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67" r:id="rId5"/>
  </p:sldMasterIdLst>
  <p:notesMasterIdLst>
    <p:notesMasterId r:id="rId10"/>
  </p:notesMasterIdLst>
  <p:handoutMasterIdLst>
    <p:handoutMasterId r:id="rId11"/>
  </p:handoutMasterIdLst>
  <p:sldIdLst>
    <p:sldId id="267" r:id="rId6"/>
    <p:sldId id="316" r:id="rId7"/>
    <p:sldId id="318" r:id="rId8"/>
    <p:sldId id="312" r:id="rId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orient="horz" pos="544">
          <p15:clr>
            <a:srgbClr val="A4A3A4"/>
          </p15:clr>
        </p15:guide>
        <p15:guide id="3" orient="horz" pos="989">
          <p15:clr>
            <a:srgbClr val="A4A3A4"/>
          </p15:clr>
        </p15:guide>
        <p15:guide id="4" pos="1272">
          <p15:clr>
            <a:srgbClr val="A4A3A4"/>
          </p15:clr>
        </p15:guide>
        <p15:guide id="5" pos="353">
          <p15:clr>
            <a:srgbClr val="A4A3A4"/>
          </p15:clr>
        </p15:guide>
        <p15:guide id="6" pos="3960">
          <p15:clr>
            <a:srgbClr val="A4A3A4"/>
          </p15:clr>
        </p15:guide>
        <p15:guide id="7" pos="53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uane, Mark" initials="M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D1E2"/>
    <a:srgbClr val="C4E3E1"/>
    <a:srgbClr val="005386"/>
    <a:srgbClr val="55BAB7"/>
    <a:srgbClr val="00385E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595" autoAdjust="0"/>
  </p:normalViewPr>
  <p:slideViewPr>
    <p:cSldViewPr snapToGrid="0" snapToObjects="1">
      <p:cViewPr>
        <p:scale>
          <a:sx n="90" d="100"/>
          <a:sy n="90" d="100"/>
        </p:scale>
        <p:origin x="618" y="66"/>
      </p:cViewPr>
      <p:guideLst>
        <p:guide orient="horz" pos="4032"/>
        <p:guide orient="horz" pos="544"/>
        <p:guide orient="horz" pos="989"/>
        <p:guide pos="1272"/>
        <p:guide pos="353"/>
        <p:guide pos="3960"/>
        <p:guide pos="53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notesViewPr>
    <p:cSldViewPr snapToGrid="0" snapToObjects="1" showGuides="1">
      <p:cViewPr varScale="1">
        <p:scale>
          <a:sx n="78" d="100"/>
          <a:sy n="78" d="100"/>
        </p:scale>
        <p:origin x="-2034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E495-51AC-4723-A7B4-B1B58AAC8C5A}" type="datetimeFigureOut">
              <a:rPr lang="en-US" smtClean="0"/>
              <a:t>9/8/2015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1E90-E9C6-42A2-8EB7-24DAC221AC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787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F52B9-7E6C-4146-83FC-76B5AB271E46}" type="datetimeFigureOut">
              <a:rPr lang="en-US" smtClean="0"/>
              <a:t>9/8/2015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B3D22-F502-4A52-A06E-717BD3D70E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13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2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371475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664" y="9255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664" y="1565275"/>
            <a:ext cx="4040188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255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65275"/>
            <a:ext cx="4041775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202150"/>
            <a:ext cx="2133600" cy="182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1474"/>
            <a:ext cx="3008313" cy="8921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71474"/>
            <a:ext cx="5111750" cy="55832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6365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3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48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47625" y="0"/>
            <a:ext cx="92392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3" name="Picture 12"/>
          <p:cNvPicPr>
            <a:picLocks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pic>
        <p:nvPicPr>
          <p:cNvPr id="9" name="Picture 8" descr="ERCOT cmyk-01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6024691"/>
            <a:ext cx="817615" cy="346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7" r:id="rId1"/>
    <p:sldLayoutId id="2147493458" r:id="rId2"/>
    <p:sldLayoutId id="2147493459" r:id="rId3"/>
    <p:sldLayoutId id="2147493460" r:id="rId4"/>
    <p:sldLayoutId id="2147493461" r:id="rId5"/>
    <p:sldLayoutId id="2147493462" r:id="rId6"/>
    <p:sldLayoutId id="2147493463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-168453"/>
            <a:ext cx="9144000" cy="721695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75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1B48D-6708-5141-8A45-C2E8F9E833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3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74" r:id="rId1"/>
    <p:sldLayoutId id="2147493475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3"/>
          <p:cNvGrpSpPr>
            <a:grpSpLocks/>
          </p:cNvGrpSpPr>
          <p:nvPr/>
        </p:nvGrpSpPr>
        <p:grpSpPr bwMode="auto">
          <a:xfrm>
            <a:off x="603250" y="1498600"/>
            <a:ext cx="6470650" cy="1319213"/>
            <a:chOff x="603250" y="546100"/>
            <a:chExt cx="6470650" cy="1319323"/>
          </a:xfrm>
        </p:grpSpPr>
        <p:pic>
          <p:nvPicPr>
            <p:cNvPr id="4099" name="Picture 8" descr="ERCOT cmyk-0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250" y="546100"/>
              <a:ext cx="2457704" cy="104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3" name="Straight Connector 12"/>
            <p:cNvCxnSpPr/>
            <p:nvPr/>
          </p:nvCxnSpPr>
          <p:spPr>
            <a:xfrm flipV="1">
              <a:off x="787400" y="1852722"/>
              <a:ext cx="6286500" cy="12701"/>
            </a:xfrm>
            <a:prstGeom prst="line">
              <a:avLst/>
            </a:prstGeom>
            <a:ln>
              <a:solidFill>
                <a:srgbClr val="00385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603250" y="1498064"/>
            <a:ext cx="7727950" cy="4120516"/>
            <a:chOff x="603250" y="546100"/>
            <a:chExt cx="7727950" cy="4120516"/>
          </a:xfrm>
        </p:grpSpPr>
        <p:pic>
          <p:nvPicPr>
            <p:cNvPr id="7" name="Picture 6" descr="ERCOT cmyk-0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250" y="546100"/>
              <a:ext cx="2457704" cy="10414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87400" y="1865849"/>
              <a:ext cx="75438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Project Implementation Benchmarking</a:t>
              </a:r>
              <a:endParaRPr lang="en-US" sz="2000" dirty="0" smtClean="0"/>
            </a:p>
            <a:p>
              <a:endParaRPr lang="en-US" sz="2000" dirty="0" smtClean="0"/>
            </a:p>
            <a:p>
              <a:endParaRPr lang="en-US" sz="2000" dirty="0" smtClean="0"/>
            </a:p>
            <a:p>
              <a:pPr>
                <a:tabLst>
                  <a:tab pos="5257800" algn="l"/>
                </a:tabLst>
              </a:pPr>
              <a:r>
                <a:rPr lang="en-US" dirty="0" smtClean="0"/>
                <a:t>Mark </a:t>
              </a:r>
              <a:r>
                <a:rPr lang="en-US" dirty="0"/>
                <a:t>Ruane</a:t>
              </a:r>
            </a:p>
            <a:p>
              <a:r>
                <a:rPr lang="en-US" dirty="0" smtClean="0"/>
                <a:t>Director Settlements, Retail and Credit</a:t>
              </a:r>
            </a:p>
            <a:p>
              <a:endParaRPr lang="en-US" dirty="0" smtClean="0"/>
            </a:p>
            <a:p>
              <a:r>
                <a:rPr lang="en-US" dirty="0" smtClean="0"/>
                <a:t>PRS</a:t>
              </a:r>
            </a:p>
            <a:p>
              <a:r>
                <a:rPr lang="en-US" dirty="0" smtClean="0"/>
                <a:t>September 10, 2015</a:t>
              </a:r>
            </a:p>
            <a:p>
              <a:r>
                <a:rPr lang="en-US" dirty="0"/>
                <a:t>ERCOT </a:t>
              </a:r>
              <a:r>
                <a:rPr lang="en-US" dirty="0" smtClean="0"/>
                <a:t>Public</a:t>
              </a:r>
              <a:endParaRPr lang="en-US" dirty="0"/>
            </a:p>
          </p:txBody>
        </p:sp>
        <p:cxnSp>
          <p:nvCxnSpPr>
            <p:cNvPr id="9" name="Straight Connector 8"/>
            <p:cNvCxnSpPr/>
            <p:nvPr/>
          </p:nvCxnSpPr>
          <p:spPr>
            <a:xfrm flipV="1">
              <a:off x="787400" y="1852613"/>
              <a:ext cx="6286500" cy="12700"/>
            </a:xfrm>
            <a:prstGeom prst="line">
              <a:avLst/>
            </a:prstGeom>
            <a:ln>
              <a:solidFill>
                <a:srgbClr val="00385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571500" y="12700"/>
            <a:ext cx="7627991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9pPr>
          </a:lstStyle>
          <a:p>
            <a:r>
              <a:rPr lang="en-US" dirty="0" smtClean="0"/>
              <a:t>Project Implementation Benchmarking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3290" y="6046466"/>
            <a:ext cx="68675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50" dirty="0" smtClean="0"/>
          </a:p>
          <a:p>
            <a:pPr algn="l"/>
            <a:r>
              <a:rPr lang="en-US" sz="1050" dirty="0" smtClean="0"/>
              <a:t>ERCOT</a:t>
            </a:r>
            <a:r>
              <a:rPr lang="en-US" sz="1050" baseline="0" dirty="0" smtClean="0"/>
              <a:t> Public</a:t>
            </a:r>
            <a:endParaRPr lang="en-US" sz="1050" dirty="0"/>
          </a:p>
        </p:txBody>
      </p:sp>
      <p:sp>
        <p:nvSpPr>
          <p:cNvPr id="8" name="Rectangle 7"/>
          <p:cNvSpPr/>
          <p:nvPr/>
        </p:nvSpPr>
        <p:spPr>
          <a:xfrm>
            <a:off x="495300" y="829300"/>
            <a:ext cx="80391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Market Participants have requested that the criteria by which ERCOT assesses the risk of manual processes in project implementation be better explained</a:t>
            </a:r>
            <a:r>
              <a:rPr lang="en-US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chart provides a high-level framework for process risk assessment.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161355"/>
              </p:ext>
            </p:extLst>
          </p:nvPr>
        </p:nvGraphicFramePr>
        <p:xfrm>
          <a:off x="2666294" y="2737513"/>
          <a:ext cx="5036808" cy="2291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8404"/>
                <a:gridCol w="2518404"/>
              </a:tblGrid>
              <a:tr h="11458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458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29740" y="5560829"/>
            <a:ext cx="2509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Expected Frequency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79398" y="5050465"/>
            <a:ext cx="25092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Low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192232" y="5032739"/>
            <a:ext cx="25092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High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708768" y="3406302"/>
            <a:ext cx="1247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Potential Impact *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4041" y="5199628"/>
            <a:ext cx="19475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</a:t>
            </a:r>
            <a:r>
              <a:rPr lang="en-US" sz="1400" i="1" dirty="0" smtClean="0"/>
              <a:t>e.g.</a:t>
            </a:r>
            <a:r>
              <a:rPr lang="en-US" sz="1400" dirty="0" smtClean="0"/>
              <a:t> number of QSEs affected, complexity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1925213" y="4243452"/>
            <a:ext cx="741081" cy="341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Low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1956231" y="3091052"/>
            <a:ext cx="741081" cy="341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High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3178609" y="4136966"/>
            <a:ext cx="1658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Potential manual process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5630733" y="4222186"/>
            <a:ext cx="16586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Indeterminate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3031165" y="3087603"/>
            <a:ext cx="16586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Automate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5630733" y="3093585"/>
            <a:ext cx="16586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Automate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466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571500" y="12700"/>
            <a:ext cx="7627991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9pPr>
          </a:lstStyle>
          <a:p>
            <a:r>
              <a:rPr lang="en-US" dirty="0"/>
              <a:t>Project Implementation Benchmarking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3290" y="6046466"/>
            <a:ext cx="68675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50" dirty="0" smtClean="0"/>
          </a:p>
          <a:p>
            <a:pPr algn="l"/>
            <a:r>
              <a:rPr lang="en-US" sz="1050" dirty="0" smtClean="0"/>
              <a:t>ERCOT</a:t>
            </a:r>
            <a:r>
              <a:rPr lang="en-US" sz="1050" baseline="0" dirty="0" smtClean="0"/>
              <a:t> Public</a:t>
            </a:r>
            <a:endParaRPr lang="en-US" sz="1050" dirty="0"/>
          </a:p>
        </p:txBody>
      </p:sp>
      <p:sp>
        <p:nvSpPr>
          <p:cNvPr id="8" name="Rectangle 7"/>
          <p:cNvSpPr/>
          <p:nvPr/>
        </p:nvSpPr>
        <p:spPr>
          <a:xfrm>
            <a:off x="495300" y="829300"/>
            <a:ext cx="80391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However, </a:t>
            </a:r>
            <a:r>
              <a:rPr lang="en-US" sz="2000" dirty="0"/>
              <a:t>ERCOT </a:t>
            </a:r>
            <a:r>
              <a:rPr lang="en-US" sz="2000" dirty="0" smtClean="0"/>
              <a:t>will </a:t>
            </a:r>
            <a:r>
              <a:rPr lang="en-US" sz="2000" dirty="0"/>
              <a:t>consider the following factors to indicate that a process/NPRR be automated: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Process </a:t>
            </a:r>
            <a:r>
              <a:rPr lang="en-US" sz="2000" dirty="0" smtClean="0"/>
              <a:t>impacts multiple </a:t>
            </a:r>
            <a:r>
              <a:rPr lang="en-US" sz="2000" dirty="0"/>
              <a:t>departments / systems / functions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Process may affect price formation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Complexity of calculations (e.g. AIEC</a:t>
            </a:r>
            <a:r>
              <a:rPr lang="en-US" sz="2000" dirty="0" smtClean="0"/>
              <a:t>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Availability of ERCOT resources for manual process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 smtClean="0"/>
              <a:t>Manual </a:t>
            </a:r>
            <a:r>
              <a:rPr lang="en-US" sz="2000" dirty="0"/>
              <a:t>process would require spreadsheets or </a:t>
            </a:r>
            <a:r>
              <a:rPr lang="en-US" sz="2000" i="1" dirty="0"/>
              <a:t>ad hoc</a:t>
            </a:r>
            <a:r>
              <a:rPr lang="en-US" sz="2000" dirty="0"/>
              <a:t> </a:t>
            </a:r>
            <a:r>
              <a:rPr lang="en-US" sz="2000" dirty="0" smtClean="0"/>
              <a:t>code</a:t>
            </a:r>
            <a:endParaRPr lang="en-US" sz="2000" dirty="0"/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Potential dollar impact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Number of Market Participants whose settlements may be impacted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Process occurs within “normal” settlements as opposed to </a:t>
            </a:r>
            <a:r>
              <a:rPr lang="en-US" sz="2000" dirty="0" smtClean="0"/>
              <a:t>disputes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ERCOT </a:t>
            </a:r>
            <a:r>
              <a:rPr lang="en-US" sz="2000" dirty="0" smtClean="0"/>
              <a:t>welcomes feedback on the appropriateness and use of automated implementation criteria.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8818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3290" y="6046466"/>
            <a:ext cx="68675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50" dirty="0" smtClean="0"/>
          </a:p>
          <a:p>
            <a:pPr algn="l"/>
            <a:r>
              <a:rPr lang="en-US" sz="1050" dirty="0" smtClean="0"/>
              <a:t>ERCOT</a:t>
            </a:r>
            <a:r>
              <a:rPr lang="en-US" sz="1050" baseline="0" dirty="0" smtClean="0"/>
              <a:t> Public</a:t>
            </a:r>
            <a:endParaRPr lang="en-US" sz="1050" dirty="0"/>
          </a:p>
        </p:txBody>
      </p:sp>
      <p:sp>
        <p:nvSpPr>
          <p:cNvPr id="8" name="Rectangle 7"/>
          <p:cNvSpPr/>
          <p:nvPr/>
        </p:nvSpPr>
        <p:spPr>
          <a:xfrm>
            <a:off x="508000" y="2600696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ym typeface="Wingdings" pitchFamily="2" charset="2"/>
              </a:rPr>
              <a:t>Questions</a:t>
            </a:r>
            <a:endParaRPr lang="en-US" sz="2800" b="1" dirty="0">
              <a:sym typeface="Wingdings" pitchFamily="2" charset="2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71500" y="12700"/>
            <a:ext cx="7627991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9pPr>
          </a:lstStyle>
          <a:p>
            <a:r>
              <a:rPr lang="en-US" dirty="0"/>
              <a:t>Project Implementation Benchmarking</a:t>
            </a:r>
          </a:p>
        </p:txBody>
      </p:sp>
    </p:spTree>
    <p:extLst>
      <p:ext uri="{BB962C8B-B14F-4D97-AF65-F5344CB8AC3E}">
        <p14:creationId xmlns:p14="http://schemas.microsoft.com/office/powerpoint/2010/main" val="83378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RCOT Colors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056BB8"/>
      </a:accent2>
      <a:accent3>
        <a:srgbClr val="680546"/>
      </a:accent3>
      <a:accent4>
        <a:srgbClr val="FDC709"/>
      </a:accent4>
      <a:accent5>
        <a:srgbClr val="E5E5E2"/>
      </a:accent5>
      <a:accent6>
        <a:srgbClr val="1F8A4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C9659B9-8752-4DC3-8CFE-950F74D5E7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5894F7-4D7A-4D8F-A591-B84DC218AF70}">
  <ds:schemaRefs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24857</TotalTime>
  <Words>181</Words>
  <Application>Microsoft Office PowerPoint</Application>
  <PresentationFormat>On-screen Show (4:3)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Ruane, Mark</cp:lastModifiedBy>
  <cp:revision>348</cp:revision>
  <cp:lastPrinted>2014-07-21T20:53:41Z</cp:lastPrinted>
  <dcterms:created xsi:type="dcterms:W3CDTF">2010-04-12T23:12:02Z</dcterms:created>
  <dcterms:modified xsi:type="dcterms:W3CDTF">2015-09-08T21:05:45Z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0x0101000EB6C32BA7893B4D8D08DA703C6B8599</vt:lpwstr>
  </property>
</Properties>
</file>