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58" r:id="rId5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9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8B9F-BEE4-4E77-A75E-4E72A9FB54A4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COMMUNICATIONS AND SETTLEMENTS WORKING GROUP (CSWG) </a:t>
            </a:r>
            <a:endParaRPr lang="en-US" altLang="en-US" b="1" dirty="0" smtClean="0"/>
          </a:p>
        </p:txBody>
      </p:sp>
      <p:sp>
        <p:nvSpPr>
          <p:cNvPr id="6147" name="Content Placeholder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altLang="en-US" b="1" dirty="0" smtClean="0">
                <a:solidFill>
                  <a:srgbClr val="7030A0"/>
                </a:solidFill>
              </a:rPr>
              <a:t>September 2015 Update to COPS</a:t>
            </a:r>
            <a:endParaRPr lang="en-US" altLang="en-US" sz="3200" b="1" dirty="0" smtClean="0">
              <a:solidFill>
                <a:srgbClr val="7030A0"/>
              </a:solidFill>
            </a:endParaRPr>
          </a:p>
          <a:p>
            <a:pPr marL="571500" indent="-457200">
              <a:buFont typeface="+mj-lt"/>
              <a:buAutoNum type="arabicPeriod"/>
              <a:defRPr/>
            </a:pPr>
            <a:endParaRPr lang="en-US" b="0" dirty="0" smtClean="0"/>
          </a:p>
          <a:p>
            <a:pPr>
              <a:defRPr/>
            </a:pPr>
            <a:endParaRPr lang="en-US" altLang="en-US" sz="2400" b="0" dirty="0" smtClean="0"/>
          </a:p>
          <a:p>
            <a:pPr>
              <a:buFont typeface="Wingdings" pitchFamily="2" charset="2"/>
              <a:buChar char="§"/>
              <a:defRPr/>
            </a:pPr>
            <a:endParaRPr lang="en-US" altLang="en-US" sz="1800" dirty="0" smtClean="0"/>
          </a:p>
          <a:p>
            <a:pPr>
              <a:buFont typeface="Wingdings" pitchFamily="2" charset="2"/>
              <a:buChar char="§"/>
              <a:defRPr/>
            </a:pPr>
            <a:endParaRPr lang="en-US" altLang="en-US" sz="2400" b="0" dirty="0" smtClean="0"/>
          </a:p>
          <a:p>
            <a:pPr lvl="2"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ERCOT reporting Nodal Protocol 8.2 – Settlement Stability</a:t>
            </a:r>
            <a:br>
              <a:rPr lang="en-US" sz="2400" b="1" dirty="0" smtClean="0">
                <a:solidFill>
                  <a:srgbClr val="7030A0"/>
                </a:solidFill>
              </a:rPr>
            </a:br>
            <a:r>
              <a:rPr lang="en-US" sz="2400" b="1" dirty="0" smtClean="0">
                <a:solidFill>
                  <a:srgbClr val="7030A0"/>
                </a:solidFill>
              </a:rPr>
              <a:t>NPRR720 (currently tabled at PRS)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696200" cy="44957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err="1" smtClean="0"/>
              <a:t>CSWG</a:t>
            </a:r>
            <a:r>
              <a:rPr lang="en-US" dirty="0" smtClean="0"/>
              <a:t> </a:t>
            </a:r>
            <a:r>
              <a:rPr lang="en-US" dirty="0" smtClean="0"/>
              <a:t>discussed language to file comments </a:t>
            </a:r>
            <a:r>
              <a:rPr lang="en-US" dirty="0" smtClean="0"/>
              <a:t>requesting </a:t>
            </a:r>
            <a:r>
              <a:rPr lang="en-US" dirty="0" smtClean="0"/>
              <a:t>Load Allocated charges to be reported in $/</a:t>
            </a:r>
            <a:r>
              <a:rPr lang="en-US" dirty="0" smtClean="0"/>
              <a:t>MWh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After discussion, there was still concern about what</a:t>
            </a:r>
            <a:r>
              <a:rPr lang="en-US" dirty="0" smtClean="0"/>
              <a:t> denominators are appropriate </a:t>
            </a:r>
            <a:r>
              <a:rPr lang="en-US" dirty="0" smtClean="0"/>
              <a:t>to </a:t>
            </a:r>
            <a:r>
              <a:rPr lang="en-US" dirty="0" smtClean="0"/>
              <a:t>represent an accurate $/MWh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CSWG</a:t>
            </a:r>
            <a:r>
              <a:rPr lang="en-US" dirty="0" smtClean="0"/>
              <a:t> will continue to review and file comments in our next meeting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4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Suggested Topics for Settlement Training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Updated ORDC Workshop</a:t>
            </a:r>
          </a:p>
          <a:p>
            <a:r>
              <a:rPr lang="en-US" dirty="0" smtClean="0"/>
              <a:t>Verifiable Costs</a:t>
            </a:r>
          </a:p>
          <a:p>
            <a:r>
              <a:rPr lang="en-US" dirty="0" smtClean="0"/>
              <a:t>CARD &amp; Balancing Account </a:t>
            </a:r>
          </a:p>
          <a:p>
            <a:r>
              <a:rPr lang="en-US" dirty="0" smtClean="0"/>
              <a:t>ERS</a:t>
            </a:r>
          </a:p>
          <a:p>
            <a:r>
              <a:rPr lang="en-US" dirty="0" smtClean="0"/>
              <a:t>Settlement “Year in Review” or Advanced Settlement course to cover the year’s changes in Settlement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514350" indent="-514350" algn="ctr">
              <a:buNone/>
              <a:defRPr/>
            </a:pPr>
            <a:endParaRPr lang="en-US" dirty="0" smtClean="0"/>
          </a:p>
          <a:p>
            <a:pPr marL="514350" indent="-514350" algn="ctr">
              <a:buNone/>
              <a:defRPr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  <a:cs typeface="Aparajita" pitchFamily="34" charset="0"/>
              </a:rPr>
              <a:t>Next CSWG Meeting</a:t>
            </a:r>
          </a:p>
          <a:p>
            <a:pPr>
              <a:buNone/>
            </a:pPr>
            <a:r>
              <a:rPr lang="en-US" dirty="0" smtClean="0">
                <a:cs typeface="Aparajita" pitchFamily="34" charset="0"/>
              </a:rPr>
              <a:t>		September </a:t>
            </a:r>
            <a:r>
              <a:rPr lang="en-US" dirty="0" smtClean="0">
                <a:cs typeface="Aparajita" pitchFamily="34" charset="0"/>
              </a:rPr>
              <a:t>14, </a:t>
            </a:r>
            <a:r>
              <a:rPr lang="en-US" dirty="0" smtClean="0">
                <a:cs typeface="Aparajita" pitchFamily="34" charset="0"/>
              </a:rPr>
              <a:t>2015  ERCOT Met Center, 	</a:t>
            </a:r>
          </a:p>
          <a:p>
            <a:pPr>
              <a:buNone/>
            </a:pPr>
            <a:r>
              <a:rPr lang="en-US" dirty="0" smtClean="0">
                <a:cs typeface="Aparajita" pitchFamily="34" charset="0"/>
              </a:rPr>
              <a:t>		</a:t>
            </a:r>
            <a:r>
              <a:rPr lang="en-US" dirty="0" err="1" smtClean="0">
                <a:cs typeface="Aparajita" pitchFamily="34" charset="0"/>
              </a:rPr>
              <a:t>Rm</a:t>
            </a:r>
            <a:r>
              <a:rPr lang="en-US" dirty="0" smtClean="0">
                <a:cs typeface="Aparajita" pitchFamily="34" charset="0"/>
              </a:rPr>
              <a:t> 168 at 9:30am </a:t>
            </a:r>
          </a:p>
          <a:p>
            <a:pPr marL="514350" indent="-514350" algn="ctr">
              <a:buNone/>
              <a:defRPr/>
            </a:pPr>
            <a:r>
              <a:rPr lang="en-US" dirty="0" smtClean="0"/>
              <a:t> </a:t>
            </a:r>
          </a:p>
          <a:p>
            <a:pPr marL="514350" indent="-514350" algn="ctr">
              <a:buNone/>
              <a:defRPr/>
            </a:pPr>
            <a:endParaRPr lang="en-US" dirty="0" smtClean="0"/>
          </a:p>
          <a:p>
            <a:pPr marL="514350" indent="-514350" algn="ctr">
              <a:buNone/>
              <a:defRPr/>
            </a:pPr>
            <a:r>
              <a:rPr lang="en-US" dirty="0" smtClean="0"/>
              <a:t> </a:t>
            </a:r>
            <a:endParaRPr lang="en-US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7537</TotalTime>
  <Words>102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Aparajita</vt:lpstr>
      <vt:lpstr>Arial</vt:lpstr>
      <vt:lpstr>Calibri</vt:lpstr>
      <vt:lpstr>Wingdings</vt:lpstr>
      <vt:lpstr>Office Theme</vt:lpstr>
      <vt:lpstr>COMMUNICATIONS AND SETTLEMENTS WORKING GROUP (CSWG) </vt:lpstr>
      <vt:lpstr>ERCOT reporting Nodal Protocol 8.2 – Settlement Stability NPRR720 (currently tabled at PRS)</vt:lpstr>
      <vt:lpstr>Suggested Topics for Settlement Training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AND SETTLEMENTS WORKING GROUP (CSWG)</dc:title>
  <dc:creator>heatherjo</dc:creator>
  <cp:lastModifiedBy>Worley, Eli</cp:lastModifiedBy>
  <cp:revision>167</cp:revision>
  <cp:lastPrinted>2015-04-06T15:20:49Z</cp:lastPrinted>
  <dcterms:created xsi:type="dcterms:W3CDTF">2015-03-22T16:17:53Z</dcterms:created>
  <dcterms:modified xsi:type="dcterms:W3CDTF">2015-09-08T16:22:36Z</dcterms:modified>
</cp:coreProperties>
</file>