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6"/>
  </p:notesMasterIdLst>
  <p:handoutMasterIdLst>
    <p:handoutMasterId r:id="rId17"/>
  </p:handoutMasterIdLst>
  <p:sldIdLst>
    <p:sldId id="260" r:id="rId7"/>
    <p:sldId id="278" r:id="rId8"/>
    <p:sldId id="297" r:id="rId9"/>
    <p:sldId id="296" r:id="rId10"/>
    <p:sldId id="291" r:id="rId11"/>
    <p:sldId id="295" r:id="rId12"/>
    <p:sldId id="292" r:id="rId13"/>
    <p:sldId id="294" r:id="rId14"/>
    <p:sldId id="293" r:id="rId1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95849" autoAdjust="0"/>
  </p:normalViewPr>
  <p:slideViewPr>
    <p:cSldViewPr snapToGrid="0" snapToObjects="1">
      <p:cViewPr>
        <p:scale>
          <a:sx n="110" d="100"/>
          <a:sy n="110" d="100"/>
        </p:scale>
        <p:origin x="-216" y="-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9/3/2015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8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4200257"/>
            <a:chOff x="603250" y="546100"/>
            <a:chExt cx="7727950" cy="4200706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61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smtClean="0"/>
                <a:t>Slack Bus Change and Impact to Market</a:t>
              </a:r>
            </a:p>
            <a:p>
              <a:pPr eaLnBrk="1" hangingPunct="1"/>
              <a:endParaRPr lang="en-US" altLang="en-US" sz="2800" b="1" dirty="0"/>
            </a:p>
            <a:p>
              <a:pPr eaLnBrk="1" hangingPunct="1"/>
              <a:r>
                <a:rPr lang="en-US" altLang="en-US" sz="2400" b="1" dirty="0" smtClean="0"/>
                <a:t>Market Analysis, ERCOT</a:t>
              </a:r>
            </a:p>
            <a:p>
              <a:pPr eaLnBrk="1" hangingPunct="1"/>
              <a:r>
                <a:rPr lang="en-US" altLang="en-US" sz="2400" b="1" dirty="0" smtClean="0"/>
                <a:t>QMWG</a:t>
              </a:r>
            </a:p>
            <a:p>
              <a:pPr eaLnBrk="1" hangingPunct="1"/>
              <a:r>
                <a:rPr lang="en-US" altLang="en-US" sz="2400" b="1" dirty="0" smtClean="0"/>
                <a:t>Sep. 4, 2015</a:t>
              </a:r>
              <a:endParaRPr lang="en-US" altLang="en-US" sz="24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dirty="0" smtClean="0"/>
                <a:t> 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18758"/>
            <a:ext cx="8459536" cy="461665"/>
          </a:xfrm>
        </p:spPr>
        <p:txBody>
          <a:bodyPr/>
          <a:lstStyle/>
          <a:p>
            <a:r>
              <a:rPr lang="en-US" dirty="0" smtClean="0"/>
              <a:t>Market Notice for Mothball MLSES_UNIT </a:t>
            </a:r>
            <a:r>
              <a:rPr lang="en-US" dirty="0"/>
              <a:t>1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6" y="996595"/>
            <a:ext cx="8703565" cy="399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68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18758"/>
            <a:ext cx="8459536" cy="461665"/>
          </a:xfrm>
        </p:spPr>
        <p:txBody>
          <a:bodyPr/>
          <a:lstStyle/>
          <a:p>
            <a:r>
              <a:rPr lang="en-US" dirty="0" smtClean="0"/>
              <a:t>Change Slack Bus to CPSES_UNIT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733425"/>
            <a:ext cx="8229600" cy="5116513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Current Slack (MLSES_UNIT1) </a:t>
            </a:r>
            <a:r>
              <a:rPr lang="en-US" sz="2000" dirty="0"/>
              <a:t>will be mothballed on Jan. 1, </a:t>
            </a:r>
            <a:r>
              <a:rPr lang="en-US" sz="2000" dirty="0" smtClean="0"/>
              <a:t>2016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CPSES_UNIT 1 will be the new Slack:</a:t>
            </a:r>
          </a:p>
          <a:p>
            <a:pPr lvl="1"/>
            <a:r>
              <a:rPr lang="en-US" sz="1600" dirty="0" smtClean="0"/>
              <a:t>multiple </a:t>
            </a:r>
            <a:r>
              <a:rPr lang="en-US" sz="1600" dirty="0"/>
              <a:t>paths to the </a:t>
            </a:r>
            <a:r>
              <a:rPr lang="en-US" sz="1600" dirty="0" smtClean="0"/>
              <a:t>plant</a:t>
            </a:r>
          </a:p>
          <a:p>
            <a:pPr lvl="1"/>
            <a:r>
              <a:rPr lang="en-US" sz="1600" dirty="0" smtClean="0"/>
              <a:t>extremely </a:t>
            </a:r>
            <a:r>
              <a:rPr lang="en-US" sz="1600" dirty="0"/>
              <a:t>rare outages </a:t>
            </a:r>
            <a:endParaRPr lang="en-US" sz="1600" dirty="0" smtClean="0"/>
          </a:p>
          <a:p>
            <a:pPr lvl="1"/>
            <a:r>
              <a:rPr lang="en-US" sz="1600" dirty="0" smtClean="0"/>
              <a:t>central location of </a:t>
            </a:r>
            <a:r>
              <a:rPr lang="en-US" sz="1600" dirty="0"/>
              <a:t>the plant in the ERCOT power </a:t>
            </a:r>
            <a:r>
              <a:rPr lang="en-US" sz="1600" dirty="0" smtClean="0"/>
              <a:t>system </a:t>
            </a:r>
          </a:p>
          <a:p>
            <a:pPr lvl="1"/>
            <a:r>
              <a:rPr lang="en-US" sz="1600" dirty="0" smtClean="0"/>
              <a:t>minimizes issues </a:t>
            </a:r>
            <a:r>
              <a:rPr lang="en-US" sz="1600" dirty="0"/>
              <a:t>with </a:t>
            </a:r>
            <a:r>
              <a:rPr lang="en-US" sz="1600" dirty="0" smtClean="0"/>
              <a:t>VSAT/TSAT</a:t>
            </a:r>
          </a:p>
          <a:p>
            <a:pPr lvl="1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NOMCR  &amp; market </a:t>
            </a:r>
            <a:r>
              <a:rPr lang="en-US" sz="2000" dirty="0"/>
              <a:t>notice </a:t>
            </a:r>
            <a:r>
              <a:rPr lang="en-US" sz="2000" dirty="0" smtClean="0"/>
              <a:t>planned for Nov. 2015</a:t>
            </a:r>
            <a:endParaRPr lang="en-US" sz="2000" dirty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9995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279" y="84252"/>
            <a:ext cx="8459536" cy="461665"/>
          </a:xfrm>
        </p:spPr>
        <p:txBody>
          <a:bodyPr/>
          <a:lstStyle/>
          <a:p>
            <a:r>
              <a:rPr lang="en-US" dirty="0" smtClean="0"/>
              <a:t>Market Impact of Slack Bus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48" y="733425"/>
            <a:ext cx="7832887" cy="5116513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2000" b="1" dirty="0" smtClean="0"/>
              <a:t>CRR </a:t>
            </a:r>
            <a:r>
              <a:rPr lang="en-US" sz="1800" b="1" dirty="0" smtClean="0"/>
              <a:t>– No impact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en-US" sz="2000" b="1" dirty="0"/>
              <a:t>SCED – </a:t>
            </a:r>
            <a:r>
              <a:rPr lang="en-US" sz="1800" b="1" dirty="0"/>
              <a:t>No impact</a:t>
            </a:r>
          </a:p>
          <a:p>
            <a:pPr lvl="1"/>
            <a:r>
              <a:rPr lang="en-US" sz="1400" dirty="0" smtClean="0"/>
              <a:t>SCED shift factors are based on load distributed slack instead of single slack hence no impact to solution or SFs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b="1" dirty="0" smtClean="0"/>
              <a:t>DAM and RUC </a:t>
            </a:r>
          </a:p>
          <a:p>
            <a:pPr lvl="1"/>
            <a:r>
              <a:rPr lang="en-US" sz="1800" b="1" dirty="0"/>
              <a:t>No impact to final </a:t>
            </a:r>
            <a:r>
              <a:rPr lang="en-US" sz="1800" b="1" dirty="0" smtClean="0"/>
              <a:t>LMP or awards</a:t>
            </a:r>
            <a:endParaRPr lang="en-US" sz="1800" b="1" dirty="0"/>
          </a:p>
          <a:p>
            <a:pPr lvl="2"/>
            <a:r>
              <a:rPr lang="en-US" sz="1400" dirty="0"/>
              <a:t>The changes in energy component (system lambda) and congestion component (sum(shift factor *shadow price)) will cancel out so that the sum of the two components (final LMP) will remain the same</a:t>
            </a:r>
          </a:p>
          <a:p>
            <a:pPr lvl="1"/>
            <a:r>
              <a:rPr lang="en-US" sz="1800" b="1" dirty="0" smtClean="0"/>
              <a:t>Shift </a:t>
            </a:r>
            <a:r>
              <a:rPr lang="en-US" sz="1800" b="1" dirty="0"/>
              <a:t>Factor values will be changed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9114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92878"/>
            <a:ext cx="8459536" cy="461665"/>
          </a:xfrm>
        </p:spPr>
        <p:txBody>
          <a:bodyPr/>
          <a:lstStyle/>
          <a:p>
            <a:r>
              <a:rPr lang="en-US" dirty="0" smtClean="0"/>
              <a:t>DAM/RUC Congestion Component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733425"/>
            <a:ext cx="8229600" cy="5116513"/>
          </a:xfrm>
        </p:spPr>
        <p:txBody>
          <a:bodyPr/>
          <a:lstStyle/>
          <a:p>
            <a:endParaRPr lang="en-US" sz="1050" dirty="0" smtClean="0"/>
          </a:p>
          <a:p>
            <a:r>
              <a:rPr lang="en-US" sz="2400" dirty="0" smtClean="0"/>
              <a:t>Shift </a:t>
            </a:r>
            <a:r>
              <a:rPr lang="en-US" sz="2400" dirty="0"/>
              <a:t>Factor values will be changed</a:t>
            </a:r>
          </a:p>
          <a:p>
            <a:pPr lvl="1"/>
            <a:r>
              <a:rPr lang="en-US" sz="1400" dirty="0"/>
              <a:t>The shift factors for DAM and RUC are calculated based on the single slack bus</a:t>
            </a:r>
          </a:p>
          <a:p>
            <a:pPr lvl="1"/>
            <a:r>
              <a:rPr lang="en-US" sz="1400" dirty="0"/>
              <a:t>Historic DAM shift factor would have been different with new slack </a:t>
            </a:r>
            <a:r>
              <a:rPr lang="en-US" sz="1400" dirty="0" smtClean="0"/>
              <a:t>change</a:t>
            </a:r>
          </a:p>
          <a:p>
            <a:pPr lvl="1"/>
            <a:r>
              <a:rPr lang="en-US" sz="1600" dirty="0" smtClean="0"/>
              <a:t>SF </a:t>
            </a:r>
            <a:r>
              <a:rPr lang="en-US" sz="1600" baseline="-25000" dirty="0" smtClean="0"/>
              <a:t>of bus A with CPSES slack </a:t>
            </a:r>
            <a:r>
              <a:rPr lang="en-US" sz="1600" dirty="0" smtClean="0"/>
              <a:t>= SF </a:t>
            </a:r>
            <a:r>
              <a:rPr lang="en-US" sz="1600" baseline="-25000" dirty="0" smtClean="0"/>
              <a:t>of bus A with MLSES slack</a:t>
            </a:r>
            <a:r>
              <a:rPr lang="en-US" sz="1600" dirty="0" smtClean="0"/>
              <a:t>– SF </a:t>
            </a:r>
            <a:r>
              <a:rPr lang="en-US" sz="1600" baseline="-25000" dirty="0" smtClean="0"/>
              <a:t>of CPSES with MLSES slack</a:t>
            </a:r>
            <a:endParaRPr lang="en-US" sz="1600" baseline="-25000" dirty="0"/>
          </a:p>
          <a:p>
            <a:pPr lvl="1"/>
            <a:r>
              <a:rPr lang="en-US" sz="1600" dirty="0" smtClean="0"/>
              <a:t>SF </a:t>
            </a:r>
            <a:r>
              <a:rPr lang="en-US" sz="1600" baseline="-25000" dirty="0"/>
              <a:t>of bus A with </a:t>
            </a:r>
            <a:r>
              <a:rPr lang="en-US" sz="1600" baseline="-25000" dirty="0" smtClean="0"/>
              <a:t>MLSES slack </a:t>
            </a:r>
            <a:r>
              <a:rPr lang="en-US" sz="1600" dirty="0"/>
              <a:t>= SF </a:t>
            </a:r>
            <a:r>
              <a:rPr lang="en-US" sz="1600" baseline="-25000" dirty="0"/>
              <a:t>of bus A with </a:t>
            </a:r>
            <a:r>
              <a:rPr lang="en-US" sz="1600" baseline="-25000" dirty="0" smtClean="0"/>
              <a:t>CPSES slack</a:t>
            </a:r>
            <a:r>
              <a:rPr lang="en-US" sz="1600" dirty="0"/>
              <a:t>– SF </a:t>
            </a:r>
            <a:r>
              <a:rPr lang="en-US" sz="1600" baseline="-25000" dirty="0"/>
              <a:t>of </a:t>
            </a:r>
            <a:r>
              <a:rPr lang="en-US" sz="1600" baseline="-25000" dirty="0" smtClean="0"/>
              <a:t>MLSES with CPSES slack</a:t>
            </a:r>
            <a:endParaRPr lang="en-US" sz="1600" baseline="-25000" dirty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400" dirty="0"/>
              <a:t>Congestion component at each bus will be changed</a:t>
            </a:r>
          </a:p>
          <a:p>
            <a:pPr lvl="1"/>
            <a:r>
              <a:rPr lang="en-US" sz="1400" dirty="0" smtClean="0"/>
              <a:t>Historic congestion component can be converted to new slack bus by recalculating using new SFs based on above formula</a:t>
            </a:r>
          </a:p>
          <a:p>
            <a:pPr lvl="1"/>
            <a:endParaRPr lang="en-US" sz="1600" dirty="0"/>
          </a:p>
          <a:p>
            <a:r>
              <a:rPr lang="en-US" sz="2400" dirty="0"/>
              <a:t>No impact to congestion </a:t>
            </a:r>
            <a:r>
              <a:rPr lang="en-US" sz="2400" dirty="0" smtClean="0"/>
              <a:t>rent</a:t>
            </a:r>
            <a:endParaRPr lang="en-US" sz="2400" dirty="0"/>
          </a:p>
          <a:p>
            <a:pPr lvl="1"/>
            <a:r>
              <a:rPr lang="en-US" sz="1400" dirty="0"/>
              <a:t>The transmission constraint shadow price and flow will remain the same</a:t>
            </a:r>
          </a:p>
          <a:p>
            <a:pPr lvl="1"/>
            <a:endParaRPr lang="en-US" sz="1600" dirty="0" smtClean="0"/>
          </a:p>
          <a:p>
            <a:r>
              <a:rPr lang="en-US" sz="2400" dirty="0" smtClean="0"/>
              <a:t>No impact to PTP price/award</a:t>
            </a:r>
          </a:p>
        </p:txBody>
      </p:sp>
    </p:spTree>
    <p:extLst>
      <p:ext uri="{BB962C8B-B14F-4D97-AF65-F5344CB8AC3E}">
        <p14:creationId xmlns:p14="http://schemas.microsoft.com/office/powerpoint/2010/main" val="9921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56" y="1259456"/>
            <a:ext cx="8229600" cy="3908995"/>
          </a:xfrm>
        </p:spPr>
        <p:txBody>
          <a:bodyPr/>
          <a:lstStyle/>
          <a:p>
            <a:pPr marL="457200" lvl="1" indent="0" algn="ctr">
              <a:buNone/>
            </a:pPr>
            <a:endParaRPr lang="en-US" sz="6000" dirty="0"/>
          </a:p>
          <a:p>
            <a:pPr marL="457200" lvl="1" indent="0" algn="ctr">
              <a:buNone/>
            </a:pPr>
            <a:r>
              <a:rPr lang="en-US" sz="6000" dirty="0" smtClean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609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Slack Bus Impact for DAM and RUC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733425"/>
            <a:ext cx="8229600" cy="5116513"/>
          </a:xfrm>
        </p:spPr>
        <p:txBody>
          <a:bodyPr/>
          <a:lstStyle/>
          <a:p>
            <a:r>
              <a:rPr lang="en-US" sz="1400" dirty="0" smtClean="0"/>
              <a:t>Define bus o as the original slack bus, n as the new slack bus and j as any bus in the system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Define SF(</a:t>
            </a:r>
            <a:r>
              <a:rPr lang="en-US" sz="1400" dirty="0" err="1"/>
              <a:t>c,j,o</a:t>
            </a:r>
            <a:r>
              <a:rPr lang="en-US" sz="1400" dirty="0"/>
              <a:t>) </a:t>
            </a:r>
            <a:r>
              <a:rPr lang="en-US" sz="1400" dirty="0" smtClean="0"/>
              <a:t>as </a:t>
            </a:r>
            <a:r>
              <a:rPr lang="en-US" sz="1400" dirty="0"/>
              <a:t>the shift factor for any bus j w.r.t constraint c with bus o as </a:t>
            </a:r>
            <a:r>
              <a:rPr lang="en-US" sz="1400" dirty="0" smtClean="0"/>
              <a:t>the single </a:t>
            </a:r>
            <a:r>
              <a:rPr lang="en-US" sz="1400" dirty="0"/>
              <a:t>slack. It can be calculated as the flow on constraint c by inject 1 MW at bus j and withdraw 1MW  at bus o.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Define SF(</a:t>
            </a:r>
            <a:r>
              <a:rPr lang="en-US" sz="1400" dirty="0" err="1"/>
              <a:t>c,j,n</a:t>
            </a:r>
            <a:r>
              <a:rPr lang="en-US" sz="1400" dirty="0"/>
              <a:t>) </a:t>
            </a:r>
            <a:r>
              <a:rPr lang="en-US" sz="1400" dirty="0" smtClean="0"/>
              <a:t>as </a:t>
            </a:r>
            <a:r>
              <a:rPr lang="en-US" sz="1400" dirty="0"/>
              <a:t>the shift factor for any bus j w.r.t constraint c with bus n as the </a:t>
            </a:r>
            <a:r>
              <a:rPr lang="en-US" sz="1400" dirty="0" smtClean="0"/>
              <a:t>single </a:t>
            </a:r>
            <a:r>
              <a:rPr lang="en-US" sz="1400" dirty="0"/>
              <a:t>slack. It can be calculated as the flow on constraint c </a:t>
            </a:r>
            <a:r>
              <a:rPr lang="en-US" sz="1400" dirty="0" smtClean="0"/>
              <a:t>by </a:t>
            </a:r>
            <a:r>
              <a:rPr lang="en-US" sz="1400" dirty="0"/>
              <a:t>inject 1MW at bus j and withdraw at bus n. This is equivalent </a:t>
            </a:r>
            <a:r>
              <a:rPr lang="en-US" sz="1400" dirty="0" smtClean="0"/>
              <a:t>to the flow on constraint c  with the superposition of the following:</a:t>
            </a:r>
          </a:p>
          <a:p>
            <a:pPr lvl="1"/>
            <a:r>
              <a:rPr lang="en-US" sz="1400" dirty="0"/>
              <a:t>inject 1 MW at bus j and </a:t>
            </a:r>
            <a:r>
              <a:rPr lang="en-US" sz="1400" dirty="0" smtClean="0"/>
              <a:t>withdraw 1MW </a:t>
            </a:r>
            <a:r>
              <a:rPr lang="en-US" sz="1400" dirty="0"/>
              <a:t>at bus o  (SF(</a:t>
            </a:r>
            <a:r>
              <a:rPr lang="en-US" sz="1400" dirty="0" err="1"/>
              <a:t>c,j,o</a:t>
            </a:r>
            <a:r>
              <a:rPr lang="en-US" sz="1400" dirty="0"/>
              <a:t>)) </a:t>
            </a:r>
          </a:p>
          <a:p>
            <a:pPr lvl="1"/>
            <a:r>
              <a:rPr lang="en-US" sz="1400" dirty="0"/>
              <a:t>inject 1 MW at bus o and withdraw 1MW at bus n (-</a:t>
            </a:r>
            <a:r>
              <a:rPr lang="en-US" sz="1400" dirty="0" smtClean="0"/>
              <a:t>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))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 smtClean="0"/>
              <a:t>so </a:t>
            </a:r>
            <a:r>
              <a:rPr lang="en-US" sz="1400" dirty="0"/>
              <a:t>we </a:t>
            </a:r>
            <a:r>
              <a:rPr lang="en-US" sz="1400" dirty="0" smtClean="0"/>
              <a:t>have 		</a:t>
            </a:r>
            <a:r>
              <a:rPr lang="en-US" sz="1400" b="1" dirty="0" smtClean="0">
                <a:solidFill>
                  <a:srgbClr val="FF0000"/>
                </a:solidFill>
              </a:rPr>
              <a:t>SF(</a:t>
            </a:r>
            <a:r>
              <a:rPr lang="en-US" sz="1400" b="1" dirty="0" err="1" smtClean="0">
                <a:solidFill>
                  <a:srgbClr val="FF0000"/>
                </a:solidFill>
              </a:rPr>
              <a:t>c,j,n</a:t>
            </a:r>
            <a:r>
              <a:rPr lang="en-US" sz="1400" b="1" dirty="0">
                <a:solidFill>
                  <a:srgbClr val="FF0000"/>
                </a:solidFill>
              </a:rPr>
              <a:t>)=</a:t>
            </a:r>
            <a:r>
              <a:rPr lang="en-US" sz="1400" b="1" dirty="0" smtClean="0">
                <a:solidFill>
                  <a:srgbClr val="FF0000"/>
                </a:solidFill>
              </a:rPr>
              <a:t>SF(</a:t>
            </a:r>
            <a:r>
              <a:rPr lang="en-US" sz="1400" b="1" dirty="0" err="1" smtClean="0">
                <a:solidFill>
                  <a:srgbClr val="FF0000"/>
                </a:solidFill>
              </a:rPr>
              <a:t>c,j,o</a:t>
            </a:r>
            <a:r>
              <a:rPr lang="en-US" sz="1400" b="1" dirty="0">
                <a:solidFill>
                  <a:srgbClr val="FF0000"/>
                </a:solidFill>
              </a:rPr>
              <a:t>)-</a:t>
            </a:r>
            <a:r>
              <a:rPr lang="en-US" sz="1400" b="1" dirty="0" smtClean="0">
                <a:solidFill>
                  <a:srgbClr val="FF0000"/>
                </a:solidFill>
              </a:rPr>
              <a:t>SF(</a:t>
            </a:r>
            <a:r>
              <a:rPr lang="en-US" sz="1400" b="1" dirty="0" err="1" smtClean="0">
                <a:solidFill>
                  <a:srgbClr val="FF0000"/>
                </a:solidFill>
              </a:rPr>
              <a:t>c,n,o</a:t>
            </a:r>
            <a:r>
              <a:rPr lang="en-US" sz="1400" b="1" dirty="0" smtClean="0">
                <a:solidFill>
                  <a:srgbClr val="FF0000"/>
                </a:solidFill>
              </a:rPr>
              <a:t>)	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So for DAM and RUC, </a:t>
            </a:r>
            <a:r>
              <a:rPr lang="en-US" sz="1400" dirty="0" smtClean="0"/>
              <a:t>the new shift </a:t>
            </a:r>
            <a:r>
              <a:rPr lang="en-US" sz="1400" dirty="0"/>
              <a:t>factor SF(</a:t>
            </a:r>
            <a:r>
              <a:rPr lang="en-US" sz="1400" dirty="0" err="1"/>
              <a:t>c,j,n</a:t>
            </a:r>
            <a:r>
              <a:rPr lang="en-US" sz="1400" dirty="0" smtClean="0"/>
              <a:t>) will </a:t>
            </a:r>
            <a:r>
              <a:rPr lang="en-US" sz="1400" dirty="0"/>
              <a:t>be reduced the same value SF(</a:t>
            </a:r>
            <a:r>
              <a:rPr lang="en-US" sz="1400" dirty="0" err="1"/>
              <a:t>c,n,o</a:t>
            </a:r>
            <a:r>
              <a:rPr lang="en-US" sz="1400" dirty="0"/>
              <a:t>) from the original shift factor SF(</a:t>
            </a:r>
            <a:r>
              <a:rPr lang="en-US" sz="1400" dirty="0" err="1"/>
              <a:t>c,j,o</a:t>
            </a:r>
            <a:r>
              <a:rPr lang="en-US" sz="1400" dirty="0" smtClean="0"/>
              <a:t>). However the difference between the two shift factors will remain the same no matter what slack bus is chose, i.e</a:t>
            </a:r>
            <a:r>
              <a:rPr lang="en-US" sz="1400" dirty="0"/>
              <a:t>. </a:t>
            </a:r>
            <a:r>
              <a:rPr lang="en-US" sz="1400" dirty="0" smtClean="0"/>
              <a:t>SF(</a:t>
            </a:r>
            <a:r>
              <a:rPr lang="en-US" sz="1400" dirty="0" err="1" smtClean="0"/>
              <a:t>c,j,n</a:t>
            </a:r>
            <a:r>
              <a:rPr lang="en-US" sz="1400" dirty="0" smtClean="0"/>
              <a:t>)-SF(</a:t>
            </a:r>
            <a:r>
              <a:rPr lang="en-US" sz="1400" dirty="0" err="1" smtClean="0"/>
              <a:t>c,j,o</a:t>
            </a:r>
            <a:r>
              <a:rPr lang="en-US" sz="1400" dirty="0" smtClean="0"/>
              <a:t>)=-</a:t>
            </a:r>
            <a:r>
              <a:rPr lang="en-US" sz="1400" dirty="0"/>
              <a:t>SF(</a:t>
            </a:r>
            <a:r>
              <a:rPr lang="en-US" sz="1400" dirty="0" err="1"/>
              <a:t>c,n,o</a:t>
            </a:r>
            <a:r>
              <a:rPr lang="en-US" sz="1400" dirty="0" smtClean="0"/>
              <a:t>) as </a:t>
            </a:r>
            <a:r>
              <a:rPr lang="en-US" sz="1400" dirty="0" err="1" smtClean="0"/>
              <a:t>consant</a:t>
            </a:r>
            <a:endParaRPr lang="en-US" sz="1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DAM/RUC DC </a:t>
            </a:r>
            <a:r>
              <a:rPr lang="en-US" sz="1400" dirty="0" smtClean="0"/>
              <a:t>Linear Line </a:t>
            </a:r>
            <a:r>
              <a:rPr lang="en-US" sz="1400" dirty="0"/>
              <a:t>Flow for any constraint c can be calculated as below(assume j as </a:t>
            </a:r>
            <a:r>
              <a:rPr lang="en-US" sz="1400" dirty="0" smtClean="0"/>
              <a:t>generator </a:t>
            </a:r>
            <a:r>
              <a:rPr lang="en-US" sz="1400" dirty="0"/>
              <a:t>bus and k as load bus)</a:t>
            </a:r>
          </a:p>
          <a:p>
            <a:pPr marL="457200" lvl="1" indent="0">
              <a:buNone/>
            </a:pPr>
            <a:r>
              <a:rPr lang="en-US" sz="1400" dirty="0" smtClean="0"/>
              <a:t>Line Flow (c)=</a:t>
            </a:r>
            <a:r>
              <a:rPr lang="en-US" sz="1400" dirty="0" smtClean="0">
                <a:solidFill>
                  <a:srgbClr val="FF0000"/>
                </a:solidFill>
              </a:rPr>
              <a:t>sum[Gen(j)*SF(</a:t>
            </a:r>
            <a:r>
              <a:rPr lang="en-US" sz="1400" dirty="0" err="1" smtClean="0">
                <a:solidFill>
                  <a:srgbClr val="FF0000"/>
                </a:solidFill>
              </a:rPr>
              <a:t>c,j,n</a:t>
            </a:r>
            <a:r>
              <a:rPr lang="en-US" sz="1400" dirty="0" smtClean="0">
                <a:solidFill>
                  <a:srgbClr val="FF0000"/>
                </a:solidFill>
              </a:rPr>
              <a:t>)]+sum[Load(k)*-SF(</a:t>
            </a:r>
            <a:r>
              <a:rPr lang="en-US" sz="1400" dirty="0" err="1" smtClean="0">
                <a:solidFill>
                  <a:srgbClr val="FF0000"/>
                </a:solidFill>
              </a:rPr>
              <a:t>c,k,n</a:t>
            </a:r>
            <a:r>
              <a:rPr lang="en-US" sz="1400" dirty="0" smtClean="0">
                <a:solidFill>
                  <a:srgbClr val="FF0000"/>
                </a:solidFill>
              </a:rPr>
              <a:t>)] </a:t>
            </a:r>
          </a:p>
          <a:p>
            <a:pPr marL="457200" lvl="1" indent="0">
              <a:buNone/>
            </a:pPr>
            <a:r>
              <a:rPr lang="en-US" sz="1400" dirty="0" smtClean="0"/>
              <a:t>=sum[Gen(j)*SF(</a:t>
            </a:r>
            <a:r>
              <a:rPr lang="en-US" sz="1400" dirty="0" err="1" smtClean="0"/>
              <a:t>c,j,o</a:t>
            </a:r>
            <a:r>
              <a:rPr lang="en-US" sz="1400" dirty="0" smtClean="0"/>
              <a:t>)]-sum[Gen(j)*SF(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)]+sum[Load(k)*-SF(</a:t>
            </a:r>
            <a:r>
              <a:rPr lang="en-US" sz="1400" dirty="0" err="1" smtClean="0"/>
              <a:t>c,k,o</a:t>
            </a:r>
            <a:r>
              <a:rPr lang="en-US" sz="1400" dirty="0" smtClean="0"/>
              <a:t>]-sum[Load(k)*-SF(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)]</a:t>
            </a:r>
          </a:p>
          <a:p>
            <a:pPr marL="457200" lvl="1" indent="0">
              <a:buNone/>
            </a:pPr>
            <a:r>
              <a:rPr lang="en-US" sz="1400" dirty="0" smtClean="0"/>
              <a:t>Because </a:t>
            </a:r>
            <a:r>
              <a:rPr lang="en-US" sz="1400" dirty="0"/>
              <a:t>of power </a:t>
            </a:r>
            <a:r>
              <a:rPr lang="en-US" sz="1400" dirty="0" smtClean="0"/>
              <a:t>balance, we have sum[Gen(j)]=sum[Load(k)], then</a:t>
            </a:r>
          </a:p>
          <a:p>
            <a:pPr marL="457200" lvl="1" indent="0">
              <a:buNone/>
            </a:pPr>
            <a:r>
              <a:rPr lang="en-US" sz="1400" dirty="0" smtClean="0"/>
              <a:t>Line Flow (c)={sum[Gen(j</a:t>
            </a:r>
            <a:r>
              <a:rPr lang="en-US" sz="1400" dirty="0"/>
              <a:t>)*</a:t>
            </a:r>
            <a:r>
              <a:rPr lang="en-US" sz="1400" dirty="0" smtClean="0"/>
              <a:t>SF(</a:t>
            </a:r>
            <a:r>
              <a:rPr lang="en-US" sz="1400" dirty="0" err="1" smtClean="0"/>
              <a:t>c,j,o</a:t>
            </a:r>
            <a:r>
              <a:rPr lang="en-US" sz="1400" dirty="0" smtClean="0"/>
              <a:t>)]</a:t>
            </a:r>
            <a:r>
              <a:rPr lang="en-US" sz="1400" dirty="0"/>
              <a:t> </a:t>
            </a:r>
            <a:r>
              <a:rPr lang="en-US" sz="1400" dirty="0" smtClean="0"/>
              <a:t>+sum[Load(k</a:t>
            </a:r>
            <a:r>
              <a:rPr lang="en-US" sz="1400" dirty="0"/>
              <a:t>)*-</a:t>
            </a:r>
            <a:r>
              <a:rPr lang="en-US" sz="1400" dirty="0" smtClean="0"/>
              <a:t>SF(</a:t>
            </a:r>
            <a:r>
              <a:rPr lang="en-US" sz="1400" dirty="0" err="1" smtClean="0"/>
              <a:t>c,k,o</a:t>
            </a:r>
            <a:r>
              <a:rPr lang="en-US" sz="1400" dirty="0" smtClean="0"/>
              <a:t>)]}-SF(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)*{sum[Gen(j)]-sum[Load(k)]}</a:t>
            </a:r>
            <a:r>
              <a:rPr lang="en-US" sz="1400" dirty="0" smtClean="0">
                <a:solidFill>
                  <a:srgbClr val="FF0000"/>
                </a:solidFill>
              </a:rPr>
              <a:t>=sum[Gen(j</a:t>
            </a:r>
            <a:r>
              <a:rPr lang="en-US" sz="1400" dirty="0">
                <a:solidFill>
                  <a:srgbClr val="FF0000"/>
                </a:solidFill>
              </a:rPr>
              <a:t>)*</a:t>
            </a:r>
            <a:r>
              <a:rPr lang="en-US" sz="1400" dirty="0" smtClean="0">
                <a:solidFill>
                  <a:srgbClr val="FF0000"/>
                </a:solidFill>
              </a:rPr>
              <a:t>SF(</a:t>
            </a:r>
            <a:r>
              <a:rPr lang="en-US" sz="1400" dirty="0" err="1" smtClean="0">
                <a:solidFill>
                  <a:srgbClr val="FF0000"/>
                </a:solidFill>
              </a:rPr>
              <a:t>c,j,o</a:t>
            </a:r>
            <a:r>
              <a:rPr lang="en-US" sz="1400" dirty="0" smtClean="0">
                <a:solidFill>
                  <a:srgbClr val="FF0000"/>
                </a:solidFill>
              </a:rPr>
              <a:t>)]+</a:t>
            </a:r>
            <a:r>
              <a:rPr lang="en-US" sz="1400" dirty="0">
                <a:solidFill>
                  <a:srgbClr val="FF0000"/>
                </a:solidFill>
              </a:rPr>
              <a:t>sum[Load(k)*-</a:t>
            </a:r>
            <a:r>
              <a:rPr lang="en-US" sz="1400" dirty="0" smtClean="0">
                <a:solidFill>
                  <a:srgbClr val="FF0000"/>
                </a:solidFill>
              </a:rPr>
              <a:t>SF(</a:t>
            </a:r>
            <a:r>
              <a:rPr lang="en-US" sz="1400" dirty="0" err="1" smtClean="0">
                <a:solidFill>
                  <a:srgbClr val="FF0000"/>
                </a:solidFill>
              </a:rPr>
              <a:t>c,k,o</a:t>
            </a:r>
            <a:r>
              <a:rPr lang="en-US" sz="1400" dirty="0" smtClean="0">
                <a:solidFill>
                  <a:srgbClr val="FF0000"/>
                </a:solidFill>
              </a:rPr>
              <a:t>)]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It is proved that Line Flow will not change no matter what slack bus is chose. Since the DAM/RUC optimization model has the same line flow, the DAM/RUC solution will remain the same.</a:t>
            </a:r>
          </a:p>
        </p:txBody>
      </p:sp>
    </p:spTree>
    <p:extLst>
      <p:ext uri="{BB962C8B-B14F-4D97-AF65-F5344CB8AC3E}">
        <p14:creationId xmlns:p14="http://schemas.microsoft.com/office/powerpoint/2010/main" val="30238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Slack Bus Impact for DAM and RUC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733425"/>
            <a:ext cx="8229600" cy="511651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Define </a:t>
            </a:r>
            <a:r>
              <a:rPr lang="en-US" sz="1400" dirty="0" err="1"/>
              <a:t>SystemLambda</a:t>
            </a:r>
            <a:r>
              <a:rPr lang="en-US" sz="1400" dirty="0"/>
              <a:t>(n) is the shadow price of power balance constraint with bus n as the slack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Define </a:t>
            </a:r>
            <a:r>
              <a:rPr lang="en-US" sz="1400" dirty="0" err="1"/>
              <a:t>ShadowPrice</a:t>
            </a:r>
            <a:r>
              <a:rPr lang="en-US" sz="1400" dirty="0"/>
              <a:t>(c) is the shadow price of transmission constraint c.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The LMP at any bus j can be calculated as </a:t>
            </a:r>
          </a:p>
          <a:p>
            <a:pPr marL="0" lvl="1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LMP(j</a:t>
            </a:r>
            <a:r>
              <a:rPr lang="en-US" sz="1400" dirty="0"/>
              <a:t>)=</a:t>
            </a:r>
            <a:r>
              <a:rPr lang="en-US" sz="1400" dirty="0" err="1"/>
              <a:t>SystemLambda</a:t>
            </a:r>
            <a:r>
              <a:rPr lang="en-US" sz="1400" dirty="0"/>
              <a:t>(n)-Sum[(SF(</a:t>
            </a:r>
            <a:r>
              <a:rPr lang="en-US" sz="1400" dirty="0" err="1"/>
              <a:t>c,j,n</a:t>
            </a:r>
            <a:r>
              <a:rPr lang="en-US" sz="1400" dirty="0"/>
              <a:t>)*</a:t>
            </a:r>
            <a:r>
              <a:rPr lang="en-US" sz="1400" dirty="0" err="1"/>
              <a:t>ShadowPrice</a:t>
            </a:r>
            <a:r>
              <a:rPr lang="en-US" sz="1400" dirty="0"/>
              <a:t>(c</a:t>
            </a:r>
            <a:r>
              <a:rPr lang="en-US" sz="1400" dirty="0" smtClean="0"/>
              <a:t>)]</a:t>
            </a:r>
          </a:p>
          <a:p>
            <a:pPr marL="0" lvl="1" indent="0">
              <a:buNone/>
            </a:pPr>
            <a:r>
              <a:rPr lang="en-US" sz="1400" dirty="0" smtClean="0"/>
              <a:t>	Where 	</a:t>
            </a:r>
            <a:r>
              <a:rPr lang="en-US" sz="1400" dirty="0" err="1" smtClean="0"/>
              <a:t>SystemLambda</a:t>
            </a:r>
            <a:r>
              <a:rPr lang="en-US" sz="1400" dirty="0" smtClean="0"/>
              <a:t>(n) is the energy component and </a:t>
            </a:r>
          </a:p>
          <a:p>
            <a:pPr marL="0" lvl="1" indent="0">
              <a:buNone/>
            </a:pPr>
            <a:r>
              <a:rPr lang="en-US" sz="1400" dirty="0" smtClean="0"/>
              <a:t>			-Sum</a:t>
            </a:r>
            <a:r>
              <a:rPr lang="en-US" sz="1400" dirty="0"/>
              <a:t>[(SF(</a:t>
            </a:r>
            <a:r>
              <a:rPr lang="en-US" sz="1400" dirty="0" err="1"/>
              <a:t>c,j,n</a:t>
            </a:r>
            <a:r>
              <a:rPr lang="en-US" sz="1400" dirty="0"/>
              <a:t>)*</a:t>
            </a:r>
            <a:r>
              <a:rPr lang="en-US" sz="1400" dirty="0" err="1"/>
              <a:t>ShadowPrice</a:t>
            </a:r>
            <a:r>
              <a:rPr lang="en-US" sz="1400" dirty="0"/>
              <a:t>(c</a:t>
            </a:r>
            <a:r>
              <a:rPr lang="en-US" sz="1400" dirty="0" smtClean="0"/>
              <a:t>)] is the congestion component</a:t>
            </a:r>
            <a:endParaRPr lang="en-US" sz="1400" dirty="0"/>
          </a:p>
          <a:p>
            <a:pPr marL="0" lvl="1" indent="0">
              <a:buNone/>
            </a:pPr>
            <a:endParaRPr lang="en-US" sz="1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The transmission constraint shadow price will remain the same since the </a:t>
            </a:r>
            <a:r>
              <a:rPr lang="en-US" sz="1400" dirty="0" smtClean="0"/>
              <a:t>line </a:t>
            </a:r>
            <a:r>
              <a:rPr lang="en-US" sz="1400" dirty="0"/>
              <a:t>flow </a:t>
            </a:r>
            <a:r>
              <a:rPr lang="en-US" sz="1400" dirty="0" smtClean="0"/>
              <a:t>constraint will </a:t>
            </a:r>
            <a:r>
              <a:rPr lang="en-US" sz="1400" dirty="0"/>
              <a:t>remain the same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The System Lambda may change based on the choice of the slack bus 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LMP will not change but </a:t>
            </a:r>
            <a:r>
              <a:rPr lang="en-US" sz="1400" dirty="0" smtClean="0"/>
              <a:t>the energy component </a:t>
            </a:r>
            <a:r>
              <a:rPr lang="en-US" sz="1400" dirty="0"/>
              <a:t>and congestion </a:t>
            </a:r>
            <a:r>
              <a:rPr lang="en-US" sz="1400" dirty="0" smtClean="0"/>
              <a:t>component </a:t>
            </a:r>
            <a:r>
              <a:rPr lang="en-US" sz="1400" dirty="0"/>
              <a:t>may change but the </a:t>
            </a:r>
            <a:r>
              <a:rPr lang="en-US" sz="1400" dirty="0" smtClean="0"/>
              <a:t>sum of the two components </a:t>
            </a:r>
            <a:r>
              <a:rPr lang="en-US" sz="1400" dirty="0"/>
              <a:t>should remain the </a:t>
            </a:r>
            <a:r>
              <a:rPr lang="en-US" sz="1400" dirty="0" smtClean="0"/>
              <a:t>same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490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Slack Bus Impact for SCED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733425"/>
            <a:ext cx="8229600" cy="511651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SCED uses the load distributed shift factor from EMS. EMS calculates the shift factor based on the single slack </a:t>
            </a:r>
            <a:r>
              <a:rPr lang="en-US" sz="1400" dirty="0" smtClean="0"/>
              <a:t>bus first </a:t>
            </a:r>
            <a:r>
              <a:rPr lang="en-US" sz="1400" dirty="0"/>
              <a:t>and then transform it to the load distributed shift </a:t>
            </a:r>
            <a:r>
              <a:rPr lang="en-US" sz="1400" dirty="0" smtClean="0"/>
              <a:t>factor by subtracting the load weighted shift factor center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Define the load weighted shift factor center with bus o as single slack as SFC(</a:t>
            </a:r>
            <a:r>
              <a:rPr lang="en-US" sz="1400" dirty="0" err="1" smtClean="0"/>
              <a:t>c,o</a:t>
            </a:r>
            <a:r>
              <a:rPr lang="en-US" sz="1400" dirty="0" smtClean="0"/>
              <a:t>). It can be calculated as SFC(</a:t>
            </a:r>
            <a:r>
              <a:rPr lang="en-US" sz="1400" dirty="0" err="1" smtClean="0"/>
              <a:t>c,o</a:t>
            </a:r>
            <a:r>
              <a:rPr lang="en-US" sz="1400" dirty="0" smtClean="0"/>
              <a:t>)=sum[Load(k)*SF(</a:t>
            </a:r>
            <a:r>
              <a:rPr lang="en-US" sz="1400" dirty="0" err="1" smtClean="0"/>
              <a:t>c,k,o</a:t>
            </a:r>
            <a:r>
              <a:rPr lang="en-US" sz="1400" dirty="0" smtClean="0"/>
              <a:t>)]/sum[Load(k)];</a:t>
            </a:r>
            <a:endParaRPr lang="en-US" sz="1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Define SFD(</a:t>
            </a:r>
            <a:r>
              <a:rPr lang="en-US" sz="1400" dirty="0" err="1" smtClean="0"/>
              <a:t>c,j,o</a:t>
            </a:r>
            <a:r>
              <a:rPr lang="en-US" sz="1400" dirty="0" smtClean="0"/>
              <a:t>) is the load distributed shift factor </a:t>
            </a:r>
            <a:r>
              <a:rPr lang="en-US" sz="1400" dirty="0"/>
              <a:t> for bus j</a:t>
            </a:r>
            <a:r>
              <a:rPr lang="en-US" sz="1400" dirty="0" smtClean="0"/>
              <a:t> w.r.t to constraint c with o as single slack. It can be calculated as  SFD(</a:t>
            </a:r>
            <a:r>
              <a:rPr lang="en-US" sz="1400" dirty="0" err="1" smtClean="0"/>
              <a:t>c,j,o</a:t>
            </a:r>
            <a:r>
              <a:rPr lang="en-US" sz="1400" dirty="0" smtClean="0"/>
              <a:t>)=SF(</a:t>
            </a:r>
            <a:r>
              <a:rPr lang="en-US" sz="1400" dirty="0" err="1" smtClean="0"/>
              <a:t>c,j,o</a:t>
            </a:r>
            <a:r>
              <a:rPr lang="en-US" sz="1400" dirty="0" smtClean="0"/>
              <a:t>)-SFC(</a:t>
            </a:r>
            <a:r>
              <a:rPr lang="en-US" sz="1400" dirty="0" err="1" smtClean="0"/>
              <a:t>c,o</a:t>
            </a:r>
            <a:r>
              <a:rPr lang="en-US" sz="1400" dirty="0" smtClean="0"/>
              <a:t>)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Define </a:t>
            </a:r>
            <a:r>
              <a:rPr lang="en-US" sz="1400" dirty="0" smtClean="0"/>
              <a:t>SFD(</a:t>
            </a:r>
            <a:r>
              <a:rPr lang="en-US" sz="1400" dirty="0" err="1" smtClean="0"/>
              <a:t>c,j,n</a:t>
            </a:r>
            <a:r>
              <a:rPr lang="en-US" sz="1400" dirty="0" smtClean="0"/>
              <a:t>) </a:t>
            </a:r>
            <a:r>
              <a:rPr lang="en-US" sz="1400" dirty="0"/>
              <a:t>is the load distributed shift factor for bus </a:t>
            </a:r>
            <a:r>
              <a:rPr lang="en-US" sz="1400" dirty="0" smtClean="0"/>
              <a:t>j w.r.t constraint c </a:t>
            </a:r>
            <a:r>
              <a:rPr lang="en-US" sz="1400" dirty="0"/>
              <a:t>with </a:t>
            </a:r>
            <a:r>
              <a:rPr lang="en-US" sz="1400" dirty="0" smtClean="0"/>
              <a:t>n </a:t>
            </a:r>
            <a:r>
              <a:rPr lang="en-US" sz="1400" dirty="0"/>
              <a:t>as single slack. It can be calculated as  </a:t>
            </a:r>
            <a:r>
              <a:rPr lang="en-US" sz="1400" dirty="0" smtClean="0"/>
              <a:t>SFD(</a:t>
            </a:r>
            <a:r>
              <a:rPr lang="en-US" sz="1400" dirty="0" err="1" smtClean="0"/>
              <a:t>c,j,n</a:t>
            </a:r>
            <a:r>
              <a:rPr lang="en-US" sz="1400" dirty="0" smtClean="0"/>
              <a:t>)=SF(</a:t>
            </a:r>
            <a:r>
              <a:rPr lang="en-US" sz="1400" dirty="0" err="1" smtClean="0"/>
              <a:t>c,j,n</a:t>
            </a:r>
            <a:r>
              <a:rPr lang="en-US" sz="1400" dirty="0" smtClean="0"/>
              <a:t>)-SFC(</a:t>
            </a:r>
            <a:r>
              <a:rPr lang="en-US" sz="1400" dirty="0" err="1" smtClean="0"/>
              <a:t>c,n</a:t>
            </a:r>
            <a:r>
              <a:rPr lang="en-US" sz="1400" dirty="0" smtClean="0"/>
              <a:t>)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 smtClean="0"/>
              <a:t>It has been proved that SF(</a:t>
            </a:r>
            <a:r>
              <a:rPr lang="en-US" sz="1400" dirty="0" err="1" smtClean="0"/>
              <a:t>c,j,n</a:t>
            </a:r>
            <a:r>
              <a:rPr lang="en-US" sz="1400" dirty="0"/>
              <a:t>)-SF(</a:t>
            </a:r>
            <a:r>
              <a:rPr lang="en-US" sz="1400" dirty="0" err="1"/>
              <a:t>c,j,o</a:t>
            </a:r>
            <a:r>
              <a:rPr lang="en-US" sz="1400" dirty="0"/>
              <a:t>)= </a:t>
            </a:r>
            <a:r>
              <a:rPr lang="en-US" sz="1400" dirty="0" smtClean="0"/>
              <a:t>-SF(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</a:t>
            </a:r>
          </a:p>
          <a:p>
            <a:pPr marL="0" lvl="1" indent="0">
              <a:buNone/>
            </a:pPr>
            <a:r>
              <a:rPr lang="en-US" sz="1400" dirty="0" smtClean="0"/>
              <a:t>So we have</a:t>
            </a:r>
          </a:p>
          <a:p>
            <a:pPr marL="0" lvl="1" indent="0">
              <a:buNone/>
            </a:pPr>
            <a:r>
              <a:rPr lang="en-US" sz="1400" dirty="0" smtClean="0"/>
              <a:t>SFD(</a:t>
            </a:r>
            <a:r>
              <a:rPr lang="en-US" sz="1400" dirty="0" err="1" smtClean="0"/>
              <a:t>c,j,n</a:t>
            </a:r>
            <a:r>
              <a:rPr lang="en-US" sz="1400" dirty="0" smtClean="0"/>
              <a:t>)-</a:t>
            </a:r>
            <a:r>
              <a:rPr lang="en-US" sz="1400" dirty="0"/>
              <a:t> SFD(</a:t>
            </a:r>
            <a:r>
              <a:rPr lang="en-US" sz="1400" dirty="0" err="1"/>
              <a:t>c,j,o</a:t>
            </a:r>
            <a:r>
              <a:rPr lang="en-US" sz="1400" dirty="0" smtClean="0"/>
              <a:t>)= </a:t>
            </a:r>
            <a:r>
              <a:rPr lang="en-US" sz="1400" dirty="0"/>
              <a:t>SF(</a:t>
            </a:r>
            <a:r>
              <a:rPr lang="en-US" sz="1400" dirty="0" err="1"/>
              <a:t>c,j,n</a:t>
            </a:r>
            <a:r>
              <a:rPr lang="en-US" sz="1400" dirty="0"/>
              <a:t>)-SFC(</a:t>
            </a:r>
            <a:r>
              <a:rPr lang="en-US" sz="1400" dirty="0" err="1"/>
              <a:t>c,n</a:t>
            </a:r>
            <a:r>
              <a:rPr lang="en-US" sz="1400" dirty="0" smtClean="0"/>
              <a:t>)-[SF(</a:t>
            </a:r>
            <a:r>
              <a:rPr lang="en-US" sz="1400" dirty="0" err="1" smtClean="0"/>
              <a:t>c,j,o</a:t>
            </a:r>
            <a:r>
              <a:rPr lang="en-US" sz="1400" dirty="0"/>
              <a:t>)-SFC(</a:t>
            </a:r>
            <a:r>
              <a:rPr lang="en-US" sz="1400" dirty="0" err="1"/>
              <a:t>c,o</a:t>
            </a:r>
            <a:r>
              <a:rPr lang="en-US" sz="1400" dirty="0" smtClean="0"/>
              <a:t>)]</a:t>
            </a:r>
          </a:p>
          <a:p>
            <a:pPr marL="0" lvl="1" indent="0">
              <a:buNone/>
            </a:pPr>
            <a:r>
              <a:rPr lang="en-US" sz="1400" dirty="0" smtClean="0"/>
              <a:t>= </a:t>
            </a:r>
            <a:r>
              <a:rPr lang="en-US" sz="1400" dirty="0"/>
              <a:t>SF(</a:t>
            </a:r>
            <a:r>
              <a:rPr lang="en-US" sz="1400" dirty="0" err="1"/>
              <a:t>c,j,n</a:t>
            </a:r>
            <a:r>
              <a:rPr lang="en-US" sz="1400" dirty="0" smtClean="0"/>
              <a:t>)-SF(</a:t>
            </a:r>
            <a:r>
              <a:rPr lang="en-US" sz="1400" dirty="0" err="1" smtClean="0"/>
              <a:t>c,j,o</a:t>
            </a:r>
            <a:r>
              <a:rPr lang="en-US" sz="1400" dirty="0" smtClean="0"/>
              <a:t>)-[</a:t>
            </a:r>
            <a:r>
              <a:rPr lang="en-US" sz="1400" dirty="0"/>
              <a:t>SFC(</a:t>
            </a:r>
            <a:r>
              <a:rPr lang="en-US" sz="1400" dirty="0" err="1"/>
              <a:t>c,n</a:t>
            </a:r>
            <a:r>
              <a:rPr lang="en-US" sz="1400" dirty="0" smtClean="0"/>
              <a:t>)-</a:t>
            </a:r>
            <a:r>
              <a:rPr lang="en-US" sz="1400" dirty="0"/>
              <a:t> SFC(</a:t>
            </a:r>
            <a:r>
              <a:rPr lang="en-US" sz="1400" dirty="0" err="1"/>
              <a:t>c,o</a:t>
            </a:r>
            <a:r>
              <a:rPr lang="en-US" sz="1400" dirty="0" smtClean="0"/>
              <a:t>)]</a:t>
            </a:r>
            <a:endParaRPr lang="en-US" sz="1400" dirty="0"/>
          </a:p>
          <a:p>
            <a:pPr marL="0" lvl="1" indent="0">
              <a:buNone/>
            </a:pPr>
            <a:r>
              <a:rPr lang="en-US" sz="1400" dirty="0" smtClean="0"/>
              <a:t>= </a:t>
            </a:r>
            <a:r>
              <a:rPr lang="en-US" sz="1400" dirty="0"/>
              <a:t>SF(</a:t>
            </a:r>
            <a:r>
              <a:rPr lang="en-US" sz="1400" dirty="0" err="1"/>
              <a:t>c,j,n</a:t>
            </a:r>
            <a:r>
              <a:rPr lang="en-US" sz="1400" dirty="0"/>
              <a:t>)-SF(</a:t>
            </a:r>
            <a:r>
              <a:rPr lang="en-US" sz="1400" dirty="0" err="1"/>
              <a:t>c,j,o</a:t>
            </a:r>
            <a:r>
              <a:rPr lang="en-US" sz="1400" dirty="0" smtClean="0"/>
              <a:t>)-{sum[Load(k)*SF(</a:t>
            </a:r>
            <a:r>
              <a:rPr lang="en-US" sz="1400" dirty="0" err="1" smtClean="0"/>
              <a:t>c,k,n</a:t>
            </a:r>
            <a:r>
              <a:rPr lang="en-US" sz="1400" dirty="0" smtClean="0"/>
              <a:t>)]/sum[Load(k)]-sum[Load(k)*SF(</a:t>
            </a:r>
            <a:r>
              <a:rPr lang="en-US" sz="1400" dirty="0" err="1" smtClean="0"/>
              <a:t>c,k,o</a:t>
            </a:r>
            <a:r>
              <a:rPr lang="en-US" sz="1400" dirty="0"/>
              <a:t>)]/</a:t>
            </a:r>
            <a:r>
              <a:rPr lang="en-US" sz="1400" dirty="0" smtClean="0"/>
              <a:t>sum[Load(k)]}</a:t>
            </a:r>
          </a:p>
          <a:p>
            <a:pPr marL="0" lvl="1" indent="0">
              <a:buNone/>
            </a:pPr>
            <a:r>
              <a:rPr lang="en-US" sz="1400" dirty="0" smtClean="0"/>
              <a:t>= </a:t>
            </a:r>
            <a:r>
              <a:rPr lang="en-US" sz="1400" dirty="0"/>
              <a:t>SF(</a:t>
            </a:r>
            <a:r>
              <a:rPr lang="en-US" sz="1400" dirty="0" err="1"/>
              <a:t>c,j,n</a:t>
            </a:r>
            <a:r>
              <a:rPr lang="en-US" sz="1400" dirty="0"/>
              <a:t>)-SF(</a:t>
            </a:r>
            <a:r>
              <a:rPr lang="en-US" sz="1400" dirty="0" err="1"/>
              <a:t>c,j,o</a:t>
            </a:r>
            <a:r>
              <a:rPr lang="en-US" sz="1400" dirty="0" smtClean="0"/>
              <a:t>)-sum{Load(k)*[SF(</a:t>
            </a:r>
            <a:r>
              <a:rPr lang="en-US" sz="1400" dirty="0" err="1" smtClean="0"/>
              <a:t>c,k,n</a:t>
            </a:r>
            <a:r>
              <a:rPr lang="en-US" sz="1400" dirty="0" smtClean="0"/>
              <a:t>)]-SF(</a:t>
            </a:r>
            <a:r>
              <a:rPr lang="en-US" sz="1400" dirty="0" err="1" smtClean="0"/>
              <a:t>c,k,o</a:t>
            </a:r>
            <a:r>
              <a:rPr lang="en-US" sz="1400" dirty="0" smtClean="0"/>
              <a:t>)]}/sum[Load(k)]</a:t>
            </a:r>
          </a:p>
          <a:p>
            <a:pPr marL="0" lvl="1" indent="0">
              <a:buNone/>
            </a:pPr>
            <a:r>
              <a:rPr lang="en-US" sz="1400" dirty="0" smtClean="0"/>
              <a:t>=</a:t>
            </a:r>
            <a:r>
              <a:rPr lang="en-US" sz="1400" dirty="0"/>
              <a:t>-SF(</a:t>
            </a:r>
            <a:r>
              <a:rPr lang="en-US" sz="1400" dirty="0" err="1"/>
              <a:t>c,n,o</a:t>
            </a:r>
            <a:r>
              <a:rPr lang="en-US" sz="1400" dirty="0" smtClean="0"/>
              <a:t>)-sum{Load(k)*-SF(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)}/</a:t>
            </a:r>
            <a:r>
              <a:rPr lang="en-US" sz="1400" dirty="0"/>
              <a:t>sum[Load(k</a:t>
            </a:r>
            <a:r>
              <a:rPr lang="en-US" sz="1400" dirty="0" smtClean="0"/>
              <a:t>)]</a:t>
            </a:r>
          </a:p>
          <a:p>
            <a:pPr marL="0" lvl="1" indent="0">
              <a:buNone/>
            </a:pPr>
            <a:r>
              <a:rPr lang="en-US" sz="1400" dirty="0" smtClean="0"/>
              <a:t>=</a:t>
            </a:r>
            <a:r>
              <a:rPr lang="en-US" sz="1400" dirty="0"/>
              <a:t> </a:t>
            </a:r>
            <a:r>
              <a:rPr lang="en-US" sz="1400" dirty="0" smtClean="0"/>
              <a:t>-SF(</a:t>
            </a:r>
            <a:r>
              <a:rPr lang="en-US" sz="1400" dirty="0" err="1" smtClean="0"/>
              <a:t>c,n,o</a:t>
            </a:r>
            <a:r>
              <a:rPr lang="en-US" sz="1400" dirty="0" smtClean="0"/>
              <a:t>)+</a:t>
            </a:r>
            <a:r>
              <a:rPr lang="en-US" sz="1400" dirty="0"/>
              <a:t> SF(</a:t>
            </a:r>
            <a:r>
              <a:rPr lang="en-US" sz="1400" dirty="0" err="1"/>
              <a:t>c,n,o</a:t>
            </a:r>
            <a:r>
              <a:rPr lang="en-US" sz="1400" dirty="0" smtClean="0"/>
              <a:t>)</a:t>
            </a:r>
          </a:p>
          <a:p>
            <a:pPr marL="0" lvl="1" indent="0">
              <a:buNone/>
            </a:pPr>
            <a:r>
              <a:rPr lang="en-US" sz="1400" dirty="0" smtClean="0"/>
              <a:t>=0</a:t>
            </a:r>
          </a:p>
          <a:p>
            <a:pPr marL="0" lvl="1" indent="0">
              <a:buNone/>
            </a:pPr>
            <a:r>
              <a:rPr lang="en-US" sz="1400" dirty="0" smtClean="0"/>
              <a:t>It is proved that the load distributed shift factor remain the same no matter what single slack is chose.</a:t>
            </a:r>
          </a:p>
          <a:p>
            <a:pPr marL="0" lvl="1" indent="0">
              <a:buNone/>
            </a:pPr>
            <a:r>
              <a:rPr lang="en-US" sz="1400" dirty="0" smtClean="0"/>
              <a:t>So the SCED shift factor will remain the same and the SCED solution will not change.</a:t>
            </a:r>
            <a:endParaRPr lang="en-US" sz="1400" dirty="0"/>
          </a:p>
          <a:p>
            <a:pPr marL="0" lvl="1" indent="0">
              <a:buNone/>
            </a:pPr>
            <a:endParaRPr lang="en-US" sz="1400" dirty="0" smtClean="0"/>
          </a:p>
          <a:p>
            <a:pPr marL="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434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10429</TotalTime>
  <Words>782</Words>
  <Application>Microsoft Office PowerPoint</Application>
  <PresentationFormat>On-screen Show (4:3)</PresentationFormat>
  <Paragraphs>92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Custom Design</vt:lpstr>
      <vt:lpstr>1_Custom Design</vt:lpstr>
      <vt:lpstr>PowerPoint Presentation</vt:lpstr>
      <vt:lpstr>Market Notice for Mothball MLSES_UNIT 1</vt:lpstr>
      <vt:lpstr>Change Slack Bus to CPSES_UNIT 1</vt:lpstr>
      <vt:lpstr>Market Impact of Slack Bus Change</vt:lpstr>
      <vt:lpstr>DAM/RUC Congestion Component Change</vt:lpstr>
      <vt:lpstr>PowerPoint Presentation</vt:lpstr>
      <vt:lpstr>Appendix: Slack Bus Impact for DAM and RUC</vt:lpstr>
      <vt:lpstr>Appendix: Slack Bus Impact for DAM and RUC</vt:lpstr>
      <vt:lpstr>Appendix: Slack Bus Impact for SCED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Resmi Surendran</cp:lastModifiedBy>
  <cp:revision>350</cp:revision>
  <cp:lastPrinted>2013-01-30T23:16:36Z</cp:lastPrinted>
  <dcterms:created xsi:type="dcterms:W3CDTF">2010-04-12T23:12:02Z</dcterms:created>
  <dcterms:modified xsi:type="dcterms:W3CDTF">2015-09-03T21:50:20Z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