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21"/>
  </p:notesMasterIdLst>
  <p:sldIdLst>
    <p:sldId id="256" r:id="rId3"/>
    <p:sldId id="302" r:id="rId4"/>
    <p:sldId id="304" r:id="rId5"/>
    <p:sldId id="305" r:id="rId6"/>
    <p:sldId id="301" r:id="rId7"/>
    <p:sldId id="281" r:id="rId8"/>
    <p:sldId id="296" r:id="rId9"/>
    <p:sldId id="288" r:id="rId10"/>
    <p:sldId id="297" r:id="rId11"/>
    <p:sldId id="260" r:id="rId12"/>
    <p:sldId id="293" r:id="rId13"/>
    <p:sldId id="291" r:id="rId14"/>
    <p:sldId id="272" r:id="rId15"/>
    <p:sldId id="290" r:id="rId16"/>
    <p:sldId id="292" r:id="rId17"/>
    <p:sldId id="295" r:id="rId18"/>
    <p:sldId id="299" r:id="rId19"/>
    <p:sldId id="30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12" autoAdjust="0"/>
  </p:normalViewPr>
  <p:slideViewPr>
    <p:cSldViewPr>
      <p:cViewPr>
        <p:scale>
          <a:sx n="90" d="100"/>
          <a:sy n="90" d="100"/>
        </p:scale>
        <p:origin x="-732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3F04E-877A-49DD-9B28-8B2B66904DF7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0E960-992F-49D7-834A-DB0A763EB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5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C00000"/>
                </a:solidFill>
                <a:latin typeface="Book Antiqua"/>
                <a:cs typeface="Book Antiqua"/>
              </a:rPr>
              <a:t>Total generation is the sum of all output from units, which already includes deployed regulation. </a:t>
            </a:r>
          </a:p>
          <a:p>
            <a:endParaRPr lang="en-US" sz="1200" dirty="0" smtClean="0">
              <a:latin typeface="Book Antiqua"/>
              <a:cs typeface="Book Antiqua"/>
            </a:endParaRPr>
          </a:p>
          <a:p>
            <a:r>
              <a:rPr lang="en-US" sz="1200" dirty="0" smtClean="0">
                <a:latin typeface="Book Antiqua"/>
                <a:cs typeface="Book Antiqua"/>
              </a:rPr>
              <a:t>GTBD = (total generation) should cover current load  </a:t>
            </a:r>
          </a:p>
          <a:p>
            <a:endParaRPr lang="en-US" sz="1200" dirty="0" smtClean="0">
              <a:latin typeface="Book Antiqua"/>
              <a:cs typeface="Book Antiqua"/>
            </a:endParaRPr>
          </a:p>
          <a:p>
            <a:r>
              <a:rPr lang="en-US" sz="1200" dirty="0" smtClean="0">
                <a:latin typeface="Book Antiqua"/>
                <a:cs typeface="Book Antiqua"/>
              </a:rPr>
              <a:t>GTBD = (total generation + K3*5 * STLF Predicted Load Ramp Rate) should cover load after 5 min when K3=1 if prediction is accurate and doesn’t have any bias</a:t>
            </a:r>
          </a:p>
          <a:p>
            <a:endParaRPr lang="en-US" sz="1200" dirty="0" smtClean="0">
              <a:latin typeface="Book Antiqua"/>
              <a:cs typeface="Book Antiqua"/>
            </a:endParaRPr>
          </a:p>
          <a:p>
            <a:r>
              <a:rPr lang="en-US" sz="1800" dirty="0" smtClean="0">
                <a:latin typeface="Book Antiqua"/>
                <a:cs typeface="Book Antiqua"/>
              </a:rPr>
              <a:t>K4 term was added to recover and price constant </a:t>
            </a:r>
            <a:r>
              <a:rPr lang="en-US" sz="1800" dirty="0" err="1" smtClean="0">
                <a:latin typeface="Book Antiqua"/>
                <a:cs typeface="Book Antiqua"/>
              </a:rPr>
              <a:t>reg</a:t>
            </a:r>
            <a:r>
              <a:rPr lang="en-US" sz="1800" dirty="0" smtClean="0">
                <a:latin typeface="Book Antiqua"/>
                <a:cs typeface="Book Antiqua"/>
              </a:rPr>
              <a:t> deployment in one direction due to generator not following BPs</a:t>
            </a:r>
          </a:p>
          <a:p>
            <a:endParaRPr lang="en-US" sz="1800" dirty="0" smtClean="0">
              <a:latin typeface="Book Antiqua"/>
              <a:cs typeface="Book Antiqua"/>
            </a:endParaRPr>
          </a:p>
          <a:p>
            <a:r>
              <a:rPr lang="en-US" sz="1800" dirty="0" smtClean="0">
                <a:latin typeface="Book Antiqua"/>
                <a:cs typeface="Book Antiqua"/>
              </a:rPr>
              <a:t>K4 &gt; 0 does not make GTBD equal to current load or predicted load after 5 </a:t>
            </a:r>
            <a:r>
              <a:rPr lang="en-US" sz="1800" dirty="0" err="1" smtClean="0">
                <a:latin typeface="Book Antiqua"/>
                <a:cs typeface="Book Antiqua"/>
              </a:rPr>
              <a:t>mins</a:t>
            </a:r>
            <a:r>
              <a:rPr lang="en-US" sz="1800" dirty="0" smtClean="0">
                <a:latin typeface="Book Antiqua"/>
                <a:cs typeface="Book Antiqua"/>
              </a:rPr>
              <a:t>. It makes GTBD  above or below load based on the direction of </a:t>
            </a:r>
            <a:r>
              <a:rPr lang="en-US" sz="1800" dirty="0" err="1" smtClean="0">
                <a:latin typeface="Book Antiqua"/>
                <a:cs typeface="Book Antiqua"/>
              </a:rPr>
              <a:t>reg</a:t>
            </a:r>
            <a:r>
              <a:rPr lang="en-US" sz="1800" dirty="0" smtClean="0">
                <a:latin typeface="Book Antiqua"/>
                <a:cs typeface="Book Antiqua"/>
              </a:rPr>
              <a:t> deployment to help recover regulation faster and reduced average regulation deployed</a:t>
            </a:r>
          </a:p>
          <a:p>
            <a:pPr marL="0" indent="0">
              <a:buNone/>
            </a:pPr>
            <a:endParaRPr lang="en-US" sz="1800" dirty="0" smtClean="0">
              <a:latin typeface="Book Antiqua"/>
              <a:cs typeface="Book Antiqua"/>
            </a:endParaRPr>
          </a:p>
          <a:p>
            <a:r>
              <a:rPr lang="en-US" sz="1800" dirty="0" smtClean="0">
                <a:latin typeface="Book Antiqua"/>
                <a:cs typeface="Book Antiqua"/>
              </a:rPr>
              <a:t>Average Filtered Regulation is an exponentially smoothed regulation signal using </a:t>
            </a:r>
          </a:p>
          <a:p>
            <a:pPr lvl="1"/>
            <a:r>
              <a:rPr lang="en-US" sz="1800" dirty="0" smtClean="0">
                <a:latin typeface="Book Antiqua"/>
                <a:cs typeface="Book Antiqua"/>
              </a:rPr>
              <a:t>Filter Ave Reg</a:t>
            </a:r>
            <a:r>
              <a:rPr lang="en-US" sz="1800" baseline="-25000" dirty="0" smtClean="0">
                <a:latin typeface="Book Antiqua"/>
                <a:cs typeface="Book Antiqua"/>
              </a:rPr>
              <a:t>t</a:t>
            </a:r>
            <a:r>
              <a:rPr lang="en-US" sz="1800" dirty="0" smtClean="0">
                <a:latin typeface="Book Antiqua"/>
                <a:cs typeface="Book Antiqua"/>
              </a:rPr>
              <a:t> = Filter Ave Reg</a:t>
            </a:r>
            <a:r>
              <a:rPr lang="en-US" sz="1800" baseline="-25000" dirty="0" smtClean="0">
                <a:latin typeface="Book Antiqua"/>
                <a:cs typeface="Book Antiqua"/>
              </a:rPr>
              <a:t>t-1</a:t>
            </a:r>
            <a:r>
              <a:rPr lang="en-US" sz="1800" dirty="0" smtClean="0">
                <a:latin typeface="Book Antiqua"/>
                <a:cs typeface="Book Antiqua"/>
              </a:rPr>
              <a:t> + k *</a:t>
            </a:r>
            <a:r>
              <a:rPr lang="en-US" sz="1800" baseline="-25000" dirty="0" smtClean="0">
                <a:latin typeface="Book Antiqua"/>
                <a:cs typeface="Book Antiqua"/>
              </a:rPr>
              <a:t> </a:t>
            </a:r>
            <a:r>
              <a:rPr lang="en-US" sz="1800" dirty="0" smtClean="0">
                <a:latin typeface="Book Antiqua"/>
                <a:cs typeface="Book Antiqua"/>
              </a:rPr>
              <a:t>(</a:t>
            </a:r>
            <a:r>
              <a:rPr lang="en-US" sz="1800" dirty="0" err="1" smtClean="0">
                <a:latin typeface="Book Antiqua"/>
                <a:cs typeface="Book Antiqua"/>
              </a:rPr>
              <a:t>Reg</a:t>
            </a:r>
            <a:r>
              <a:rPr lang="en-US" sz="1800" dirty="0" smtClean="0">
                <a:latin typeface="Book Antiqua"/>
                <a:cs typeface="Book Antiqua"/>
              </a:rPr>
              <a:t> </a:t>
            </a:r>
            <a:r>
              <a:rPr lang="en-US" sz="1800" dirty="0" err="1" smtClean="0">
                <a:latin typeface="Book Antiqua"/>
                <a:cs typeface="Book Antiqua"/>
              </a:rPr>
              <a:t>Deployed</a:t>
            </a:r>
            <a:r>
              <a:rPr lang="en-US" sz="1800" baseline="-25000" dirty="0" err="1" smtClean="0">
                <a:latin typeface="Book Antiqua"/>
                <a:cs typeface="Book Antiqua"/>
              </a:rPr>
              <a:t>t</a:t>
            </a:r>
            <a:r>
              <a:rPr lang="en-US" sz="1800" baseline="-25000" dirty="0" smtClean="0">
                <a:latin typeface="Book Antiqua"/>
                <a:cs typeface="Book Antiqua"/>
              </a:rPr>
              <a:t> </a:t>
            </a:r>
            <a:r>
              <a:rPr lang="en-US" sz="1800" dirty="0" smtClean="0">
                <a:latin typeface="Book Antiqua"/>
                <a:cs typeface="Book Antiqua"/>
              </a:rPr>
              <a:t>– Filter Ave </a:t>
            </a:r>
            <a:r>
              <a:rPr lang="en-US" sz="1800" dirty="0" err="1" smtClean="0">
                <a:latin typeface="Book Antiqua"/>
                <a:cs typeface="Book Antiqua"/>
              </a:rPr>
              <a:t>Reg</a:t>
            </a:r>
            <a:r>
              <a:rPr lang="en-US" sz="1800" baseline="-25000" dirty="0" smtClean="0">
                <a:latin typeface="Book Antiqua"/>
                <a:cs typeface="Book Antiqua"/>
              </a:rPr>
              <a:t> t-1</a:t>
            </a:r>
            <a:r>
              <a:rPr lang="en-US" sz="1800" dirty="0" smtClean="0">
                <a:latin typeface="Book Antiqua"/>
                <a:cs typeface="Book Antiqua"/>
              </a:rPr>
              <a:t>)</a:t>
            </a:r>
          </a:p>
          <a:p>
            <a:pPr lvl="1"/>
            <a:r>
              <a:rPr lang="en-US" sz="1800" dirty="0" smtClean="0">
                <a:latin typeface="Book Antiqua"/>
                <a:cs typeface="Book Antiqua"/>
              </a:rPr>
              <a:t>Weights large recent changes in deployed regulation heavily while older values drop off exponentially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0E960-992F-49D7-834A-DB0A763EB6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20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C603-D8A4-4446-A0DA-FD0116D113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7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C603-D8A4-4446-A0DA-FD0116D113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7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C603-D8A4-4446-A0DA-FD0116D113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7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C603-D8A4-4446-A0DA-FD0116D113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7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C603-D8A4-4446-A0DA-FD0116D113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7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C00000"/>
                </a:solidFill>
                <a:latin typeface="Book Antiqua"/>
                <a:cs typeface="Book Antiqua"/>
              </a:rPr>
              <a:t>Total generation is the sum of all output from units, which already includes deployed regulation. </a:t>
            </a:r>
          </a:p>
          <a:p>
            <a:endParaRPr lang="en-US" sz="1200" dirty="0" smtClean="0">
              <a:latin typeface="Book Antiqua"/>
              <a:cs typeface="Book Antiqua"/>
            </a:endParaRPr>
          </a:p>
          <a:p>
            <a:r>
              <a:rPr lang="en-US" sz="1200" dirty="0" smtClean="0">
                <a:latin typeface="Book Antiqua"/>
                <a:cs typeface="Book Antiqua"/>
              </a:rPr>
              <a:t>GTBD = (total generation) should cover current load  </a:t>
            </a:r>
          </a:p>
          <a:p>
            <a:endParaRPr lang="en-US" sz="1200" dirty="0" smtClean="0">
              <a:latin typeface="Book Antiqua"/>
              <a:cs typeface="Book Antiqua"/>
            </a:endParaRPr>
          </a:p>
          <a:p>
            <a:r>
              <a:rPr lang="en-US" sz="1200" dirty="0" smtClean="0">
                <a:latin typeface="Book Antiqua"/>
                <a:cs typeface="Book Antiqua"/>
              </a:rPr>
              <a:t>GTBD = (total generation + K3*5 * STLF Predicted Load Ramp Rate) should cover load after 5 min when K3=1 if prediction is accurate and doesn’t have any bias</a:t>
            </a:r>
          </a:p>
          <a:p>
            <a:endParaRPr lang="en-US" sz="1200" dirty="0" smtClean="0">
              <a:latin typeface="Book Antiqua"/>
              <a:cs typeface="Book Antiqua"/>
            </a:endParaRPr>
          </a:p>
          <a:p>
            <a:r>
              <a:rPr lang="en-US" sz="1800" dirty="0" smtClean="0">
                <a:latin typeface="Book Antiqua"/>
                <a:cs typeface="Book Antiqua"/>
              </a:rPr>
              <a:t>K4 term was added to recover and price constant </a:t>
            </a:r>
            <a:r>
              <a:rPr lang="en-US" sz="1800" dirty="0" err="1" smtClean="0">
                <a:latin typeface="Book Antiqua"/>
                <a:cs typeface="Book Antiqua"/>
              </a:rPr>
              <a:t>reg</a:t>
            </a:r>
            <a:r>
              <a:rPr lang="en-US" sz="1800" dirty="0" smtClean="0">
                <a:latin typeface="Book Antiqua"/>
                <a:cs typeface="Book Antiqua"/>
              </a:rPr>
              <a:t> deployment in one direction due to generator not following BPs</a:t>
            </a:r>
          </a:p>
          <a:p>
            <a:endParaRPr lang="en-US" sz="1800" dirty="0" smtClean="0">
              <a:latin typeface="Book Antiqua"/>
              <a:cs typeface="Book Antiqua"/>
            </a:endParaRPr>
          </a:p>
          <a:p>
            <a:r>
              <a:rPr lang="en-US" sz="1800" dirty="0" smtClean="0">
                <a:latin typeface="Book Antiqua"/>
                <a:cs typeface="Book Antiqua"/>
              </a:rPr>
              <a:t>K4 &gt; 0 does not make GTBD equal to current load or predicted load after 5 </a:t>
            </a:r>
            <a:r>
              <a:rPr lang="en-US" sz="1800" dirty="0" err="1" smtClean="0">
                <a:latin typeface="Book Antiqua"/>
                <a:cs typeface="Book Antiqua"/>
              </a:rPr>
              <a:t>mins</a:t>
            </a:r>
            <a:r>
              <a:rPr lang="en-US" sz="1800" dirty="0" smtClean="0">
                <a:latin typeface="Book Antiqua"/>
                <a:cs typeface="Book Antiqua"/>
              </a:rPr>
              <a:t>. It makes GTBD  above or below load based on the direction of </a:t>
            </a:r>
            <a:r>
              <a:rPr lang="en-US" sz="1800" dirty="0" err="1" smtClean="0">
                <a:latin typeface="Book Antiqua"/>
                <a:cs typeface="Book Antiqua"/>
              </a:rPr>
              <a:t>reg</a:t>
            </a:r>
            <a:r>
              <a:rPr lang="en-US" sz="1800" dirty="0" smtClean="0">
                <a:latin typeface="Book Antiqua"/>
                <a:cs typeface="Book Antiqua"/>
              </a:rPr>
              <a:t> deployment to help recover regulation faster and reduced average regulation deployed</a:t>
            </a:r>
          </a:p>
          <a:p>
            <a:pPr marL="0" indent="0">
              <a:buNone/>
            </a:pPr>
            <a:endParaRPr lang="en-US" sz="1800" dirty="0" smtClean="0">
              <a:latin typeface="Book Antiqua"/>
              <a:cs typeface="Book Antiqua"/>
            </a:endParaRPr>
          </a:p>
          <a:p>
            <a:r>
              <a:rPr lang="en-US" sz="1800" dirty="0" smtClean="0">
                <a:latin typeface="Book Antiqua"/>
                <a:cs typeface="Book Antiqua"/>
              </a:rPr>
              <a:t>Average Filtered Regulation is an exponentially smoothed regulation signal using </a:t>
            </a:r>
          </a:p>
          <a:p>
            <a:pPr lvl="1"/>
            <a:r>
              <a:rPr lang="en-US" sz="1800" dirty="0" smtClean="0">
                <a:latin typeface="Book Antiqua"/>
                <a:cs typeface="Book Antiqua"/>
              </a:rPr>
              <a:t>Filter Ave Reg</a:t>
            </a:r>
            <a:r>
              <a:rPr lang="en-US" sz="1800" baseline="-25000" dirty="0" smtClean="0">
                <a:latin typeface="Book Antiqua"/>
                <a:cs typeface="Book Antiqua"/>
              </a:rPr>
              <a:t>t</a:t>
            </a:r>
            <a:r>
              <a:rPr lang="en-US" sz="1800" dirty="0" smtClean="0">
                <a:latin typeface="Book Antiqua"/>
                <a:cs typeface="Book Antiqua"/>
              </a:rPr>
              <a:t> = Filter Ave Reg</a:t>
            </a:r>
            <a:r>
              <a:rPr lang="en-US" sz="1800" baseline="-25000" dirty="0" smtClean="0">
                <a:latin typeface="Book Antiqua"/>
                <a:cs typeface="Book Antiqua"/>
              </a:rPr>
              <a:t>t-1</a:t>
            </a:r>
            <a:r>
              <a:rPr lang="en-US" sz="1800" dirty="0" smtClean="0">
                <a:latin typeface="Book Antiqua"/>
                <a:cs typeface="Book Antiqua"/>
              </a:rPr>
              <a:t> + k *</a:t>
            </a:r>
            <a:r>
              <a:rPr lang="en-US" sz="1800" baseline="-25000" dirty="0" smtClean="0">
                <a:latin typeface="Book Antiqua"/>
                <a:cs typeface="Book Antiqua"/>
              </a:rPr>
              <a:t> </a:t>
            </a:r>
            <a:r>
              <a:rPr lang="en-US" sz="1800" dirty="0" smtClean="0">
                <a:latin typeface="Book Antiqua"/>
                <a:cs typeface="Book Antiqua"/>
              </a:rPr>
              <a:t>(</a:t>
            </a:r>
            <a:r>
              <a:rPr lang="en-US" sz="1800" dirty="0" err="1" smtClean="0">
                <a:latin typeface="Book Antiqua"/>
                <a:cs typeface="Book Antiqua"/>
              </a:rPr>
              <a:t>Reg</a:t>
            </a:r>
            <a:r>
              <a:rPr lang="en-US" sz="1800" dirty="0" smtClean="0">
                <a:latin typeface="Book Antiqua"/>
                <a:cs typeface="Book Antiqua"/>
              </a:rPr>
              <a:t> </a:t>
            </a:r>
            <a:r>
              <a:rPr lang="en-US" sz="1800" dirty="0" err="1" smtClean="0">
                <a:latin typeface="Book Antiqua"/>
                <a:cs typeface="Book Antiqua"/>
              </a:rPr>
              <a:t>Deployed</a:t>
            </a:r>
            <a:r>
              <a:rPr lang="en-US" sz="1800" baseline="-25000" dirty="0" err="1" smtClean="0">
                <a:latin typeface="Book Antiqua"/>
                <a:cs typeface="Book Antiqua"/>
              </a:rPr>
              <a:t>t</a:t>
            </a:r>
            <a:r>
              <a:rPr lang="en-US" sz="1800" baseline="-25000" dirty="0" smtClean="0">
                <a:latin typeface="Book Antiqua"/>
                <a:cs typeface="Book Antiqua"/>
              </a:rPr>
              <a:t> </a:t>
            </a:r>
            <a:r>
              <a:rPr lang="en-US" sz="1800" dirty="0" smtClean="0">
                <a:latin typeface="Book Antiqua"/>
                <a:cs typeface="Book Antiqua"/>
              </a:rPr>
              <a:t>– Filter Ave </a:t>
            </a:r>
            <a:r>
              <a:rPr lang="en-US" sz="1800" dirty="0" err="1" smtClean="0">
                <a:latin typeface="Book Antiqua"/>
                <a:cs typeface="Book Antiqua"/>
              </a:rPr>
              <a:t>Reg</a:t>
            </a:r>
            <a:r>
              <a:rPr lang="en-US" sz="1800" baseline="-25000" dirty="0" smtClean="0">
                <a:latin typeface="Book Antiqua"/>
                <a:cs typeface="Book Antiqua"/>
              </a:rPr>
              <a:t> t-1</a:t>
            </a:r>
            <a:r>
              <a:rPr lang="en-US" sz="1800" dirty="0" smtClean="0">
                <a:latin typeface="Book Antiqua"/>
                <a:cs typeface="Book Antiqua"/>
              </a:rPr>
              <a:t>)</a:t>
            </a:r>
          </a:p>
          <a:p>
            <a:pPr lvl="1"/>
            <a:r>
              <a:rPr lang="en-US" sz="1800" dirty="0" smtClean="0">
                <a:latin typeface="Book Antiqua"/>
                <a:cs typeface="Book Antiqua"/>
              </a:rPr>
              <a:t>Weights large recent changes in deployed regulation heavily while older values drop off exponentially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0E960-992F-49D7-834A-DB0A763EB6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20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SCED rerun of all</a:t>
            </a:r>
            <a:r>
              <a:rPr lang="en-US" baseline="0" dirty="0" smtClean="0"/>
              <a:t> intervals in past year with system lambda &gt;$300/</a:t>
            </a:r>
            <a:r>
              <a:rPr lang="en-US" baseline="0" dirty="0" err="1" smtClean="0"/>
              <a:t>MWh</a:t>
            </a:r>
            <a:r>
              <a:rPr lang="en-US" baseline="0" dirty="0" smtClean="0"/>
              <a:t> (all high prices)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C603-D8A4-4446-A0DA-FD0116D113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SCED rerun of all</a:t>
            </a:r>
            <a:r>
              <a:rPr lang="en-US" baseline="0" dirty="0" smtClean="0"/>
              <a:t> intervals in past year with system lambda &gt;$300/</a:t>
            </a:r>
            <a:r>
              <a:rPr lang="en-US" baseline="0" dirty="0" err="1" smtClean="0"/>
              <a:t>MWh</a:t>
            </a:r>
            <a:r>
              <a:rPr lang="en-US" baseline="0" dirty="0" smtClean="0"/>
              <a:t> (all high prices)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C603-D8A4-4446-A0DA-FD0116D113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C00000"/>
                </a:solidFill>
                <a:latin typeface="Book Antiqua"/>
                <a:cs typeface="Book Antiqua"/>
              </a:rPr>
              <a:t>Total generation is the sum of all output from units, which already includes deployed regulation. </a:t>
            </a:r>
          </a:p>
          <a:p>
            <a:endParaRPr lang="en-US" sz="1200" dirty="0" smtClean="0">
              <a:latin typeface="Book Antiqua"/>
              <a:cs typeface="Book Antiqua"/>
            </a:endParaRPr>
          </a:p>
          <a:p>
            <a:r>
              <a:rPr lang="en-US" sz="1200" dirty="0" smtClean="0">
                <a:latin typeface="Book Antiqua"/>
                <a:cs typeface="Book Antiqua"/>
              </a:rPr>
              <a:t>GTBD = (total generation) should cover current load  </a:t>
            </a:r>
          </a:p>
          <a:p>
            <a:endParaRPr lang="en-US" sz="1200" dirty="0" smtClean="0">
              <a:latin typeface="Book Antiqua"/>
              <a:cs typeface="Book Antiqua"/>
            </a:endParaRPr>
          </a:p>
          <a:p>
            <a:r>
              <a:rPr lang="en-US" sz="1200" dirty="0" smtClean="0">
                <a:latin typeface="Book Antiqua"/>
                <a:cs typeface="Book Antiqua"/>
              </a:rPr>
              <a:t>GTBD = (total generation + K3*5 * STLF Predicted Load Ramp Rate) should cover load after 5 min when K3=1 if prediction is accurate and doesn’t have any bias</a:t>
            </a:r>
          </a:p>
          <a:p>
            <a:endParaRPr lang="en-US" sz="1200" dirty="0" smtClean="0">
              <a:latin typeface="Book Antiqua"/>
              <a:cs typeface="Book Antiqua"/>
            </a:endParaRPr>
          </a:p>
          <a:p>
            <a:r>
              <a:rPr lang="en-US" sz="1800" dirty="0" smtClean="0">
                <a:latin typeface="Book Antiqua"/>
                <a:cs typeface="Book Antiqua"/>
              </a:rPr>
              <a:t>K4 term was added to recover and price constant </a:t>
            </a:r>
            <a:r>
              <a:rPr lang="en-US" sz="1800" dirty="0" err="1" smtClean="0">
                <a:latin typeface="Book Antiqua"/>
                <a:cs typeface="Book Antiqua"/>
              </a:rPr>
              <a:t>reg</a:t>
            </a:r>
            <a:r>
              <a:rPr lang="en-US" sz="1800" dirty="0" smtClean="0">
                <a:latin typeface="Book Antiqua"/>
                <a:cs typeface="Book Antiqua"/>
              </a:rPr>
              <a:t> deployment in one direction due to generator not following BPs</a:t>
            </a:r>
          </a:p>
          <a:p>
            <a:endParaRPr lang="en-US" sz="1800" dirty="0" smtClean="0">
              <a:latin typeface="Book Antiqua"/>
              <a:cs typeface="Book Antiqua"/>
            </a:endParaRPr>
          </a:p>
          <a:p>
            <a:r>
              <a:rPr lang="en-US" sz="1800" dirty="0" smtClean="0">
                <a:latin typeface="Book Antiqua"/>
                <a:cs typeface="Book Antiqua"/>
              </a:rPr>
              <a:t>K4 &gt; 0 does not make GTBD equal to current load or predicted load after 5 </a:t>
            </a:r>
            <a:r>
              <a:rPr lang="en-US" sz="1800" dirty="0" err="1" smtClean="0">
                <a:latin typeface="Book Antiqua"/>
                <a:cs typeface="Book Antiqua"/>
              </a:rPr>
              <a:t>mins</a:t>
            </a:r>
            <a:r>
              <a:rPr lang="en-US" sz="1800" dirty="0" smtClean="0">
                <a:latin typeface="Book Antiqua"/>
                <a:cs typeface="Book Antiqua"/>
              </a:rPr>
              <a:t>. It makes GTBD  above or below load based on the direction of </a:t>
            </a:r>
            <a:r>
              <a:rPr lang="en-US" sz="1800" dirty="0" err="1" smtClean="0">
                <a:latin typeface="Book Antiqua"/>
                <a:cs typeface="Book Antiqua"/>
              </a:rPr>
              <a:t>reg</a:t>
            </a:r>
            <a:r>
              <a:rPr lang="en-US" sz="1800" dirty="0" smtClean="0">
                <a:latin typeface="Book Antiqua"/>
                <a:cs typeface="Book Antiqua"/>
              </a:rPr>
              <a:t> deployment to help recover regulation faster and reduced average regulation deployed</a:t>
            </a:r>
          </a:p>
          <a:p>
            <a:pPr marL="0" indent="0">
              <a:buNone/>
            </a:pPr>
            <a:endParaRPr lang="en-US" sz="1800" dirty="0" smtClean="0">
              <a:latin typeface="Book Antiqua"/>
              <a:cs typeface="Book Antiqua"/>
            </a:endParaRPr>
          </a:p>
          <a:p>
            <a:r>
              <a:rPr lang="en-US" sz="1800" dirty="0" smtClean="0">
                <a:latin typeface="Book Antiqua"/>
                <a:cs typeface="Book Antiqua"/>
              </a:rPr>
              <a:t>Average Filtered Regulation is an exponentially smoothed regulation signal using </a:t>
            </a:r>
          </a:p>
          <a:p>
            <a:pPr lvl="1"/>
            <a:r>
              <a:rPr lang="en-US" sz="1800" dirty="0" smtClean="0">
                <a:latin typeface="Book Antiqua"/>
                <a:cs typeface="Book Antiqua"/>
              </a:rPr>
              <a:t>Filter Ave Reg</a:t>
            </a:r>
            <a:r>
              <a:rPr lang="en-US" sz="1800" baseline="-25000" dirty="0" smtClean="0">
                <a:latin typeface="Book Antiqua"/>
                <a:cs typeface="Book Antiqua"/>
              </a:rPr>
              <a:t>t</a:t>
            </a:r>
            <a:r>
              <a:rPr lang="en-US" sz="1800" dirty="0" smtClean="0">
                <a:latin typeface="Book Antiqua"/>
                <a:cs typeface="Book Antiqua"/>
              </a:rPr>
              <a:t> = Filter Ave Reg</a:t>
            </a:r>
            <a:r>
              <a:rPr lang="en-US" sz="1800" baseline="-25000" dirty="0" smtClean="0">
                <a:latin typeface="Book Antiqua"/>
                <a:cs typeface="Book Antiqua"/>
              </a:rPr>
              <a:t>t-1</a:t>
            </a:r>
            <a:r>
              <a:rPr lang="en-US" sz="1800" dirty="0" smtClean="0">
                <a:latin typeface="Book Antiqua"/>
                <a:cs typeface="Book Antiqua"/>
              </a:rPr>
              <a:t> + k *</a:t>
            </a:r>
            <a:r>
              <a:rPr lang="en-US" sz="1800" baseline="-25000" dirty="0" smtClean="0">
                <a:latin typeface="Book Antiqua"/>
                <a:cs typeface="Book Antiqua"/>
              </a:rPr>
              <a:t> </a:t>
            </a:r>
            <a:r>
              <a:rPr lang="en-US" sz="1800" dirty="0" smtClean="0">
                <a:latin typeface="Book Antiqua"/>
                <a:cs typeface="Book Antiqua"/>
              </a:rPr>
              <a:t>(</a:t>
            </a:r>
            <a:r>
              <a:rPr lang="en-US" sz="1800" dirty="0" err="1" smtClean="0">
                <a:latin typeface="Book Antiqua"/>
                <a:cs typeface="Book Antiqua"/>
              </a:rPr>
              <a:t>Reg</a:t>
            </a:r>
            <a:r>
              <a:rPr lang="en-US" sz="1800" dirty="0" smtClean="0">
                <a:latin typeface="Book Antiqua"/>
                <a:cs typeface="Book Antiqua"/>
              </a:rPr>
              <a:t> </a:t>
            </a:r>
            <a:r>
              <a:rPr lang="en-US" sz="1800" dirty="0" err="1" smtClean="0">
                <a:latin typeface="Book Antiqua"/>
                <a:cs typeface="Book Antiqua"/>
              </a:rPr>
              <a:t>Deployed</a:t>
            </a:r>
            <a:r>
              <a:rPr lang="en-US" sz="1800" baseline="-25000" dirty="0" err="1" smtClean="0">
                <a:latin typeface="Book Antiqua"/>
                <a:cs typeface="Book Antiqua"/>
              </a:rPr>
              <a:t>t</a:t>
            </a:r>
            <a:r>
              <a:rPr lang="en-US" sz="1800" baseline="-25000" dirty="0" smtClean="0">
                <a:latin typeface="Book Antiqua"/>
                <a:cs typeface="Book Antiqua"/>
              </a:rPr>
              <a:t> </a:t>
            </a:r>
            <a:r>
              <a:rPr lang="en-US" sz="1800" dirty="0" smtClean="0">
                <a:latin typeface="Book Antiqua"/>
                <a:cs typeface="Book Antiqua"/>
              </a:rPr>
              <a:t>– Filter Ave </a:t>
            </a:r>
            <a:r>
              <a:rPr lang="en-US" sz="1800" dirty="0" err="1" smtClean="0">
                <a:latin typeface="Book Antiqua"/>
                <a:cs typeface="Book Antiqua"/>
              </a:rPr>
              <a:t>Reg</a:t>
            </a:r>
            <a:r>
              <a:rPr lang="en-US" sz="1800" baseline="-25000" dirty="0" smtClean="0">
                <a:latin typeface="Book Antiqua"/>
                <a:cs typeface="Book Antiqua"/>
              </a:rPr>
              <a:t> t-1</a:t>
            </a:r>
            <a:r>
              <a:rPr lang="en-US" sz="1800" dirty="0" smtClean="0">
                <a:latin typeface="Book Antiqua"/>
                <a:cs typeface="Book Antiqua"/>
              </a:rPr>
              <a:t>)</a:t>
            </a:r>
          </a:p>
          <a:p>
            <a:pPr lvl="1"/>
            <a:r>
              <a:rPr lang="en-US" sz="1800" dirty="0" smtClean="0">
                <a:latin typeface="Book Antiqua"/>
                <a:cs typeface="Book Antiqua"/>
              </a:rPr>
              <a:t>Weights large recent changes in deployed regulation heavily while older values drop off exponentially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0E960-992F-49D7-834A-DB0A763EB6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20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C603-D8A4-4446-A0DA-FD0116D113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C603-D8A4-4446-A0DA-FD0116D113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7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C603-D8A4-4446-A0DA-FD0116D113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7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C603-D8A4-4446-A0DA-FD0116D113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7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CC603-D8A4-4446-A0DA-FD0116D113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2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>
                <a:latin typeface="Book Antiqua" panose="0204060205030503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2585CB-8128-4C38-BDEA-5E54E71A9D8F}" type="datetimeFigureOut">
              <a:rPr lang="en-US" smtClean="0"/>
              <a:t>9/4/2015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2FD2E1-322D-4AB8-A7A7-66E5BB53D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ERCOT cmyk-01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PDCWG</a:t>
            </a:r>
            <a:endParaRPr lang="en-US" sz="1050" b="1" dirty="0"/>
          </a:p>
          <a:p>
            <a:pPr algn="l"/>
            <a:r>
              <a:rPr lang="en-US" sz="1050" dirty="0" smtClean="0"/>
              <a:t>8/25/2015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GTBD Bias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ERCOT Market Analysis and Design</a:t>
            </a:r>
          </a:p>
          <a:p>
            <a:r>
              <a:rPr lang="en-US" sz="2000" dirty="0" smtClean="0"/>
              <a:t>PDCWG  August 25,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9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9" y="828675"/>
            <a:ext cx="7617708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 vs Load Ramp, Q1-2015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694442"/>
              </p:ext>
            </p:extLst>
          </p:nvPr>
        </p:nvGraphicFramePr>
        <p:xfrm>
          <a:off x="3810000" y="1143000"/>
          <a:ext cx="1447800" cy="1295399"/>
        </p:xfrm>
        <a:graphic>
          <a:graphicData uri="http://schemas.openxmlformats.org/drawingml/2006/table">
            <a:tbl>
              <a:tblPr/>
              <a:tblGrid>
                <a:gridCol w="830356"/>
                <a:gridCol w="617444"/>
              </a:tblGrid>
              <a:tr h="357995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Load Increasing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122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 |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|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122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47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Upreg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Bias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47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Downreg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Bias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4783"/>
              </p:ext>
            </p:extLst>
          </p:nvPr>
        </p:nvGraphicFramePr>
        <p:xfrm>
          <a:off x="1676400" y="1143000"/>
          <a:ext cx="1524000" cy="1296943"/>
        </p:xfrm>
        <a:graphic>
          <a:graphicData uri="http://schemas.openxmlformats.org/drawingml/2006/table">
            <a:tbl>
              <a:tblPr/>
              <a:tblGrid>
                <a:gridCol w="844062"/>
                <a:gridCol w="679938"/>
              </a:tblGrid>
              <a:tr h="343262"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Load Decreasing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9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 |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|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494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Average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Upreg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Bias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Downreg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Bias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17708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17708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17708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617708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9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Regulation vs Load Ramp, Q2-2015</a:t>
            </a:r>
            <a:endParaRPr lang="en-US" dirty="0"/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2" y="828675"/>
            <a:ext cx="7312781" cy="511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5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GTBD Component Analysis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6" y="828675"/>
            <a:ext cx="7043253" cy="511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6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GTBD Component Analysis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17" y="828675"/>
            <a:ext cx="7041391" cy="511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1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GTBD Component Analysis</a:t>
            </a:r>
            <a:endParaRPr 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17" y="828675"/>
            <a:ext cx="7041391" cy="511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92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GTBD Component Analysis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6" y="828675"/>
            <a:ext cx="7043253" cy="511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8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9664" y="828675"/>
            <a:ext cx="8611936" cy="511651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Persistent bias towards up-regulation</a:t>
            </a:r>
          </a:p>
          <a:p>
            <a:pPr lvl="1"/>
            <a:r>
              <a:rPr lang="en-US" sz="2000" dirty="0" smtClean="0">
                <a:latin typeface="Book Antiqua" panose="02040602050305030304" pitchFamily="18" charset="0"/>
              </a:rPr>
              <a:t>Generators are slower to ramp up than ramp down</a:t>
            </a:r>
          </a:p>
          <a:p>
            <a:pPr lvl="1"/>
            <a:r>
              <a:rPr lang="en-US" sz="2000" dirty="0" smtClean="0">
                <a:latin typeface="Book Antiqua" panose="02040602050305030304" pitchFamily="18" charset="0"/>
              </a:rPr>
              <a:t>Generators are slow to ramp near HSL</a:t>
            </a:r>
          </a:p>
          <a:p>
            <a:pPr lvl="1"/>
            <a:r>
              <a:rPr lang="en-US" sz="2000" dirty="0" smtClean="0">
                <a:latin typeface="Book Antiqua" panose="02040602050305030304" pitchFamily="18" charset="0"/>
              </a:rPr>
              <a:t>Correcting this bias means overshooting/undershooting actual load in GTBD and increasing GTBD ramp</a:t>
            </a:r>
          </a:p>
          <a:p>
            <a:pPr lvl="1"/>
            <a:endParaRPr lang="en-US" sz="2000" dirty="0" smtClean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Current method improves regulation deployments, but can cause excessive GTBD oscillation</a:t>
            </a:r>
          </a:p>
          <a:p>
            <a:pPr lvl="1"/>
            <a:r>
              <a:rPr lang="en-US" sz="2000" dirty="0" smtClean="0">
                <a:latin typeface="Book Antiqua" panose="02040602050305030304" pitchFamily="18" charset="0"/>
              </a:rPr>
              <a:t>Worse with STLF error or generator lag</a:t>
            </a:r>
          </a:p>
          <a:p>
            <a:pPr lvl="1"/>
            <a:endParaRPr lang="en-US" sz="2000" dirty="0" smtClean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GTBD oscillation increases requested ramping, causing price spikes </a:t>
            </a:r>
          </a:p>
          <a:p>
            <a:endParaRPr lang="en-US" sz="2400" dirty="0" smtClean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76200"/>
            <a:ext cx="8459536" cy="461665"/>
          </a:xfrm>
        </p:spPr>
        <p:txBody>
          <a:bodyPr/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Observations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94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Slower integral terms could help balance regulation deployments with less oscillation</a:t>
            </a:r>
          </a:p>
          <a:p>
            <a:pPr lvl="1"/>
            <a:r>
              <a:rPr lang="en-US" sz="2000" dirty="0" smtClean="0">
                <a:latin typeface="Book Antiqua" panose="02040602050305030304" pitchFamily="18" charset="0"/>
              </a:rPr>
              <a:t>Reduce K3 and K4 while adding integrated ACE/regulation term</a:t>
            </a:r>
          </a:p>
          <a:p>
            <a:pPr lvl="1"/>
            <a:r>
              <a:rPr lang="en-US" sz="2000" dirty="0" smtClean="0">
                <a:latin typeface="Book Antiqua" panose="02040602050305030304" pitchFamily="18" charset="0"/>
              </a:rPr>
              <a:t>Modify regulation crossover metric interval</a:t>
            </a:r>
          </a:p>
          <a:p>
            <a:endParaRPr lang="en-US" sz="2400" dirty="0" smtClean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Reduce expected generation deviation</a:t>
            </a:r>
            <a:endParaRPr lang="en-US" sz="2400" dirty="0">
              <a:latin typeface="Book Antiqua" panose="02040602050305030304" pitchFamily="18" charset="0"/>
            </a:endParaRPr>
          </a:p>
          <a:p>
            <a:pPr lvl="1"/>
            <a:endParaRPr lang="en-US" sz="2000" dirty="0" smtClean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Improve STLF to reduce impact of temporary generation/load swings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76200"/>
            <a:ext cx="8459536" cy="461665"/>
          </a:xfrm>
        </p:spPr>
        <p:txBody>
          <a:bodyPr/>
          <a:lstStyle/>
          <a:p>
            <a:r>
              <a:rPr lang="en-US" sz="3200" dirty="0" smtClean="0">
                <a:latin typeface="Book Antiqua" panose="02040602050305030304" pitchFamily="18" charset="0"/>
              </a:rPr>
              <a:t>Possible Improvements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1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712" y="903287"/>
            <a:ext cx="8619024" cy="511651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SCR773 metrics have shown significant improvement in regulation deployment </a:t>
            </a:r>
          </a:p>
          <a:p>
            <a:endParaRPr lang="en-US" sz="2400" dirty="0" smtClean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Pricing analysis has shown significant price spikes associated with the adjustments for SCR773 and STLF errors.</a:t>
            </a:r>
          </a:p>
          <a:p>
            <a:endParaRPr lang="en-US" sz="2400" dirty="0" smtClean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Revaluate the SCR773 metrics to determine a solution that would improve regulation deployment while maintaining prices that reflect the system conditions</a:t>
            </a:r>
          </a:p>
          <a:p>
            <a:endParaRPr lang="en-US" sz="2400" dirty="0" smtClean="0">
              <a:latin typeface="Book Antiqua" panose="02040602050305030304" pitchFamily="18" charset="0"/>
            </a:endParaRPr>
          </a:p>
          <a:p>
            <a:pPr lvl="1"/>
            <a:r>
              <a:rPr lang="en-US" sz="1800" dirty="0" smtClean="0">
                <a:latin typeface="Book Antiqua" panose="02040602050305030304" pitchFamily="18" charset="0"/>
              </a:rPr>
              <a:t>Is 15 min the right interval for the </a:t>
            </a:r>
            <a:r>
              <a:rPr lang="en-US" sz="1800" dirty="0">
                <a:latin typeface="Book Antiqua" panose="02040602050305030304" pitchFamily="18" charset="0"/>
              </a:rPr>
              <a:t>zero crossing </a:t>
            </a:r>
            <a:r>
              <a:rPr lang="en-US" sz="1800" dirty="0" smtClean="0">
                <a:latin typeface="Book Antiqua" panose="02040602050305030304" pitchFamily="18" charset="0"/>
              </a:rPr>
              <a:t>metric?</a:t>
            </a:r>
          </a:p>
          <a:p>
            <a:pPr lvl="1"/>
            <a:endParaRPr lang="en-US" sz="1800" dirty="0">
              <a:latin typeface="Book Antiqua" panose="02040602050305030304" pitchFamily="18" charset="0"/>
            </a:endParaRPr>
          </a:p>
          <a:p>
            <a:pPr lvl="1"/>
            <a:r>
              <a:rPr lang="en-US" sz="1800" dirty="0" smtClean="0">
                <a:latin typeface="Book Antiqua" panose="02040602050305030304" pitchFamily="18" charset="0"/>
              </a:rPr>
              <a:t>Would a metric of total </a:t>
            </a:r>
            <a:r>
              <a:rPr lang="en-US" sz="1800" dirty="0" err="1" smtClean="0">
                <a:latin typeface="Book Antiqua" panose="02040602050305030304" pitchFamily="18" charset="0"/>
              </a:rPr>
              <a:t>avg</a:t>
            </a:r>
            <a:r>
              <a:rPr lang="en-US" sz="1800" dirty="0" smtClean="0">
                <a:latin typeface="Book Antiqua" panose="02040602050305030304" pitchFamily="18" charset="0"/>
              </a:rPr>
              <a:t> hourly </a:t>
            </a:r>
            <a:r>
              <a:rPr lang="en-US" sz="1800" dirty="0" err="1" smtClean="0">
                <a:latin typeface="Book Antiqua" panose="02040602050305030304" pitchFamily="18" charset="0"/>
              </a:rPr>
              <a:t>reg</a:t>
            </a:r>
            <a:r>
              <a:rPr lang="en-US" sz="1800" dirty="0" smtClean="0">
                <a:latin typeface="Book Antiqua" panose="02040602050305030304" pitchFamily="18" charset="0"/>
              </a:rPr>
              <a:t> &lt;50MW attain the desired outcome ?</a:t>
            </a:r>
          </a:p>
          <a:p>
            <a:pPr lvl="1"/>
            <a:endParaRPr lang="en-US" sz="1800" dirty="0" smtClean="0">
              <a:latin typeface="Book Antiqua" panose="02040602050305030304" pitchFamily="18" charset="0"/>
            </a:endParaRPr>
          </a:p>
          <a:p>
            <a:pPr lvl="1"/>
            <a:r>
              <a:rPr lang="en-US" sz="1800" dirty="0" smtClean="0">
                <a:latin typeface="Book Antiqua" panose="02040602050305030304" pitchFamily="18" charset="0"/>
              </a:rPr>
              <a:t>Would an ACE component be helpful ?</a:t>
            </a:r>
          </a:p>
          <a:p>
            <a:pPr lvl="1"/>
            <a:endParaRPr lang="en-US" sz="1800" dirty="0" smtClean="0">
              <a:latin typeface="Book Antiqua" panose="0204060205030503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9536" cy="461665"/>
          </a:xfrm>
        </p:spPr>
        <p:txBody>
          <a:bodyPr/>
          <a:lstStyle/>
          <a:p>
            <a:r>
              <a:rPr lang="en-US" sz="3200" dirty="0" smtClean="0">
                <a:latin typeface="Book Antiqua"/>
                <a:cs typeface="Book Antiqua"/>
              </a:rPr>
              <a:t>Summary</a:t>
            </a:r>
            <a:endParaRPr lang="en-US" sz="32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25130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712" y="903287"/>
            <a:ext cx="8619024" cy="511651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Book Antiqua" panose="02040602050305030304" pitchFamily="18" charset="0"/>
              </a:rPr>
              <a:t>SCR773 metrics has shown significant improvement in regulation deployment </a:t>
            </a:r>
          </a:p>
          <a:p>
            <a:endParaRPr lang="en-US" sz="2400" dirty="0" smtClean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Pricing analysis has shown significant price spikes associated with the adjustments for SCR773 and STLF errors.</a:t>
            </a:r>
          </a:p>
          <a:p>
            <a:endParaRPr lang="en-US" sz="2400" dirty="0" smtClean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Reevaluate the SCR773 metrics to determine a solution that would improve regulation deployment while maintaining prices that reflect the system conditions</a:t>
            </a:r>
          </a:p>
          <a:p>
            <a:endParaRPr lang="en-US" sz="2400" dirty="0" smtClean="0">
              <a:latin typeface="Book Antiqua" panose="02040602050305030304" pitchFamily="18" charset="0"/>
            </a:endParaRPr>
          </a:p>
          <a:p>
            <a:pPr lvl="1"/>
            <a:r>
              <a:rPr lang="en-US" sz="1800" dirty="0" smtClean="0">
                <a:latin typeface="Book Antiqua" panose="02040602050305030304" pitchFamily="18" charset="0"/>
              </a:rPr>
              <a:t>Is 15 min the right interval for the </a:t>
            </a:r>
            <a:r>
              <a:rPr lang="en-US" sz="1800" dirty="0">
                <a:latin typeface="Book Antiqua" panose="02040602050305030304" pitchFamily="18" charset="0"/>
              </a:rPr>
              <a:t>zero crossing </a:t>
            </a:r>
            <a:r>
              <a:rPr lang="en-US" sz="1800" dirty="0" smtClean="0">
                <a:latin typeface="Book Antiqua" panose="02040602050305030304" pitchFamily="18" charset="0"/>
              </a:rPr>
              <a:t>metric?</a:t>
            </a:r>
          </a:p>
          <a:p>
            <a:pPr lvl="1"/>
            <a:endParaRPr lang="en-US" sz="1800" dirty="0">
              <a:latin typeface="Book Antiqua" panose="02040602050305030304" pitchFamily="18" charset="0"/>
            </a:endParaRPr>
          </a:p>
          <a:p>
            <a:pPr lvl="1"/>
            <a:r>
              <a:rPr lang="en-US" sz="1800" dirty="0" smtClean="0">
                <a:latin typeface="Book Antiqua" panose="02040602050305030304" pitchFamily="18" charset="0"/>
              </a:rPr>
              <a:t>Would a metric of total </a:t>
            </a:r>
            <a:r>
              <a:rPr lang="en-US" sz="1800" dirty="0" err="1" smtClean="0">
                <a:latin typeface="Book Antiqua" panose="02040602050305030304" pitchFamily="18" charset="0"/>
              </a:rPr>
              <a:t>avg</a:t>
            </a:r>
            <a:r>
              <a:rPr lang="en-US" sz="1800" dirty="0" smtClean="0">
                <a:latin typeface="Book Antiqua" panose="02040602050305030304" pitchFamily="18" charset="0"/>
              </a:rPr>
              <a:t> hourly </a:t>
            </a:r>
            <a:r>
              <a:rPr lang="en-US" sz="1800" dirty="0" err="1" smtClean="0">
                <a:latin typeface="Book Antiqua" panose="02040602050305030304" pitchFamily="18" charset="0"/>
              </a:rPr>
              <a:t>reg</a:t>
            </a:r>
            <a:r>
              <a:rPr lang="en-US" sz="1800" dirty="0" smtClean="0">
                <a:latin typeface="Book Antiqua" panose="02040602050305030304" pitchFamily="18" charset="0"/>
              </a:rPr>
              <a:t> &lt;50MW attain the desired outcome ?</a:t>
            </a:r>
          </a:p>
          <a:p>
            <a:pPr lvl="1"/>
            <a:endParaRPr lang="en-US" sz="1800" dirty="0" smtClean="0">
              <a:latin typeface="Book Antiqua" panose="02040602050305030304" pitchFamily="18" charset="0"/>
            </a:endParaRPr>
          </a:p>
          <a:p>
            <a:pPr lvl="1"/>
            <a:r>
              <a:rPr lang="en-US" sz="1800" dirty="0" smtClean="0">
                <a:latin typeface="Book Antiqua" panose="02040602050305030304" pitchFamily="18" charset="0"/>
              </a:rPr>
              <a:t>Would an ACE component be helpful ?</a:t>
            </a:r>
          </a:p>
          <a:p>
            <a:pPr lvl="1"/>
            <a:endParaRPr lang="en-US" sz="1800" dirty="0" smtClean="0">
              <a:latin typeface="Book Antiqua" panose="0204060205030503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9536" cy="461665"/>
          </a:xfrm>
        </p:spPr>
        <p:txBody>
          <a:bodyPr/>
          <a:lstStyle/>
          <a:p>
            <a:r>
              <a:rPr lang="en-US" sz="3200" dirty="0" smtClean="0">
                <a:latin typeface="Book Antiqua"/>
                <a:cs typeface="Book Antiqua"/>
              </a:rPr>
              <a:t>Introduction</a:t>
            </a:r>
            <a:endParaRPr lang="en-US" sz="32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927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76200"/>
            <a:ext cx="8763000" cy="46166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Book Antiqua"/>
                <a:cs typeface="Book Antiqua"/>
              </a:rPr>
              <a:t>System Lambda from SCED Rerun with </a:t>
            </a:r>
            <a:r>
              <a:rPr lang="en-US" sz="2800" dirty="0">
                <a:latin typeface="Book Antiqua"/>
                <a:cs typeface="Book Antiqua"/>
              </a:rPr>
              <a:t>Perfect GTBD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8534400" cy="5811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57600" y="203531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Book Antiqua"/>
                <a:cs typeface="Book Antiqua"/>
              </a:rPr>
              <a:t>Average reduction in price over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Book Antiqua"/>
                <a:cs typeface="Book Antiqua"/>
              </a:rPr>
              <a:t>these SCED intervals is ~$425</a:t>
            </a:r>
            <a:endParaRPr lang="en-US" sz="2000" b="1" dirty="0">
              <a:solidFill>
                <a:srgbClr val="C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7294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76200"/>
            <a:ext cx="8763000" cy="461665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Book Antiqua"/>
                <a:cs typeface="Book Antiqua"/>
              </a:rPr>
              <a:t>System Lambda from SCED Rerun with </a:t>
            </a:r>
            <a:r>
              <a:rPr lang="en-US" sz="2800" dirty="0">
                <a:latin typeface="Book Antiqua"/>
                <a:cs typeface="Book Antiqua"/>
              </a:rPr>
              <a:t>Perfect GTBD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96200" cy="559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3837" y="21336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Book Antiqua"/>
                <a:cs typeface="Book Antiqua"/>
              </a:rPr>
              <a:t>Average reduction in price over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Book Antiqua"/>
                <a:cs typeface="Book Antiqua"/>
              </a:rPr>
              <a:t>these SCED intervals is ~$590</a:t>
            </a:r>
            <a:endParaRPr lang="en-US" sz="2000" b="1" dirty="0">
              <a:solidFill>
                <a:srgbClr val="C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0259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838200"/>
            <a:ext cx="8535736" cy="5116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Book Antiqua"/>
                <a:cs typeface="Book Antiqua"/>
              </a:rPr>
              <a:t>6.5.7.3 (2)	The SCED solution must monitor cumulative deployment of Regulation Services and ensure that Regulation Services deployment is minimized over time</a:t>
            </a:r>
            <a:r>
              <a:rPr lang="en-US" sz="2000" dirty="0" smtClean="0">
                <a:latin typeface="Book Antiqua"/>
                <a:cs typeface="Book Antiqua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Book Antiqua"/>
              <a:cs typeface="Book Antiqua"/>
            </a:endParaRPr>
          </a:p>
          <a:p>
            <a:pPr marL="0" indent="0">
              <a:buNone/>
            </a:pPr>
            <a:r>
              <a:rPr lang="en-US" sz="2800" dirty="0" smtClean="0">
                <a:latin typeface="Book Antiqua"/>
                <a:cs typeface="Book Antiqua"/>
              </a:rPr>
              <a:t>GTBD </a:t>
            </a:r>
            <a:r>
              <a:rPr lang="en-US" sz="2800" dirty="0">
                <a:latin typeface="Book Antiqua"/>
                <a:cs typeface="Book Antiqua"/>
              </a:rPr>
              <a:t>= </a:t>
            </a:r>
            <a:r>
              <a:rPr lang="en-US" sz="2800" dirty="0" smtClean="0">
                <a:latin typeface="Book Antiqua"/>
                <a:cs typeface="Book Antiqua"/>
              </a:rPr>
              <a:t>Total Generation</a:t>
            </a:r>
            <a:endParaRPr lang="en-US" sz="2800" dirty="0">
              <a:latin typeface="Book Antiqua"/>
              <a:cs typeface="Book Antiqua"/>
            </a:endParaRPr>
          </a:p>
          <a:p>
            <a:pPr marL="800100" lvl="2" indent="0">
              <a:buNone/>
            </a:pPr>
            <a:r>
              <a:rPr lang="en-US" sz="2800" dirty="0" smtClean="0">
                <a:latin typeface="Book Antiqua"/>
                <a:cs typeface="Book Antiqua"/>
              </a:rPr>
              <a:t>	</a:t>
            </a:r>
            <a:r>
              <a:rPr lang="en-US" sz="2800" dirty="0">
                <a:latin typeface="Book Antiqua"/>
                <a:cs typeface="Book Antiqua"/>
              </a:rPr>
              <a:t>+ K3 </a:t>
            </a:r>
            <a:r>
              <a:rPr lang="en-US" sz="2800" dirty="0" smtClean="0">
                <a:latin typeface="Book Antiqua"/>
                <a:cs typeface="Book Antiqua"/>
              </a:rPr>
              <a:t>* 5 </a:t>
            </a:r>
            <a:r>
              <a:rPr lang="en-US" sz="2800" dirty="0">
                <a:latin typeface="Book Antiqua"/>
                <a:cs typeface="Book Antiqua"/>
              </a:rPr>
              <a:t>* STLF Predicted Load Ramp </a:t>
            </a:r>
            <a:r>
              <a:rPr lang="en-US" sz="2800" dirty="0" smtClean="0">
                <a:latin typeface="Book Antiqua"/>
                <a:cs typeface="Book Antiqua"/>
              </a:rPr>
              <a:t>Rate</a:t>
            </a:r>
            <a:endParaRPr lang="en-US" sz="2800" dirty="0">
              <a:latin typeface="Book Antiqua"/>
              <a:cs typeface="Book Antiqua"/>
            </a:endParaRPr>
          </a:p>
          <a:p>
            <a:pPr marL="800100" lvl="2" indent="0">
              <a:buNone/>
            </a:pPr>
            <a:r>
              <a:rPr lang="en-US" sz="2800" dirty="0" smtClean="0">
                <a:latin typeface="Book Antiqua"/>
                <a:cs typeface="Book Antiqua"/>
              </a:rPr>
              <a:t>	</a:t>
            </a:r>
            <a:r>
              <a:rPr lang="en-US" sz="2800" dirty="0">
                <a:latin typeface="Book Antiqua"/>
                <a:cs typeface="Book Antiqua"/>
              </a:rPr>
              <a:t>+ K4 </a:t>
            </a:r>
            <a:r>
              <a:rPr lang="en-US" sz="2800" dirty="0" smtClean="0">
                <a:latin typeface="Book Antiqua"/>
                <a:cs typeface="Book Antiqua"/>
              </a:rPr>
              <a:t>* Average </a:t>
            </a:r>
            <a:r>
              <a:rPr lang="en-US" sz="2800" dirty="0">
                <a:latin typeface="Book Antiqua"/>
                <a:cs typeface="Book Antiqua"/>
              </a:rPr>
              <a:t>Filtered </a:t>
            </a:r>
            <a:r>
              <a:rPr lang="en-US" sz="2800" dirty="0" smtClean="0">
                <a:latin typeface="Book Antiqua"/>
                <a:cs typeface="Book Antiqua"/>
              </a:rPr>
              <a:t>Regulation</a:t>
            </a:r>
            <a:endParaRPr lang="en-US" sz="2800" dirty="0">
              <a:latin typeface="Book Antiqua"/>
              <a:cs typeface="Book Antiqua"/>
            </a:endParaRPr>
          </a:p>
          <a:p>
            <a:endParaRPr lang="en-US" sz="1400" dirty="0" smtClean="0">
              <a:latin typeface="Book Antiqua"/>
              <a:cs typeface="Book Antiqua"/>
            </a:endParaRPr>
          </a:p>
          <a:p>
            <a:endParaRPr lang="en-US" sz="1400" dirty="0" smtClean="0">
              <a:latin typeface="Book Antiqua"/>
              <a:cs typeface="Book Antiqua"/>
            </a:endParaRPr>
          </a:p>
          <a:p>
            <a:r>
              <a:rPr lang="en-US" sz="1800" dirty="0" smtClean="0">
                <a:latin typeface="Book Antiqua"/>
                <a:cs typeface="Book Antiqua"/>
              </a:rPr>
              <a:t>K3 </a:t>
            </a:r>
            <a:r>
              <a:rPr lang="en-US" sz="1800" dirty="0">
                <a:latin typeface="Book Antiqua"/>
                <a:cs typeface="Book Antiqua"/>
              </a:rPr>
              <a:t>= </a:t>
            </a:r>
            <a:r>
              <a:rPr lang="en-US" sz="1800" dirty="0" smtClean="0">
                <a:latin typeface="Book Antiqua"/>
                <a:cs typeface="Book Antiqua"/>
              </a:rPr>
              <a:t>130% </a:t>
            </a:r>
            <a:r>
              <a:rPr lang="en-US" sz="1800" dirty="0">
                <a:latin typeface="Book Antiqua"/>
                <a:cs typeface="Book Antiqua"/>
              </a:rPr>
              <a:t>; K4 = 50% </a:t>
            </a:r>
          </a:p>
          <a:p>
            <a:r>
              <a:rPr lang="en-US" sz="1800" dirty="0" smtClean="0">
                <a:latin typeface="Book Antiqua"/>
                <a:cs typeface="Book Antiqua"/>
              </a:rPr>
              <a:t>K4 </a:t>
            </a:r>
            <a:r>
              <a:rPr lang="en-US" sz="1800" dirty="0">
                <a:latin typeface="Book Antiqua"/>
                <a:cs typeface="Book Antiqua"/>
              </a:rPr>
              <a:t>term was added to recover and price constant </a:t>
            </a:r>
            <a:r>
              <a:rPr lang="en-US" sz="1800" dirty="0" err="1">
                <a:latin typeface="Book Antiqua"/>
                <a:cs typeface="Book Antiqua"/>
              </a:rPr>
              <a:t>reg</a:t>
            </a:r>
            <a:r>
              <a:rPr lang="en-US" sz="1800" dirty="0">
                <a:latin typeface="Book Antiqua"/>
                <a:cs typeface="Book Antiqua"/>
              </a:rPr>
              <a:t> deployment in one direction due to generator not following BPs</a:t>
            </a:r>
          </a:p>
          <a:p>
            <a:endParaRPr lang="en-US" sz="1800" dirty="0" smtClean="0">
              <a:solidFill>
                <a:srgbClr val="C00000"/>
              </a:solidFill>
              <a:latin typeface="Book Antiqua"/>
              <a:cs typeface="Book Antiqua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9536" cy="461665"/>
          </a:xfrm>
        </p:spPr>
        <p:txBody>
          <a:bodyPr/>
          <a:lstStyle/>
          <a:p>
            <a:r>
              <a:rPr lang="en-US" sz="3200" dirty="0" smtClean="0">
                <a:latin typeface="Book Antiqua"/>
                <a:cs typeface="Book Antiqua"/>
              </a:rPr>
              <a:t>Generation To Be Dispatched</a:t>
            </a:r>
            <a:endParaRPr lang="en-US" sz="3200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9438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Generation Deviation, Q1-2015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99" y="1094637"/>
            <a:ext cx="7328027" cy="458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3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Generation Deviation, Q1-2015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59" y="1094637"/>
            <a:ext cx="6309907" cy="458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7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Generation Deviation, Q2-2015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99" y="1094637"/>
            <a:ext cx="7328027" cy="458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0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Generation Deviation, Q2-2015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59" y="1094637"/>
            <a:ext cx="6309907" cy="458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01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COT1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ERCOT1</Template>
  <TotalTime>6274</TotalTime>
  <Words>945</Words>
  <Application>Microsoft Office PowerPoint</Application>
  <PresentationFormat>On-screen Show (4:3)</PresentationFormat>
  <Paragraphs>145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ERCOT1</vt:lpstr>
      <vt:lpstr>Custom Design</vt:lpstr>
      <vt:lpstr>GTBD Bias Analysis</vt:lpstr>
      <vt:lpstr>Introduction</vt:lpstr>
      <vt:lpstr>System Lambda from SCED Rerun with Perfect GTBD </vt:lpstr>
      <vt:lpstr>System Lambda from SCED Rerun with Perfect GTBD </vt:lpstr>
      <vt:lpstr>Generation To Be Dispatched</vt:lpstr>
      <vt:lpstr>Expected Generation Deviation, Q1-2015</vt:lpstr>
      <vt:lpstr>Expected Generation Deviation, Q1-2015</vt:lpstr>
      <vt:lpstr>Expected Generation Deviation, Q2-2015</vt:lpstr>
      <vt:lpstr>Expected Generation Deviation, Q2-2015</vt:lpstr>
      <vt:lpstr>Regulation vs Load Ramp, Q1-2015</vt:lpstr>
      <vt:lpstr>Regulation vs Load Ramp, Q2-2015</vt:lpstr>
      <vt:lpstr>GTBD Component Analysis</vt:lpstr>
      <vt:lpstr>GTBD Component Analysis</vt:lpstr>
      <vt:lpstr>GTBD Component Analysis</vt:lpstr>
      <vt:lpstr>GTBD Component Analysis</vt:lpstr>
      <vt:lpstr>Observations</vt:lpstr>
      <vt:lpstr>Possible Improvements</vt:lpstr>
      <vt:lpstr>Summary</vt:lpstr>
    </vt:vector>
  </TitlesOfParts>
  <Company>The Electric Reliability Council of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Tan, Paul</dc:creator>
  <cp:lastModifiedBy>ERCOT</cp:lastModifiedBy>
  <cp:revision>74</cp:revision>
  <dcterms:created xsi:type="dcterms:W3CDTF">2015-07-09T18:12:02Z</dcterms:created>
  <dcterms:modified xsi:type="dcterms:W3CDTF">2015-09-04T16:47:46Z</dcterms:modified>
</cp:coreProperties>
</file>