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RUC for AS</a:t>
            </a:r>
            <a:r>
              <a:rPr lang="en-US" dirty="0" smtClean="0"/>
              <a:t/>
            </a:r>
            <a:br>
              <a:rPr lang="en-US" dirty="0" smtClean="0"/>
            </a:br>
            <a:r>
              <a:rPr lang="en-US" sz="3600" dirty="0" smtClean="0"/>
              <a:t>If the Resource “opts out” of the RUC does it impact the obligation to provide AS?</a:t>
            </a:r>
            <a:endParaRPr lang="en-US" sz="3600" dirty="0"/>
          </a:p>
        </p:txBody>
      </p:sp>
      <p:sp>
        <p:nvSpPr>
          <p:cNvPr id="3" name="Subtitle 2"/>
          <p:cNvSpPr>
            <a:spLocks noGrp="1"/>
          </p:cNvSpPr>
          <p:nvPr>
            <p:ph type="subTitle" idx="1"/>
          </p:nvPr>
        </p:nvSpPr>
        <p:spPr>
          <a:xfrm>
            <a:off x="1219200" y="3886200"/>
            <a:ext cx="6705600" cy="1752600"/>
          </a:xfrm>
        </p:spPr>
        <p:txBody>
          <a:bodyPr/>
          <a:lstStyle/>
          <a:p>
            <a:r>
              <a:rPr lang="en-US" dirty="0" smtClean="0"/>
              <a:t>It shouldn’t, but Protocols are not clear</a:t>
            </a:r>
            <a:endParaRPr lang="en-US" dirty="0"/>
          </a:p>
        </p:txBody>
      </p:sp>
    </p:spTree>
    <p:extLst>
      <p:ext uri="{BB962C8B-B14F-4D97-AF65-F5344CB8AC3E}">
        <p14:creationId xmlns:p14="http://schemas.microsoft.com/office/powerpoint/2010/main" val="400847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Reliability Unit Commitment (RUC) </a:t>
            </a:r>
            <a:endParaRPr lang="en-US" dirty="0"/>
          </a:p>
          <a:p>
            <a:pPr marL="0" indent="0">
              <a:buNone/>
            </a:pPr>
            <a:r>
              <a:rPr lang="en-US" dirty="0"/>
              <a:t>A process to ensure that there is adequate Resource capacity and Ancillary Service capacity committed in the proper locations to serve ERCOT forecasted Load. </a:t>
            </a:r>
            <a:endParaRPr lang="en-US" dirty="0" smtClean="0"/>
          </a:p>
          <a:p>
            <a:pPr marL="0" indent="0">
              <a:buNone/>
            </a:pPr>
            <a:endParaRPr lang="en-US" dirty="0"/>
          </a:p>
          <a:p>
            <a:pPr marL="0" indent="0">
              <a:buNone/>
            </a:pPr>
            <a:r>
              <a:rPr lang="en-US" b="1" dirty="0">
                <a:solidFill>
                  <a:srgbClr val="FF0000"/>
                </a:solidFill>
              </a:rPr>
              <a:t>Reliability Unit Commitment (RUC) Buy-Back Hour</a:t>
            </a:r>
            <a:endParaRPr lang="en-US" dirty="0">
              <a:solidFill>
                <a:srgbClr val="FF0000"/>
              </a:solidFill>
            </a:endParaRPr>
          </a:p>
          <a:p>
            <a:pPr marL="0" indent="0">
              <a:buNone/>
            </a:pPr>
            <a:r>
              <a:rPr lang="en-US" dirty="0">
                <a:solidFill>
                  <a:srgbClr val="FF0000"/>
                </a:solidFill>
              </a:rPr>
              <a:t>An Operating Hour for which a QSE with a Resource that is not an RMR Unit that has been committed to come On-Line by a RUC process or Verbal Dispatch Instruction (VDI) may choose, at its sole discretion, to self-commit that Resource in lieu of the RUC instruction or VDI</a:t>
            </a:r>
            <a:r>
              <a:rPr lang="en-US" dirty="0" smtClean="0">
                <a:solidFill>
                  <a:srgbClr val="FF0000"/>
                </a:solidFill>
              </a:rPr>
              <a:t>.</a:t>
            </a:r>
          </a:p>
          <a:p>
            <a:pPr marL="0" indent="0">
              <a:buNone/>
            </a:pPr>
            <a:endParaRPr lang="en-US" dirty="0"/>
          </a:p>
          <a:p>
            <a:pPr marL="0" indent="0">
              <a:buNone/>
            </a:pPr>
            <a:r>
              <a:rPr lang="en-US" b="1" dirty="0" smtClean="0"/>
              <a:t>Reliability </a:t>
            </a:r>
            <a:r>
              <a:rPr lang="en-US" b="1" dirty="0"/>
              <a:t>Unit Commitment (RUC)-Committed Hour</a:t>
            </a:r>
            <a:endParaRPr lang="en-US" dirty="0"/>
          </a:p>
          <a:p>
            <a:pPr marL="0" indent="0">
              <a:buNone/>
            </a:pPr>
            <a:r>
              <a:rPr lang="en-US" dirty="0"/>
              <a:t>An Operating Hour for which a RUC has committed a Resource to be On-Line and the QSE has </a:t>
            </a:r>
            <a:r>
              <a:rPr lang="en-US" dirty="0">
                <a:solidFill>
                  <a:srgbClr val="FF0000"/>
                </a:solidFill>
              </a:rPr>
              <a:t>not designated a RUC Buy-Back Hour</a:t>
            </a:r>
            <a:r>
              <a:rPr lang="en-US" dirty="0" smtClean="0"/>
              <a:t>.</a:t>
            </a:r>
          </a:p>
          <a:p>
            <a:pPr marL="0" indent="0">
              <a:buNone/>
            </a:pPr>
            <a:endParaRPr lang="en-US" dirty="0"/>
          </a:p>
          <a:p>
            <a:pPr marL="0" indent="0">
              <a:buNone/>
            </a:pPr>
            <a:r>
              <a:rPr lang="en-US" b="1" dirty="0">
                <a:solidFill>
                  <a:srgbClr val="FF0000"/>
                </a:solidFill>
              </a:rPr>
              <a:t>Reliability Unit Commitment (RUC)-Committed Interval</a:t>
            </a:r>
            <a:endParaRPr lang="en-US" dirty="0">
              <a:solidFill>
                <a:srgbClr val="FF0000"/>
              </a:solidFill>
            </a:endParaRPr>
          </a:p>
          <a:p>
            <a:pPr marL="0" indent="0">
              <a:buNone/>
            </a:pPr>
            <a:r>
              <a:rPr lang="en-US" dirty="0">
                <a:solidFill>
                  <a:srgbClr val="FF0000"/>
                </a:solidFill>
              </a:rPr>
              <a:t>A Settlement Interval for which there is a RUC instruction to commit a Resource. </a:t>
            </a:r>
          </a:p>
          <a:p>
            <a:endParaRPr lang="en-US" dirty="0"/>
          </a:p>
        </p:txBody>
      </p:sp>
    </p:spTree>
    <p:extLst>
      <p:ext uri="{BB962C8B-B14F-4D97-AF65-F5344CB8AC3E}">
        <p14:creationId xmlns:p14="http://schemas.microsoft.com/office/powerpoint/2010/main" val="1929834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5.5.2 (10)</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marL="914400" lvl="1" indent="-514350">
              <a:buAutoNum type="arabicParenBoth" startAt="10"/>
            </a:pPr>
            <a:r>
              <a:rPr lang="en-US" dirty="0" smtClean="0"/>
              <a:t>A </a:t>
            </a:r>
            <a:r>
              <a:rPr lang="en-US" dirty="0"/>
              <a:t>QSE that has one or more of its Resources RUC-committed </a:t>
            </a:r>
            <a:r>
              <a:rPr lang="en-US" dirty="0" smtClean="0"/>
              <a:t>to </a:t>
            </a:r>
            <a:r>
              <a:rPr lang="en-US" dirty="0"/>
              <a:t>provide Ancillary Services must increase its Ancillary Service </a:t>
            </a:r>
            <a:r>
              <a:rPr lang="en-US" dirty="0" smtClean="0"/>
              <a:t>Supply Responsibility by the total amount of RUC-committed Ancillary Service quantities.  </a:t>
            </a:r>
            <a:r>
              <a:rPr lang="en-US" dirty="0" smtClean="0">
                <a:solidFill>
                  <a:srgbClr val="FF0000"/>
                </a:solidFill>
              </a:rPr>
              <a:t>The QSE may only use a </a:t>
            </a:r>
            <a:r>
              <a:rPr lang="en-US" b="1" u="sng" dirty="0" smtClean="0">
                <a:solidFill>
                  <a:srgbClr val="FF0000"/>
                </a:solidFill>
              </a:rPr>
              <a:t>RUC-committed Resource</a:t>
            </a:r>
            <a:r>
              <a:rPr lang="en-US" b="1" dirty="0" smtClean="0">
                <a:solidFill>
                  <a:srgbClr val="FF0000"/>
                </a:solidFill>
              </a:rPr>
              <a:t> </a:t>
            </a:r>
            <a:r>
              <a:rPr lang="en-US" dirty="0" smtClean="0">
                <a:solidFill>
                  <a:srgbClr val="FF0000"/>
                </a:solidFill>
              </a:rPr>
              <a:t>to meet its Ancillary Service Supply Responsibility during that </a:t>
            </a:r>
            <a:r>
              <a:rPr lang="en-US" b="1" u="sng" dirty="0" smtClean="0">
                <a:solidFill>
                  <a:srgbClr val="FF0000"/>
                </a:solidFill>
              </a:rPr>
              <a:t>Resource’s RUC-Committed Interval </a:t>
            </a:r>
            <a:r>
              <a:rPr lang="en-US" dirty="0" smtClean="0">
                <a:solidFill>
                  <a:srgbClr val="FF0000"/>
                </a:solidFill>
              </a:rPr>
              <a:t>if the Resource has been committed by the RUC process to provide Ancillary Service. </a:t>
            </a:r>
            <a:r>
              <a:rPr lang="en-US" dirty="0" smtClean="0"/>
              <a:t> The QSE shall indicate the exact amount and type of Ancillary Service for which it was committed as the Resource’s Ancillary Service Resource Responsibility and Ancillary Services Schedule for the RUC-Committed Intervals for both telemetry and COP information provided to ERCOT.  Upon deployment of the Ancillary Services, the QSE shall adjust its Ancillary Services Schedule to reflect the amounts requested in the deployment.</a:t>
            </a:r>
          </a:p>
          <a:p>
            <a:pPr marL="400050" lvl="1" indent="0">
              <a:buNone/>
            </a:pPr>
            <a:endParaRPr lang="en-US" dirty="0"/>
          </a:p>
          <a:p>
            <a:pPr marL="400050" lvl="1" indent="0">
              <a:buNone/>
            </a:pPr>
            <a:r>
              <a:rPr lang="en-US" sz="3400" i="1" dirty="0" smtClean="0"/>
              <a:t>If a Resource opts out of its RUC instruction is it still a “RUC-committed Resource”? Does it have “RUC-Committed Intervals”? </a:t>
            </a:r>
            <a:endParaRPr lang="en-US" sz="3400" i="1" dirty="0"/>
          </a:p>
        </p:txBody>
      </p:sp>
    </p:spTree>
    <p:extLst>
      <p:ext uri="{BB962C8B-B14F-4D97-AF65-F5344CB8AC3E}">
        <p14:creationId xmlns:p14="http://schemas.microsoft.com/office/powerpoint/2010/main" val="164299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a:t>
            </a:r>
            <a:r>
              <a:rPr lang="en-US" dirty="0" smtClean="0"/>
              <a:t>Issues</a:t>
            </a:r>
            <a:endParaRPr lang="en-US" dirty="0"/>
          </a:p>
        </p:txBody>
      </p:sp>
      <p:sp>
        <p:nvSpPr>
          <p:cNvPr id="3" name="Content Placeholder 2"/>
          <p:cNvSpPr>
            <a:spLocks noGrp="1"/>
          </p:cNvSpPr>
          <p:nvPr>
            <p:ph idx="1"/>
          </p:nvPr>
        </p:nvSpPr>
        <p:spPr/>
        <p:txBody>
          <a:bodyPr/>
          <a:lstStyle/>
          <a:p>
            <a:r>
              <a:rPr lang="en-US" dirty="0" smtClean="0"/>
              <a:t>Clarify </a:t>
            </a:r>
            <a:r>
              <a:rPr lang="en-US" dirty="0" smtClean="0"/>
              <a:t>instructions </a:t>
            </a:r>
            <a:r>
              <a:rPr lang="en-US" dirty="0" smtClean="0"/>
              <a:t>from ERCOT – </a:t>
            </a:r>
            <a:r>
              <a:rPr lang="en-US" dirty="0" smtClean="0"/>
              <a:t>specify AS details in RUC?  Separate AS and RUC instructions?  Seems </a:t>
            </a:r>
            <a:r>
              <a:rPr lang="en-US" dirty="0" smtClean="0"/>
              <a:t>there is room for improvement here</a:t>
            </a:r>
            <a:r>
              <a:rPr lang="en-US" dirty="0" smtClean="0"/>
              <a:t>.</a:t>
            </a:r>
          </a:p>
          <a:p>
            <a:r>
              <a:rPr lang="en-US" dirty="0" smtClean="0"/>
              <a:t>Other thoughts to improve this process:</a:t>
            </a:r>
          </a:p>
          <a:p>
            <a:pPr lvl="1"/>
            <a:r>
              <a:rPr lang="en-US" dirty="0" smtClean="0"/>
              <a:t>SASM after RUC?</a:t>
            </a:r>
          </a:p>
          <a:p>
            <a:pPr lvl="1"/>
            <a:r>
              <a:rPr lang="en-US" dirty="0" smtClean="0"/>
              <a:t>Min(</a:t>
            </a:r>
            <a:r>
              <a:rPr lang="en-US" dirty="0" smtClean="0"/>
              <a:t>DAM MCPC, SASM MCPC) -&gt; RUC for AS?</a:t>
            </a:r>
            <a:endParaRPr lang="en-US" dirty="0"/>
          </a:p>
        </p:txBody>
      </p:sp>
    </p:spTree>
    <p:extLst>
      <p:ext uri="{BB962C8B-B14F-4D97-AF65-F5344CB8AC3E}">
        <p14:creationId xmlns:p14="http://schemas.microsoft.com/office/powerpoint/2010/main" val="4031664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372</Words>
  <Application>Microsoft Office PowerPoint</Application>
  <PresentationFormat>On-screen Show (4:3)</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RUC for AS If the Resource “opts out” of the RUC does it impact the obligation to provide AS?</vt:lpstr>
      <vt:lpstr>Definitions</vt:lpstr>
      <vt:lpstr>5.5.2 (10)</vt:lpstr>
      <vt:lpstr>Related Issues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5.5.2 (10)</dc:title>
  <dc:creator>Barnes, Bill</dc:creator>
  <cp:lastModifiedBy>Bill Barnes (NRG)</cp:lastModifiedBy>
  <cp:revision>8</cp:revision>
  <dcterms:created xsi:type="dcterms:W3CDTF">2006-08-16T00:00:00Z</dcterms:created>
  <dcterms:modified xsi:type="dcterms:W3CDTF">2015-09-01T20:15:07Z</dcterms:modified>
</cp:coreProperties>
</file>