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0"/>
  </p:notesMasterIdLst>
  <p:sldIdLst>
    <p:sldId id="256" r:id="rId3"/>
    <p:sldId id="328" r:id="rId4"/>
    <p:sldId id="329" r:id="rId5"/>
    <p:sldId id="331" r:id="rId6"/>
    <p:sldId id="330" r:id="rId7"/>
    <p:sldId id="324" r:id="rId8"/>
    <p:sldId id="32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55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7F1C6F-377F-4F58-93E0-342538C5CE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6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C4D3751-A12D-49B5-B16D-876BD040A9C3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78FD2E-5656-4F52-A23F-5E4BF207295D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6B80E0-9E60-4405-918C-A4DB42A31F76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3948220-F72F-47B2-92F3-B2C7CA2256ED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C1EF192-21A2-4357-8399-F2DB22A96B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5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9103-206E-4837-9FA4-F68936FD42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44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59220-D454-41F4-95FE-3AD89ABED9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535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DBA888C-EB85-48DB-A32C-9C24872429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05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FB4C4-B7F4-497B-ABAF-9BA67F143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13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81E68F17-F552-4568-8E2B-E355C9A0ED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960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4ACB24C-E4A6-43F5-9338-48CFD01E0F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36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5B1C4A-63F0-4215-BF7D-EFCC87371C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2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9A3F6354-242D-46DB-B3A6-44CECD4C96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81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6735-631C-4E76-8A85-34DEADCB1A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13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EFC0EE-54C6-4CEF-8B7C-ADA48D8696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10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F3C6-9D2F-47E9-9929-A2438FDA6C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81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46249D7-0102-42E9-8F5B-B5214A74E7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4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0B830-8670-47E1-ADAB-C1AA2CA0A8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76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684E-047B-44C6-A187-DB18BB801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854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9E18F9-A66B-4AA3-A936-B38A89CF1A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870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BF89A1-427B-4FB8-91C1-3DACB504A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159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D17345-A840-4272-9CEE-F06C5571A5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16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D97331-6B1C-4801-832C-17C5AAD27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38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4915B-9F0E-4A30-B739-3DAEB9DEAA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52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3A4EEC-BC1C-41B1-AFEA-134546D3C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56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84C2FE0-501D-423F-A708-29341DE2A3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203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44F1375A-7454-458B-A785-EA5BB1A17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8" r:id="rId1"/>
    <p:sldLayoutId id="2147485140" r:id="rId2"/>
    <p:sldLayoutId id="2147485149" r:id="rId3"/>
    <p:sldLayoutId id="2147485150" r:id="rId4"/>
    <p:sldLayoutId id="2147485151" r:id="rId5"/>
    <p:sldLayoutId id="2147485152" r:id="rId6"/>
    <p:sldLayoutId id="2147485141" r:id="rId7"/>
    <p:sldLayoutId id="2147485153" r:id="rId8"/>
    <p:sldLayoutId id="2147485154" r:id="rId9"/>
    <p:sldLayoutId id="2147485142" r:id="rId10"/>
    <p:sldLayoutId id="21474851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0440F068-EDE3-4733-AFAF-15399A8AED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5" r:id="rId1"/>
    <p:sldLayoutId id="2147485144" r:id="rId2"/>
    <p:sldLayoutId id="2147485156" r:id="rId3"/>
    <p:sldLayoutId id="2147485157" r:id="rId4"/>
    <p:sldLayoutId id="2147485158" r:id="rId5"/>
    <p:sldLayoutId id="2147485159" r:id="rId6"/>
    <p:sldLayoutId id="2147485145" r:id="rId7"/>
    <p:sldLayoutId id="2147485160" r:id="rId8"/>
    <p:sldLayoutId id="2147485161" r:id="rId9"/>
    <p:sldLayoutId id="2147485146" r:id="rId10"/>
    <p:sldLayoutId id="21474851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rcot.com/content/wcm/key_documents_lists/27306/MARKET_IAG_Training_Final_20150605_v2.ppt" TargetMode="External"/><Relationship Id="rId4" Type="http://schemas.openxmlformats.org/officeDocument/2006/relationships/hyperlink" Target="http://www.ercot.com/content/wcm/key_documents_lists/27306/MarkeTrak_SubTypes_Quick_Reference_20150510_v2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27306/MarkeTrak_SubTypes_Quick_Reference_20150510_v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alifornian FB" pitchFamily="18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alifornian FB" pitchFamily="18" charset="0"/>
              </a:rPr>
              <a:t>September 1</a:t>
            </a:r>
            <a:r>
              <a:rPr lang="en-US" altLang="en-US" sz="2400" baseline="30000" smtClean="0">
                <a:latin typeface="Californian FB" pitchFamily="18" charset="0"/>
              </a:rPr>
              <a:t>st</a:t>
            </a:r>
            <a:r>
              <a:rPr lang="en-US" altLang="en-US" sz="2400" smtClean="0">
                <a:latin typeface="Californian FB" pitchFamily="18" charset="0"/>
              </a:rPr>
              <a:t>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RMGRR129 – Revision to Customer Rescission Completion Timeline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>
                <a:latin typeface="Comic Sans MS" panose="030F0702030302020204" pitchFamily="66" charset="0"/>
              </a:rPr>
              <a:t>T</a:t>
            </a:r>
            <a:r>
              <a:rPr lang="en-US" sz="2000" dirty="0" smtClean="0">
                <a:latin typeface="Comic Sans MS" panose="030F0702030302020204" pitchFamily="66" charset="0"/>
              </a:rPr>
              <a:t>imely execution of a customer rescission after completion of a switch transaction.</a:t>
            </a:r>
          </a:p>
          <a:p>
            <a:pPr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Gaining CR submits timely Rescission MT</a:t>
            </a:r>
          </a:p>
          <a:p>
            <a:pPr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Losing CR is provided two (2) Business Days to ‘agree’ and transition the Rescission MT </a:t>
            </a:r>
          </a:p>
          <a:p>
            <a:pPr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Losing CR shall submit the appropriate back-dated Move-In transaction (BDMVI) within another (2) days of the TDSP updating the MT status to “ready to receive”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UPDATE –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TAC to review for final approval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If approved, language will be grey-boxed in RMG in September with grey-box removed 10/1/2015 to align with the effective date</a:t>
            </a:r>
            <a:endParaRPr lang="en-US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defRPr/>
            </a:pP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RMGRR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Draft</a:t>
            </a:r>
            <a:r>
              <a:rPr lang="en-US" dirty="0" smtClean="0">
                <a:latin typeface="Comic Sans MS" panose="030F0702030302020204" pitchFamily="66" charset="0"/>
              </a:rPr>
              <a:t> – Clarification of Inadvertent Gain Valid/Invalid Reject Reasons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Minimize confusion of valid reject reasons to improve the resolution time for Inadvertent Gain </a:t>
            </a:r>
            <a:r>
              <a:rPr lang="en-US" sz="2000" dirty="0" err="1" smtClean="0">
                <a:latin typeface="Comic Sans MS" panose="030F0702030302020204" pitchFamily="66" charset="0"/>
              </a:rPr>
              <a:t>MarkeTraks</a:t>
            </a:r>
            <a:r>
              <a:rPr lang="en-US" sz="2000" dirty="0" smtClean="0">
                <a:latin typeface="Comic Sans MS" panose="030F0702030302020204" pitchFamily="66" charset="0"/>
              </a:rPr>
              <a:t>.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Previous language stated “ </a:t>
            </a:r>
            <a:r>
              <a:rPr lang="en-US" sz="2000" i="1" dirty="0" smtClean="0">
                <a:latin typeface="Comic Sans MS" panose="030F0702030302020204" pitchFamily="66" charset="0"/>
              </a:rPr>
              <a:t>The customer has entered in multiple, valid contracts regarding the same ESI ID(s)”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CRs are interpreting and rejecting MTs utilizing the approved valid reject/</a:t>
            </a:r>
            <a:r>
              <a:rPr lang="en-US" sz="2000" dirty="0" err="1" smtClean="0">
                <a:latin typeface="Comic Sans MS" panose="030F0702030302020204" pitchFamily="66" charset="0"/>
              </a:rPr>
              <a:t>unexecutable</a:t>
            </a:r>
            <a:r>
              <a:rPr lang="en-US" sz="2000" dirty="0" smtClean="0">
                <a:latin typeface="Comic Sans MS" panose="030F0702030302020204" pitchFamily="66" charset="0"/>
              </a:rPr>
              <a:t> reason (c) “</a:t>
            </a:r>
            <a:r>
              <a:rPr lang="en-US" sz="2000" i="1" dirty="0" smtClean="0">
                <a:latin typeface="Comic Sans MS" panose="030F0702030302020204" pitchFamily="66" charset="0"/>
              </a:rPr>
              <a:t>Losing CR has confirmed Customer’s intent to change REPs”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This leads to various MTs being rejected and the gaining CR with balances for which they may not be able to collect. 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Proposed changes will minimize “bad actor” behavior and “gaming” of the system by customers.</a:t>
            </a:r>
          </a:p>
          <a:p>
            <a:pPr>
              <a:defRPr/>
            </a:pPr>
            <a:endParaRPr lang="en-US" sz="20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33363"/>
            <a:ext cx="8229600" cy="1143000"/>
          </a:xfrm>
        </p:spPr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Inadvertent Gain Reporting – Impact by REP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Reviewed current reporting metrics by ERCOT listing top 10 REPs impact by volume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Also desire visibility into percentage of IAGs &amp; IALs to overall transactions by REP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Creating buckets by # enrollments </a:t>
            </a:r>
          </a:p>
          <a:p>
            <a:pPr lvl="2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low, medium, and high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Accompanied with respective percentages</a:t>
            </a:r>
          </a:p>
          <a:p>
            <a:pPr lvl="1">
              <a:buFont typeface="Wingdings" panose="05000000000000000000" pitchFamily="2" charset="2"/>
              <a:buChar char="v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Represented graphically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omic Sans MS" panose="030F0702030302020204" pitchFamily="66" charset="0"/>
              </a:rPr>
              <a:t>Review and finalize format of reports </a:t>
            </a:r>
          </a:p>
          <a:p>
            <a:pPr marL="392113" lvl="1" indent="0">
              <a:buFont typeface="Verdana" pitchFamily="34" charset="0"/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>
                <a:latin typeface="Comic Sans MS" panose="030F0702030302020204" pitchFamily="66" charset="0"/>
              </a:rPr>
              <a:t>MarkeTrask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TaskForce</a:t>
            </a:r>
            <a:r>
              <a:rPr lang="en-US" dirty="0" smtClean="0">
                <a:latin typeface="Comic Sans MS" panose="030F0702030302020204" pitchFamily="66" charset="0"/>
              </a:rPr>
              <a:t>: Updates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http://www.ercot.com/services/client_svcs/mktrk_info/index.html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http://www.ercot.com/content/meetings/rms/keydocs/2014/0110/08.__RMS_MarkeTrak_Task_Force_20140104.ppt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http://www.ercot.com/content/meetings/rms/keydocs/2014/0603/07.__RMS_MarkeTrak_Task_Force_20140603.ppt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http://www.ercot.com/content/meetings/rms/keydocs/2014/1028/07.__RMS_MarkeTrak_Task_Force_20141028.ppt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http://www.ercot.com/content/meetings/rms/keydocs/2015/0106/09.__RMS_MarkeTrak_Task_Force_20150106.ppt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http://www.ercot.com/committees/board/tac/rms/marketraktf/index.html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http://www.ercot.com/content/committees/board/tac/rms/marketraktf/keydocs/2014/PR010_03_training_FINAL.ppt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http://www.ercot.com/content/wcm/training_courses/97/MarkeTrak_Detailed_Training_102014.ppt</a:t>
            </a:r>
            <a:endParaRPr lang="en-US" altLang="en-US" sz="125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1200" dirty="0"/>
              <a:t>http://www.ercot.com/committees/board/tac/rms/marketraktf/</a:t>
            </a:r>
            <a:r>
              <a:rPr lang="en-US" sz="1200" u="sng" dirty="0">
                <a:hlinkClick r:id="rId4"/>
              </a:rPr>
              <a:t>MarkeTrak </a:t>
            </a:r>
            <a:r>
              <a:rPr lang="en-US" sz="1200" u="sng" dirty="0" err="1">
                <a:hlinkClick r:id="rId4"/>
              </a:rPr>
              <a:t>SubTypes</a:t>
            </a:r>
            <a:r>
              <a:rPr lang="en-US" sz="1200" u="sng" dirty="0">
                <a:hlinkClick r:id="rId4"/>
              </a:rPr>
              <a:t> Quick Reference 20150510 v2</a:t>
            </a:r>
            <a:endParaRPr lang="en-US" sz="1200" dirty="0"/>
          </a:p>
          <a:p>
            <a:pPr>
              <a:defRPr/>
            </a:pPr>
            <a:r>
              <a:rPr lang="en-US" sz="1200" dirty="0"/>
              <a:t>Link to IAG/Rescission training: http://www.ercot.com/committees/board/tac/rms/marketraktf/index.html/</a:t>
            </a:r>
            <a:r>
              <a:rPr lang="en-US" sz="1200" u="sng" dirty="0">
                <a:hlinkClick r:id="rId5"/>
              </a:rPr>
              <a:t>MarkeTrak IAG Training</a:t>
            </a:r>
            <a:endParaRPr lang="en-US" sz="1200" dirty="0"/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User Guide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Bulk Insert Templates</a:t>
            </a:r>
          </a:p>
          <a:p>
            <a:pPr lvl="2" eaLnBrk="1" hangingPunct="1">
              <a:defRPr/>
            </a:pP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Workflows</a:t>
            </a:r>
          </a:p>
          <a:p>
            <a:pPr lvl="2" eaLnBrk="1" hangingPunct="1">
              <a:defRPr/>
            </a:pP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Tips and Tricks</a:t>
            </a:r>
          </a:p>
          <a:p>
            <a:pPr lvl="2" eaLnBrk="1" hangingPunct="1">
              <a:defRPr/>
            </a:pP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API WSDL/XSD</a:t>
            </a:r>
          </a:p>
          <a:p>
            <a:pPr lvl="2" eaLnBrk="1" hangingPunct="1">
              <a:defRPr/>
            </a:pPr>
            <a:endParaRPr lang="en-US" altLang="en-US" sz="1200" dirty="0" smtClean="0">
              <a:latin typeface="Comic Sans MS" pitchFamily="66" charset="0"/>
            </a:endParaRPr>
          </a:p>
          <a:p>
            <a:pPr lvl="2" eaLnBrk="1" hangingPunct="1">
              <a:buFont typeface="Verdana" pitchFamily="34" charset="0"/>
              <a:buNone/>
              <a:defRPr/>
            </a:pPr>
            <a:r>
              <a:rPr lang="en-US" altLang="en-US" sz="1200" dirty="0" smtClean="0">
                <a:latin typeface="Comic Sans MS" pitchFamily="66" charset="0"/>
              </a:rPr>
              <a:t>Also direct link from </a:t>
            </a:r>
            <a:r>
              <a:rPr lang="en-US" altLang="en-US" sz="1200" dirty="0" err="1" smtClean="0">
                <a:latin typeface="Comic Sans MS" pitchFamily="66" charset="0"/>
              </a:rPr>
              <a:t>MarkeTrak</a:t>
            </a:r>
            <a:r>
              <a:rPr lang="en-US" altLang="en-US" sz="1200" dirty="0" smtClean="0">
                <a:latin typeface="Comic Sans MS" pitchFamily="66" charset="0"/>
              </a:rPr>
              <a:t> tool</a:t>
            </a:r>
          </a:p>
          <a:p>
            <a:pPr lvl="1" eaLnBrk="1" hangingPunct="1">
              <a:defRPr/>
            </a:pPr>
            <a:endParaRPr lang="en-US" altLang="en-US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marL="107950" indent="0" eaLnBrk="1" hangingPunct="1">
              <a:buFont typeface="Wingdings 3" pitchFamily="18" charset="2"/>
              <a:buNone/>
            </a:pPr>
            <a:r>
              <a:rPr lang="en-US" altLang="en-US" sz="1600" smtClean="0"/>
              <a:t>http://www.ercot.com/committees/board/tac/rms/marketraktf/</a:t>
            </a:r>
            <a:r>
              <a:rPr lang="en-US" altLang="en-US" sz="1600" u="sng" smtClean="0">
                <a:hlinkClick r:id="rId3"/>
              </a:rPr>
              <a:t>MarkeTrak SubTypes Quick Reference 20150510 v2</a:t>
            </a:r>
            <a:endParaRPr lang="en-US" altLang="en-US" sz="1600" u="sng" smtClean="0"/>
          </a:p>
          <a:p>
            <a:pPr marL="107950" indent="0" eaLnBrk="1" hangingPunct="1">
              <a:buFont typeface="Wingdings 3" pitchFamily="18" charset="2"/>
              <a:buNone/>
            </a:pPr>
            <a:endParaRPr lang="en-US" altLang="en-US" sz="1600" u="sng" smtClean="0"/>
          </a:p>
          <a:p>
            <a:pPr marL="107950" indent="0" eaLnBrk="1" hangingPunct="1">
              <a:buFont typeface="Wingdings 3" pitchFamily="18" charset="2"/>
              <a:buNone/>
            </a:pPr>
            <a:endParaRPr lang="en-US" altLang="en-US" sz="1600" u="sng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38" y="1752600"/>
            <a:ext cx="651033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1906588" y="1066800"/>
            <a:ext cx="5334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u="sng">
                <a:latin typeface="Comic Sans MS" pitchFamily="66" charset="0"/>
              </a:rPr>
              <a:t>Next Meeting:</a:t>
            </a:r>
            <a:endParaRPr lang="en-US" altLang="en-US" sz="18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Tuesday, September 15th 2:30 – 4:00 pm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After RMTTF meeting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ERCOT Met Center</a:t>
            </a:r>
          </a:p>
        </p:txBody>
      </p:sp>
      <p:pic>
        <p:nvPicPr>
          <p:cNvPr id="2355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838" y="2667000"/>
            <a:ext cx="1841500" cy="1695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7" name="TextBox 1"/>
          <p:cNvSpPr txBox="1">
            <a:spLocks noChangeArrowheads="1"/>
          </p:cNvSpPr>
          <p:nvPr/>
        </p:nvSpPr>
        <p:spPr bwMode="auto">
          <a:xfrm>
            <a:off x="381000" y="4572000"/>
            <a:ext cx="8458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u="sng">
                <a:latin typeface="Comic Sans MS" pitchFamily="66" charset="0"/>
              </a:rPr>
              <a:t>Agenda Items</a:t>
            </a:r>
            <a:r>
              <a:rPr lang="en-US" altLang="en-US" sz="1800" b="1">
                <a:latin typeface="Comic Sans MS" pitchFamily="66" charset="0"/>
              </a:rPr>
              <a:t>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RMGRR Draft – Clarification of Inadvertent Gain Valid Reject Reasons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ERCOT API SLA Metrics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mic Sans MS" pitchFamily="66" charset="0"/>
              </a:rPr>
              <a:t>Follow up on reporting for IAG statistics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37238</TotalTime>
  <Words>416</Words>
  <Application>Microsoft Office PowerPoint</Application>
  <PresentationFormat>On-screen Show (4:3)</PresentationFormat>
  <Paragraphs>67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Verdana</vt:lpstr>
      <vt:lpstr>Arial</vt:lpstr>
      <vt:lpstr>Lucida Sans Unicode</vt:lpstr>
      <vt:lpstr>Wingdings 3</vt:lpstr>
      <vt:lpstr>Wingdings 2</vt:lpstr>
      <vt:lpstr>Comic Sans MS</vt:lpstr>
      <vt:lpstr>Californian FB</vt:lpstr>
      <vt:lpstr>Wingdings</vt:lpstr>
      <vt:lpstr>Concourse</vt:lpstr>
      <vt:lpstr>1_Concourse</vt:lpstr>
      <vt:lpstr>PowerPoint Presentation</vt:lpstr>
      <vt:lpstr>PowerPoint Presentation</vt:lpstr>
      <vt:lpstr>PowerPoint Presentation</vt:lpstr>
      <vt:lpstr>MarkeTrask TaskForce: Updates </vt:lpstr>
      <vt:lpstr>MarkeTrak  Documentation</vt:lpstr>
      <vt:lpstr>MarkeTrak  Documentation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656</cp:revision>
  <cp:lastPrinted>2015-02-24T17:09:08Z</cp:lastPrinted>
  <dcterms:created xsi:type="dcterms:W3CDTF">2007-08-07T19:55:41Z</dcterms:created>
  <dcterms:modified xsi:type="dcterms:W3CDTF">2015-08-26T21:36:12Z</dcterms:modified>
</cp:coreProperties>
</file>