
<file path=[Content_Types].xml><?xml version="1.0" encoding="utf-8"?>
<Types xmlns="http://schemas.openxmlformats.org/package/2006/content-types">
  <Default Extension="png" ContentType="image/png"/>
  <Default Extension="emf" ContentType="image/x-emf"/>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93489" r:id="rId4"/>
    <p:sldMasterId id="2147493467" r:id="rId5"/>
  </p:sldMasterIdLst>
  <p:notesMasterIdLst>
    <p:notesMasterId r:id="rId15"/>
  </p:notesMasterIdLst>
  <p:handoutMasterIdLst>
    <p:handoutMasterId r:id="rId16"/>
  </p:handoutMasterIdLst>
  <p:sldIdLst>
    <p:sldId id="413" r:id="rId6"/>
    <p:sldId id="407" r:id="rId7"/>
    <p:sldId id="404" r:id="rId8"/>
    <p:sldId id="408" r:id="rId9"/>
    <p:sldId id="410" r:id="rId10"/>
    <p:sldId id="414" r:id="rId11"/>
    <p:sldId id="411" r:id="rId12"/>
    <p:sldId id="401" r:id="rId13"/>
    <p:sldId id="403" r:id="rId14"/>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4032">
          <p15:clr>
            <a:srgbClr val="A4A3A4"/>
          </p15:clr>
        </p15:guide>
        <p15:guide id="2" pos="2880">
          <p15:clr>
            <a:srgbClr val="A4A3A4"/>
          </p15:clr>
        </p15:guide>
      </p15:sldGuideLst>
    </p:ext>
    <p:ext uri="{2D200454-40CA-4A62-9FC3-DE9A4176ACB9}">
      <p15:notesGuideLst xmlns:p15="http://schemas.microsoft.com/office/powerpoint/2012/main" xmlns="">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373"/>
    <a:srgbClr val="005386"/>
    <a:srgbClr val="00385E"/>
    <a:srgbClr val="55BAB7"/>
    <a:srgbClr val="C4E3E1"/>
    <a:srgbClr val="C0D1E2"/>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71" autoAdjust="0"/>
    <p:restoredTop sz="94595" autoAdjust="0"/>
  </p:normalViewPr>
  <p:slideViewPr>
    <p:cSldViewPr snapToGrid="0" snapToObjects="1">
      <p:cViewPr varScale="1">
        <p:scale>
          <a:sx n="131" d="100"/>
          <a:sy n="131" d="100"/>
        </p:scale>
        <p:origin x="-1050" y="-102"/>
      </p:cViewPr>
      <p:guideLst>
        <p:guide orient="horz" pos="4032"/>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snapToGrid="0" snapToObjects="1" showGuides="1">
      <p:cViewPr varScale="1">
        <p:scale>
          <a:sx n="81" d="100"/>
          <a:sy n="81" d="100"/>
        </p:scale>
        <p:origin x="-2046"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F69DE495-51AC-4723-A7B4-B1B58AAC8C5A}" type="datetimeFigureOut">
              <a:rPr lang="en-US" smtClean="0"/>
              <a:t>9/3/2015</a:t>
            </a:fld>
            <a:endParaRPr lang="en-US"/>
          </a:p>
        </p:txBody>
      </p:sp>
      <p:sp>
        <p:nvSpPr>
          <p:cNvPr id="4" name="Footer Placeholder 3"/>
          <p:cNvSpPr>
            <a:spLocks noGrp="1"/>
          </p:cNvSpPr>
          <p:nvPr>
            <p:ph type="ftr" sz="quarter" idx="2"/>
          </p:nvPr>
        </p:nvSpPr>
        <p:spPr>
          <a:xfrm>
            <a:off x="1"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F80D1E90-E9C6-42A2-8EB7-24DAC221AC2D}" type="slidenum">
              <a:rPr lang="en-US" smtClean="0"/>
              <a:t>‹#›</a:t>
            </a:fld>
            <a:endParaRPr lang="en-US"/>
          </a:p>
        </p:txBody>
      </p:sp>
    </p:spTree>
    <p:extLst>
      <p:ext uri="{BB962C8B-B14F-4D97-AF65-F5344CB8AC3E}">
        <p14:creationId xmlns:p14="http://schemas.microsoft.com/office/powerpoint/2010/main" val="708787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D1DF52B9-7E6C-4146-83FC-76B5AB271E46}" type="datetimeFigureOut">
              <a:rPr lang="en-US" smtClean="0"/>
              <a:t>9/3/2015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6"/>
            <a:ext cx="5607050" cy="41830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E41B3D22-F502-4A52-A06E-717BD3D70E2C}" type="slidenum">
              <a:rPr lang="en-US" smtClean="0"/>
              <a:t>‹#›</a:t>
            </a:fld>
            <a:endParaRPr lang="en-US"/>
          </a:p>
        </p:txBody>
      </p:sp>
    </p:spTree>
    <p:extLst>
      <p:ext uri="{BB962C8B-B14F-4D97-AF65-F5344CB8AC3E}">
        <p14:creationId xmlns:p14="http://schemas.microsoft.com/office/powerpoint/2010/main" val="922138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253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457200" fontAlgn="base">
              <a:spcBef>
                <a:spcPct val="0"/>
              </a:spcBef>
              <a:spcAft>
                <a:spcPct val="0"/>
              </a:spcAft>
              <a:defRPr>
                <a:solidFill>
                  <a:schemeClr val="tx1"/>
                </a:solidFill>
                <a:latin typeface="Arial" charset="0"/>
              </a:defRPr>
            </a:lvl6pPr>
            <a:lvl7pPr marL="2971800" indent="-228600" defTabSz="457200" fontAlgn="base">
              <a:spcBef>
                <a:spcPct val="0"/>
              </a:spcBef>
              <a:spcAft>
                <a:spcPct val="0"/>
              </a:spcAft>
              <a:defRPr>
                <a:solidFill>
                  <a:schemeClr val="tx1"/>
                </a:solidFill>
                <a:latin typeface="Arial" charset="0"/>
              </a:defRPr>
            </a:lvl7pPr>
            <a:lvl8pPr marL="3429000" indent="-228600" defTabSz="457200" fontAlgn="base">
              <a:spcBef>
                <a:spcPct val="0"/>
              </a:spcBef>
              <a:spcAft>
                <a:spcPct val="0"/>
              </a:spcAft>
              <a:defRPr>
                <a:solidFill>
                  <a:schemeClr val="tx1"/>
                </a:solidFill>
                <a:latin typeface="Arial" charset="0"/>
              </a:defRPr>
            </a:lvl8pPr>
            <a:lvl9pPr marL="3886200" indent="-228600" defTabSz="457200" fontAlgn="base">
              <a:spcBef>
                <a:spcPct val="0"/>
              </a:spcBef>
              <a:spcAft>
                <a:spcPct val="0"/>
              </a:spcAft>
              <a:defRPr>
                <a:solidFill>
                  <a:schemeClr val="tx1"/>
                </a:solidFill>
                <a:latin typeface="Arial" charset="0"/>
              </a:defRPr>
            </a:lvl9pPr>
          </a:lstStyle>
          <a:p>
            <a:pPr fontAlgn="base">
              <a:spcBef>
                <a:spcPct val="0"/>
              </a:spcBef>
              <a:spcAft>
                <a:spcPct val="0"/>
              </a:spcAft>
              <a:defRPr/>
            </a:pPr>
            <a:fld id="{3F1CEB34-D0F4-49BF-BFD2-AAD20B186E87}" type="slidenum">
              <a:rPr lang="en-US" altLang="en-US">
                <a:latin typeface="Calibri" pitchFamily="34" charset="0"/>
              </a:rPr>
              <a:pPr fontAlgn="base">
                <a:spcBef>
                  <a:spcPct val="0"/>
                </a:spcBef>
                <a:spcAft>
                  <a:spcPct val="0"/>
                </a:spcAft>
                <a:defRPr/>
              </a:pPr>
              <a:t>1</a:t>
            </a:fld>
            <a:endParaRPr lang="en-US" altLang="en-US">
              <a:latin typeface="Calibri" pitchFamily="34" charset="0"/>
            </a:endParaRPr>
          </a:p>
        </p:txBody>
      </p:sp>
    </p:spTree>
    <p:extLst>
      <p:ext uri="{BB962C8B-B14F-4D97-AF65-F5344CB8AC3E}">
        <p14:creationId xmlns:p14="http://schemas.microsoft.com/office/powerpoint/2010/main" val="41618830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560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457200" fontAlgn="base">
              <a:spcBef>
                <a:spcPct val="0"/>
              </a:spcBef>
              <a:spcAft>
                <a:spcPct val="0"/>
              </a:spcAft>
              <a:defRPr>
                <a:solidFill>
                  <a:schemeClr val="tx1"/>
                </a:solidFill>
                <a:latin typeface="Arial" charset="0"/>
              </a:defRPr>
            </a:lvl6pPr>
            <a:lvl7pPr marL="2971800" indent="-228600" defTabSz="457200" fontAlgn="base">
              <a:spcBef>
                <a:spcPct val="0"/>
              </a:spcBef>
              <a:spcAft>
                <a:spcPct val="0"/>
              </a:spcAft>
              <a:defRPr>
                <a:solidFill>
                  <a:schemeClr val="tx1"/>
                </a:solidFill>
                <a:latin typeface="Arial" charset="0"/>
              </a:defRPr>
            </a:lvl7pPr>
            <a:lvl8pPr marL="3429000" indent="-228600" defTabSz="457200" fontAlgn="base">
              <a:spcBef>
                <a:spcPct val="0"/>
              </a:spcBef>
              <a:spcAft>
                <a:spcPct val="0"/>
              </a:spcAft>
              <a:defRPr>
                <a:solidFill>
                  <a:schemeClr val="tx1"/>
                </a:solidFill>
                <a:latin typeface="Arial" charset="0"/>
              </a:defRPr>
            </a:lvl8pPr>
            <a:lvl9pPr marL="3886200" indent="-228600" defTabSz="457200" fontAlgn="base">
              <a:spcBef>
                <a:spcPct val="0"/>
              </a:spcBef>
              <a:spcAft>
                <a:spcPct val="0"/>
              </a:spcAft>
              <a:defRPr>
                <a:solidFill>
                  <a:schemeClr val="tx1"/>
                </a:solidFill>
                <a:latin typeface="Arial" charset="0"/>
              </a:defRPr>
            </a:lvl9pPr>
          </a:lstStyle>
          <a:p>
            <a:pPr fontAlgn="base">
              <a:spcBef>
                <a:spcPct val="0"/>
              </a:spcBef>
              <a:spcAft>
                <a:spcPct val="0"/>
              </a:spcAft>
              <a:defRPr/>
            </a:pPr>
            <a:fld id="{6BB0D515-F3CF-4765-87BC-37D5E7B8385E}" type="slidenum">
              <a:rPr lang="en-US" altLang="en-US">
                <a:latin typeface="Calibri" pitchFamily="34" charset="0"/>
              </a:rPr>
              <a:pPr fontAlgn="base">
                <a:spcBef>
                  <a:spcPct val="0"/>
                </a:spcBef>
                <a:spcAft>
                  <a:spcPct val="0"/>
                </a:spcAft>
                <a:defRPr/>
              </a:pPr>
              <a:t>6</a:t>
            </a:fld>
            <a:endParaRPr lang="en-US" altLang="en-US">
              <a:latin typeface="Calibri" pitchFamily="34" charset="0"/>
            </a:endParaRPr>
          </a:p>
        </p:txBody>
      </p:sp>
    </p:spTree>
    <p:extLst>
      <p:ext uri="{BB962C8B-B14F-4D97-AF65-F5344CB8AC3E}">
        <p14:creationId xmlns:p14="http://schemas.microsoft.com/office/powerpoint/2010/main" val="891459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1B3D22-F502-4A52-A06E-717BD3D70E2C}" type="slidenum">
              <a:rPr lang="en-US" smtClean="0"/>
              <a:t>9</a:t>
            </a:fld>
            <a:endParaRPr lang="en-US"/>
          </a:p>
        </p:txBody>
      </p:sp>
    </p:spTree>
    <p:extLst>
      <p:ext uri="{BB962C8B-B14F-4D97-AF65-F5344CB8AC3E}">
        <p14:creationId xmlns:p14="http://schemas.microsoft.com/office/powerpoint/2010/main" val="20519707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79664" y="828675"/>
            <a:ext cx="8229600" cy="51165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9" name="Slide Number Placeholder 6"/>
          <p:cNvSpPr txBox="1">
            <a:spLocks/>
          </p:cNvSpPr>
          <p:nvPr/>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2" name="Title Placeholder 1"/>
          <p:cNvSpPr>
            <a:spLocks noGrp="1"/>
          </p:cNvSpPr>
          <p:nvPr>
            <p:ph type="title"/>
          </p:nvPr>
        </p:nvSpPr>
        <p:spPr>
          <a:xfrm>
            <a:off x="379664" y="179143"/>
            <a:ext cx="8459536" cy="461665"/>
          </a:xfrm>
          <a:prstGeom prst="rect">
            <a:avLst/>
          </a:prstGeom>
        </p:spPr>
        <p:txBody>
          <a:bodyPr vert="horz" lIns="91440" tIns="45720" rIns="91440" bIns="45720" rtlCol="0" anchor="ctr">
            <a:noAutofit/>
          </a:bodyPr>
          <a:lstStyle>
            <a:lvl1pPr algn="l">
              <a:defRPr sz="2400" b="1"/>
            </a:lvl1pPr>
          </a:lstStyle>
          <a:p>
            <a:r>
              <a:rPr lang="en-US" dirty="0" smtClean="0"/>
              <a:t>Click to edit Master title style</a:t>
            </a:r>
            <a:endParaRPr lang="en-US" dirty="0"/>
          </a:p>
        </p:txBody>
      </p:sp>
    </p:spTree>
    <p:extLst>
      <p:ext uri="{BB962C8B-B14F-4D97-AF65-F5344CB8AC3E}">
        <p14:creationId xmlns:p14="http://schemas.microsoft.com/office/powerpoint/2010/main" val="428210100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1_Cover Page">
    <p:spTree>
      <p:nvGrpSpPr>
        <p:cNvPr id="1" name=""/>
        <p:cNvGrpSpPr/>
        <p:nvPr/>
      </p:nvGrpSpPr>
      <p:grpSpPr>
        <a:xfrm>
          <a:off x="0" y="0"/>
          <a:ext cx="0" cy="0"/>
          <a:chOff x="0" y="0"/>
          <a:chExt cx="0" cy="0"/>
        </a:xfrm>
      </p:grpSpPr>
      <p:sp>
        <p:nvSpPr>
          <p:cNvPr id="2"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Tree>
    <p:extLst>
      <p:ext uri="{BB962C8B-B14F-4D97-AF65-F5344CB8AC3E}">
        <p14:creationId xmlns:p14="http://schemas.microsoft.com/office/powerpoint/2010/main" val="14733480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Slide Number Placeholder 6"/>
          <p:cNvSpPr txBox="1">
            <a:spLocks/>
          </p:cNvSpPr>
          <p:nvPr/>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Tree>
    <p:extLst>
      <p:ext uri="{BB962C8B-B14F-4D97-AF65-F5344CB8AC3E}">
        <p14:creationId xmlns:p14="http://schemas.microsoft.com/office/powerpoint/2010/main" val="347697122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71475" y="800100"/>
            <a:ext cx="40386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562475" y="800100"/>
            <a:ext cx="40386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9" name="Straight Connector 8"/>
          <p:cNvCxnSpPr/>
          <p:nvPr/>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0" name="Slide Number Placeholder 6"/>
          <p:cNvSpPr txBox="1">
            <a:spLocks/>
          </p:cNvSpPr>
          <p:nvPr/>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3" name="Title Placeholder 1"/>
          <p:cNvSpPr>
            <a:spLocks noGrp="1"/>
          </p:cNvSpPr>
          <p:nvPr>
            <p:ph type="title"/>
          </p:nvPr>
        </p:nvSpPr>
        <p:spPr>
          <a:xfrm>
            <a:off x="371475" y="179143"/>
            <a:ext cx="8459536" cy="461665"/>
          </a:xfrm>
          <a:prstGeom prst="rect">
            <a:avLst/>
          </a:prstGeom>
        </p:spPr>
        <p:txBody>
          <a:bodyPr vert="horz" lIns="91440" tIns="45720" rIns="91440" bIns="45720" rtlCol="0" anchor="ctr">
            <a:noAutofit/>
          </a:bodyPr>
          <a:lstStyle>
            <a:lvl1pPr algn="l">
              <a:defRPr sz="2400" b="1"/>
            </a:lvl1pPr>
          </a:lstStyle>
          <a:p>
            <a:r>
              <a:rPr lang="en-US" dirty="0" smtClean="0"/>
              <a:t>Click to edit Master title style</a:t>
            </a:r>
            <a:endParaRPr lang="en-US" dirty="0"/>
          </a:p>
        </p:txBody>
      </p:sp>
    </p:spTree>
    <p:extLst>
      <p:ext uri="{BB962C8B-B14F-4D97-AF65-F5344CB8AC3E}">
        <p14:creationId xmlns:p14="http://schemas.microsoft.com/office/powerpoint/2010/main" val="47396330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79664" y="9255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379664" y="1565275"/>
            <a:ext cx="4040188" cy="43703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9255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565275"/>
            <a:ext cx="4041775" cy="43703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11" name="Straight Connector 10"/>
          <p:cNvCxnSpPr/>
          <p:nvPr/>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2" name="Slide Number Placeholder 6"/>
          <p:cNvSpPr txBox="1">
            <a:spLocks/>
          </p:cNvSpPr>
          <p:nvPr/>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5" name="Title Placeholder 1"/>
          <p:cNvSpPr>
            <a:spLocks noGrp="1"/>
          </p:cNvSpPr>
          <p:nvPr>
            <p:ph type="title"/>
          </p:nvPr>
        </p:nvSpPr>
        <p:spPr>
          <a:xfrm>
            <a:off x="379664" y="179143"/>
            <a:ext cx="8459536" cy="461665"/>
          </a:xfrm>
          <a:prstGeom prst="rect">
            <a:avLst/>
          </a:prstGeom>
        </p:spPr>
        <p:txBody>
          <a:bodyPr vert="horz" lIns="91440" tIns="45720" rIns="91440" bIns="45720" rtlCol="0" anchor="ctr">
            <a:noAutofit/>
          </a:bodyPr>
          <a:lstStyle>
            <a:lvl1pPr algn="l">
              <a:defRPr sz="2400" b="1"/>
            </a:lvl1pPr>
          </a:lstStyle>
          <a:p>
            <a:r>
              <a:rPr lang="en-US" dirty="0" smtClean="0"/>
              <a:t>Click to edit Master title style</a:t>
            </a:r>
            <a:endParaRPr lang="en-US" dirty="0"/>
          </a:p>
        </p:txBody>
      </p:sp>
    </p:spTree>
    <p:extLst>
      <p:ext uri="{BB962C8B-B14F-4D97-AF65-F5344CB8AC3E}">
        <p14:creationId xmlns:p14="http://schemas.microsoft.com/office/powerpoint/2010/main" val="106522411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cxnSp>
        <p:nvCxnSpPr>
          <p:cNvPr id="7" name="Straight Connector 6"/>
          <p:cNvCxnSpPr/>
          <p:nvPr/>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8" name="Slide Number Placeholder 6"/>
          <p:cNvSpPr txBox="1">
            <a:spLocks/>
          </p:cNvSpPr>
          <p:nvPr/>
        </p:nvSpPr>
        <p:spPr>
          <a:xfrm>
            <a:off x="6705600" y="6202150"/>
            <a:ext cx="2133600" cy="182562"/>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1" name="Title Placeholder 1"/>
          <p:cNvSpPr>
            <a:spLocks noGrp="1"/>
          </p:cNvSpPr>
          <p:nvPr>
            <p:ph type="title"/>
          </p:nvPr>
        </p:nvSpPr>
        <p:spPr>
          <a:xfrm>
            <a:off x="379663" y="179143"/>
            <a:ext cx="8458200" cy="461665"/>
          </a:xfrm>
          <a:prstGeom prst="rect">
            <a:avLst/>
          </a:prstGeom>
        </p:spPr>
        <p:txBody>
          <a:bodyPr vert="horz" lIns="91440" tIns="45720" rIns="91440" bIns="45720" rtlCol="0" anchor="ctr">
            <a:noAutofit/>
          </a:bodyPr>
          <a:lstStyle>
            <a:lvl1pPr algn="l">
              <a:defRPr sz="2400" b="1"/>
            </a:lvl1pPr>
          </a:lstStyle>
          <a:p>
            <a:r>
              <a:rPr lang="en-US" dirty="0" smtClean="0"/>
              <a:t>Click to edit Master title style</a:t>
            </a:r>
            <a:endParaRPr lang="en-US" dirty="0"/>
          </a:p>
        </p:txBody>
      </p:sp>
    </p:spTree>
    <p:extLst>
      <p:ext uri="{BB962C8B-B14F-4D97-AF65-F5344CB8AC3E}">
        <p14:creationId xmlns:p14="http://schemas.microsoft.com/office/powerpoint/2010/main" val="375278743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6"/>
          <p:cNvSpPr txBox="1">
            <a:spLocks/>
          </p:cNvSpPr>
          <p:nvPr/>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Tree>
    <p:extLst>
      <p:ext uri="{BB962C8B-B14F-4D97-AF65-F5344CB8AC3E}">
        <p14:creationId xmlns:p14="http://schemas.microsoft.com/office/powerpoint/2010/main" val="429254022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371474"/>
            <a:ext cx="3008313" cy="8921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371474"/>
            <a:ext cx="5111750" cy="558323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26365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Slide Number Placeholder 6"/>
          <p:cNvSpPr txBox="1">
            <a:spLocks/>
          </p:cNvSpPr>
          <p:nvPr/>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Tree>
    <p:extLst>
      <p:ext uri="{BB962C8B-B14F-4D97-AF65-F5344CB8AC3E}">
        <p14:creationId xmlns:p14="http://schemas.microsoft.com/office/powerpoint/2010/main" val="191084443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13" name="Rectangle 12"/>
          <p:cNvSpPr>
            <a:spLocks noChangeArrowheads="1"/>
          </p:cNvSpPr>
          <p:nvPr userDrawn="1"/>
        </p:nvSpPr>
        <p:spPr bwMode="auto">
          <a:xfrm>
            <a:off x="3429000" y="6511925"/>
            <a:ext cx="2514600" cy="457200"/>
          </a:xfrm>
          <a:prstGeom prst="rect">
            <a:avLst/>
          </a:prstGeom>
          <a:noFill/>
          <a:ln w="9525">
            <a:noFill/>
            <a:miter lim="800000"/>
            <a:headEnd/>
            <a:tailEnd/>
          </a:ln>
          <a:effectLst/>
        </p:spPr>
        <p:txBody>
          <a:bodyPr/>
          <a:lstStyle/>
          <a:p>
            <a:pPr algn="ctr">
              <a:defRPr/>
            </a:pPr>
            <a:endParaRPr lang="en-US" sz="1000" b="1" cap="all" dirty="0"/>
          </a:p>
        </p:txBody>
      </p:sp>
    </p:spTree>
    <p:extLst>
      <p:ext uri="{BB962C8B-B14F-4D97-AF65-F5344CB8AC3E}">
        <p14:creationId xmlns:p14="http://schemas.microsoft.com/office/powerpoint/2010/main" val="286384952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Cover Page">
    <p:spTree>
      <p:nvGrpSpPr>
        <p:cNvPr id="1" name=""/>
        <p:cNvGrpSpPr/>
        <p:nvPr/>
      </p:nvGrpSpPr>
      <p:grpSpPr>
        <a:xfrm>
          <a:off x="0" y="0"/>
          <a:ext cx="0" cy="0"/>
          <a:chOff x="0" y="0"/>
          <a:chExt cx="0" cy="0"/>
        </a:xfrm>
      </p:grpSpPr>
    </p:spTree>
    <p:extLst>
      <p:ext uri="{BB962C8B-B14F-4D97-AF65-F5344CB8AC3E}">
        <p14:creationId xmlns:p14="http://schemas.microsoft.com/office/powerpoint/2010/main" val="112663116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0.xml"/><Relationship Id="rId1" Type="http://schemas.openxmlformats.org/officeDocument/2006/relationships/slideLayout" Target="../slideLayouts/slideLayout9.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47625" y="0"/>
            <a:ext cx="923925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13" name="Picture 12"/>
          <p:cNvPicPr>
            <a:picLocks/>
          </p:cNvPicPr>
          <p:nvPr userDrawn="1"/>
        </p:nvPicPr>
        <p:blipFill rotWithShape="1">
          <a:blip r:embed="rId10">
            <a:extLst>
              <a:ext uri="{28A0092B-C50C-407E-A947-70E740481C1C}">
                <a14:useLocalDpi xmlns:a14="http://schemas.microsoft.com/office/drawing/2010/main" val="0"/>
              </a:ext>
            </a:extLst>
          </a:blip>
          <a:srcRect t="-1" b="46868"/>
          <a:stretch/>
        </p:blipFill>
        <p:spPr>
          <a:xfrm>
            <a:off x="214884" y="0"/>
            <a:ext cx="8714232" cy="6858000"/>
          </a:xfrm>
          <a:prstGeom prst="rect">
            <a:avLst/>
          </a:prstGeom>
          <a:effectLst>
            <a:reflection stA="58000" endPos="1000" dir="5400000" sy="-100000" algn="bl" rotWithShape="0"/>
          </a:effectLst>
        </p:spPr>
      </p:pic>
      <p:pic>
        <p:nvPicPr>
          <p:cNvPr id="9" name="Picture 8" descr="ERCOT cmyk-01.png"/>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247650" y="6024691"/>
            <a:ext cx="817615" cy="346452"/>
          </a:xfrm>
          <a:prstGeom prst="rect">
            <a:avLst/>
          </a:prstGeom>
        </p:spPr>
      </p:pic>
    </p:spTree>
    <p:extLst>
      <p:ext uri="{BB962C8B-B14F-4D97-AF65-F5344CB8AC3E}">
        <p14:creationId xmlns:p14="http://schemas.microsoft.com/office/powerpoint/2010/main" val="4158016387"/>
      </p:ext>
    </p:extLst>
  </p:cSld>
  <p:clrMap bg1="lt1" tx1="dk1" bg2="lt2" tx2="dk2" accent1="accent1" accent2="accent2" accent3="accent3" accent4="accent4" accent5="accent5" accent6="accent6" hlink="hlink" folHlink="folHlink"/>
  <p:sldLayoutIdLst>
    <p:sldLayoutId id="2147493490" r:id="rId1"/>
    <p:sldLayoutId id="2147493491" r:id="rId2"/>
    <p:sldLayoutId id="2147493492" r:id="rId3"/>
    <p:sldLayoutId id="2147493493" r:id="rId4"/>
    <p:sldLayoutId id="2147493494" r:id="rId5"/>
    <p:sldLayoutId id="2147493495" r:id="rId6"/>
    <p:sldLayoutId id="2147493496" r:id="rId7"/>
    <p:sldLayoutId id="2147493497" r:id="rId8"/>
  </p:sldLayoutIdLst>
  <p:timing>
    <p:tnLst>
      <p:par>
        <p:cTn id="1" dur="indefinite" restart="never" nodeType="tmRoot"/>
      </p:par>
    </p:tnLst>
  </p:timing>
  <p:hf sldNum="0" hdr="0" ft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47625" y="0"/>
            <a:ext cx="923925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9" name="Picture 8"/>
          <p:cNvPicPr>
            <a:picLocks/>
          </p:cNvPicPr>
          <p:nvPr userDrawn="1"/>
        </p:nvPicPr>
        <p:blipFill rotWithShape="1">
          <a:blip r:embed="rId4">
            <a:extLst>
              <a:ext uri="{28A0092B-C50C-407E-A947-70E740481C1C}">
                <a14:useLocalDpi xmlns:a14="http://schemas.microsoft.com/office/drawing/2010/main" val="0"/>
              </a:ext>
            </a:extLst>
          </a:blip>
          <a:srcRect t="-1" b="46868"/>
          <a:stretch/>
        </p:blipFill>
        <p:spPr>
          <a:xfrm>
            <a:off x="214884" y="0"/>
            <a:ext cx="8714232" cy="6858000"/>
          </a:xfrm>
          <a:prstGeom prst="rect">
            <a:avLst/>
          </a:prstGeom>
          <a:effectLst>
            <a:reflection stA="58000" endPos="1000" dir="5400000" sy="-100000" algn="bl" rotWithShape="0"/>
          </a:effectLst>
        </p:spPr>
      </p:pic>
      <p:sp>
        <p:nvSpPr>
          <p:cNvPr id="4" name="Date Placeholder 3"/>
          <p:cNvSpPr>
            <a:spLocks noGrp="1"/>
          </p:cNvSpPr>
          <p:nvPr>
            <p:ph type="dt" sz="half" idx="2"/>
          </p:nvPr>
        </p:nvSpPr>
        <p:spPr>
          <a:xfrm>
            <a:off x="457200" y="5975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466926-D824-4DA7-81D0-FFA84EA46C11}" type="datetime1">
              <a:rPr lang="en-US" smtClean="0"/>
              <a:t>9/3/2015</a:t>
            </a:fld>
            <a:endParaRPr lang="en-US" dirty="0"/>
          </a:p>
        </p:txBody>
      </p:sp>
      <p:sp>
        <p:nvSpPr>
          <p:cNvPr id="5" name="Footer Placeholder 4"/>
          <p:cNvSpPr>
            <a:spLocks noGrp="1"/>
          </p:cNvSpPr>
          <p:nvPr>
            <p:ph type="ftr" sz="quarter" idx="3"/>
          </p:nvPr>
        </p:nvSpPr>
        <p:spPr>
          <a:xfrm>
            <a:off x="3124200" y="5975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5975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E1B48D-6708-5141-8A45-C2E8F9E83312}" type="slidenum">
              <a:rPr lang="en-US" smtClean="0"/>
              <a:t>‹#›</a:t>
            </a:fld>
            <a:endParaRPr lang="en-US" dirty="0"/>
          </a:p>
        </p:txBody>
      </p:sp>
    </p:spTree>
    <p:extLst>
      <p:ext uri="{BB962C8B-B14F-4D97-AF65-F5344CB8AC3E}">
        <p14:creationId xmlns:p14="http://schemas.microsoft.com/office/powerpoint/2010/main" val="3663339703"/>
      </p:ext>
    </p:extLst>
  </p:cSld>
  <p:clrMap bg1="lt1" tx1="dk1" bg2="lt2" tx2="dk2" accent1="accent1" accent2="accent2" accent3="accent3" accent4="accent4" accent5="accent5" accent6="accent6" hlink="hlink" folHlink="folHlink"/>
  <p:sldLayoutIdLst>
    <p:sldLayoutId id="2147493474" r:id="rId1"/>
    <p:sldLayoutId id="2147493475" r:id="rId2"/>
  </p:sldLayoutIdLst>
  <p:timing>
    <p:tnLst>
      <p:par>
        <p:cTn id="1" dur="indefinite" restart="never" nodeType="tmRoot"/>
      </p:par>
    </p:tnLst>
  </p:timing>
  <p:hf sldNum="0" hdr="0" ft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hyperlink" Target="http://www.ercot.com/mktinfo/rtm/index.html"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602" name="Group 13"/>
          <p:cNvGrpSpPr>
            <a:grpSpLocks/>
          </p:cNvGrpSpPr>
          <p:nvPr/>
        </p:nvGrpSpPr>
        <p:grpSpPr bwMode="auto">
          <a:xfrm>
            <a:off x="603250" y="1498600"/>
            <a:ext cx="7727950" cy="3461592"/>
            <a:chOff x="603250" y="546100"/>
            <a:chExt cx="7727950" cy="3461964"/>
          </a:xfrm>
        </p:grpSpPr>
        <p:pic>
          <p:nvPicPr>
            <p:cNvPr id="25603" name="Picture 8" descr="ERCOT cmyk-01.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03250" y="546100"/>
              <a:ext cx="2457704" cy="104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4" name="TextBox 9"/>
            <p:cNvSpPr txBox="1">
              <a:spLocks noChangeArrowheads="1"/>
            </p:cNvSpPr>
            <p:nvPr/>
          </p:nvSpPr>
          <p:spPr bwMode="auto">
            <a:xfrm>
              <a:off x="787400" y="2130425"/>
              <a:ext cx="7543800" cy="1877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2400" b="1" dirty="0" smtClean="0"/>
                <a:t>ORDC Curve Discussion</a:t>
              </a:r>
              <a:endParaRPr lang="en-US" altLang="en-US" sz="2400" b="1" dirty="0" smtClean="0"/>
            </a:p>
            <a:p>
              <a:pPr eaLnBrk="1" hangingPunct="1"/>
              <a:endParaRPr lang="en-US" altLang="en-US" b="1" dirty="0"/>
            </a:p>
            <a:p>
              <a:pPr eaLnBrk="1" hangingPunct="1"/>
              <a:r>
                <a:rPr lang="en-US" altLang="en-US" sz="2000" dirty="0" smtClean="0"/>
                <a:t>ERCOT</a:t>
              </a:r>
              <a:endParaRPr lang="en-US" altLang="en-US" dirty="0"/>
            </a:p>
            <a:p>
              <a:pPr eaLnBrk="1" hangingPunct="1"/>
              <a:r>
                <a:rPr lang="en-US" altLang="en-US" dirty="0"/>
                <a:t> </a:t>
              </a:r>
            </a:p>
            <a:p>
              <a:pPr eaLnBrk="1" hangingPunct="1"/>
              <a:r>
                <a:rPr lang="en-US" altLang="en-US" dirty="0"/>
                <a:t>QSE Managers Working Group</a:t>
              </a:r>
            </a:p>
            <a:p>
              <a:pPr eaLnBrk="1" hangingPunct="1"/>
              <a:r>
                <a:rPr lang="en-US" altLang="en-US" dirty="0" smtClean="0"/>
                <a:t>9/4/2015</a:t>
              </a:r>
              <a:endParaRPr lang="en-US" altLang="en-US" dirty="0"/>
            </a:p>
          </p:txBody>
        </p:sp>
        <p:cxnSp>
          <p:nvCxnSpPr>
            <p:cNvPr id="13" name="Straight Connector 12"/>
            <p:cNvCxnSpPr/>
            <p:nvPr/>
          </p:nvCxnSpPr>
          <p:spPr>
            <a:xfrm flipV="1">
              <a:off x="787400" y="1852753"/>
              <a:ext cx="6286500" cy="12701"/>
            </a:xfrm>
            <a:prstGeom prst="line">
              <a:avLst/>
            </a:prstGeom>
            <a:ln>
              <a:solidFill>
                <a:srgbClr val="00385E"/>
              </a:solidFill>
            </a:ln>
            <a:effectLst/>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28926779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Outline</a:t>
            </a:r>
            <a:endParaRPr lang="en-US" dirty="0"/>
          </a:p>
        </p:txBody>
      </p:sp>
      <p:sp>
        <p:nvSpPr>
          <p:cNvPr id="3" name="Content Placeholder 2"/>
          <p:cNvSpPr>
            <a:spLocks noGrp="1"/>
          </p:cNvSpPr>
          <p:nvPr>
            <p:ph idx="1"/>
          </p:nvPr>
        </p:nvSpPr>
        <p:spPr/>
        <p:txBody>
          <a:bodyPr>
            <a:normAutofit/>
          </a:bodyPr>
          <a:lstStyle/>
          <a:p>
            <a:r>
              <a:rPr lang="en-US" sz="2400" dirty="0" smtClean="0"/>
              <a:t>Review </a:t>
            </a:r>
            <a:r>
              <a:rPr lang="en-US" sz="2400" dirty="0" smtClean="0"/>
              <a:t>of Loss of Load Probability </a:t>
            </a:r>
          </a:p>
          <a:p>
            <a:pPr lvl="1"/>
            <a:r>
              <a:rPr lang="en-US" sz="2000" dirty="0" smtClean="0"/>
              <a:t>Review of years used for the Mu and Sigma calculation</a:t>
            </a:r>
            <a:endParaRPr lang="en-US" sz="1600" dirty="0"/>
          </a:p>
          <a:p>
            <a:pPr lvl="1"/>
            <a:r>
              <a:rPr lang="en-US" sz="2000" dirty="0"/>
              <a:t>Review of hourly blocks and </a:t>
            </a:r>
            <a:r>
              <a:rPr lang="en-US" sz="2000" dirty="0" smtClean="0"/>
              <a:t>seasons</a:t>
            </a:r>
          </a:p>
          <a:p>
            <a:pPr lvl="1"/>
            <a:r>
              <a:rPr lang="en-US" sz="2000" dirty="0" smtClean="0"/>
              <a:t>Data used for Mu and Sigma calculation</a:t>
            </a:r>
          </a:p>
          <a:p>
            <a:pPr marL="457200" lvl="1" indent="0">
              <a:buNone/>
            </a:pPr>
            <a:endParaRPr lang="en-US" sz="2000" dirty="0"/>
          </a:p>
          <a:p>
            <a:pPr lvl="1"/>
            <a:endParaRPr lang="en-US" sz="2000" dirty="0"/>
          </a:p>
          <a:p>
            <a:pPr marL="457200" lvl="1" indent="0">
              <a:buNone/>
            </a:pPr>
            <a:endParaRPr lang="en-US" sz="2000" dirty="0" smtClean="0"/>
          </a:p>
          <a:p>
            <a:endParaRPr lang="en-US" sz="2400" dirty="0" smtClean="0"/>
          </a:p>
          <a:p>
            <a:pPr marL="171450" indent="-171450">
              <a:buFont typeface="Arial" panose="020B0604020202020204" pitchFamily="34" charset="0"/>
              <a:buChar char="•"/>
            </a:pPr>
            <a:r>
              <a:rPr lang="en-US" sz="1800" dirty="0"/>
              <a:t>6.5.7.3 Security Constrained Economic Dispatch </a:t>
            </a:r>
          </a:p>
          <a:p>
            <a:pPr marL="628650" lvl="1" indent="-171450">
              <a:buFont typeface="Arial" panose="020B0604020202020204" pitchFamily="34" charset="0"/>
              <a:buChar char="•"/>
            </a:pPr>
            <a:r>
              <a:rPr lang="en-US" sz="1400" dirty="0"/>
              <a:t>(14)	At the end of each season, ERCOT shall determine the ORDC for the same season in the upcoming year, based on historic data using the ERCOT Board-approved methodology for implementing the ORDC.  Annually, ERCOT shall verify that the ORDC is adequately representative of the loss of Load probability for varying levels of reserves.  Twenty days after the end of the Season, ERCOT shall post the ORDC for the same season of the upcoming year on the MIS Public Area.</a:t>
            </a:r>
          </a:p>
          <a:p>
            <a:endParaRPr lang="en-US" sz="2400" dirty="0"/>
          </a:p>
        </p:txBody>
      </p:sp>
      <p:sp>
        <p:nvSpPr>
          <p:cNvPr id="6" name="Rectangle 5"/>
          <p:cNvSpPr/>
          <p:nvPr/>
        </p:nvSpPr>
        <p:spPr>
          <a:xfrm>
            <a:off x="3410858" y="4675504"/>
            <a:ext cx="4826000" cy="246744"/>
          </a:xfrm>
          <a:prstGeom prst="rect">
            <a:avLst/>
          </a:prstGeom>
          <a:solidFill>
            <a:srgbClr val="FFFF00">
              <a:alpha val="42000"/>
            </a:srgbClr>
          </a:solidFill>
          <a:ln>
            <a:noFill/>
          </a:ln>
        </p:spPr>
        <p:style>
          <a:lnRef idx="1">
            <a:schemeClr val="accent4"/>
          </a:lnRef>
          <a:fillRef idx="3">
            <a:schemeClr val="accent4"/>
          </a:fillRef>
          <a:effectRef idx="2">
            <a:schemeClr val="accent4"/>
          </a:effectRef>
          <a:fontRef idx="minor">
            <a:schemeClr val="lt1"/>
          </a:fontRef>
        </p:style>
        <p:txBody>
          <a:bodyPr rtlCol="0" anchor="ctr"/>
          <a:lstStyle/>
          <a:p>
            <a:pPr algn="ctr"/>
            <a:endParaRPr lang="en-US"/>
          </a:p>
        </p:txBody>
      </p:sp>
      <p:sp>
        <p:nvSpPr>
          <p:cNvPr id="7" name="Rectangle 6"/>
          <p:cNvSpPr/>
          <p:nvPr/>
        </p:nvSpPr>
        <p:spPr>
          <a:xfrm>
            <a:off x="997857" y="4916895"/>
            <a:ext cx="5968999" cy="206647"/>
          </a:xfrm>
          <a:prstGeom prst="rect">
            <a:avLst/>
          </a:prstGeom>
          <a:solidFill>
            <a:srgbClr val="FFFF00">
              <a:alpha val="42000"/>
            </a:srgbClr>
          </a:solidFill>
          <a:ln>
            <a:noFill/>
          </a:ln>
        </p:spPr>
        <p:style>
          <a:lnRef idx="1">
            <a:schemeClr val="accent4"/>
          </a:lnRef>
          <a:fillRef idx="3">
            <a:schemeClr val="accent4"/>
          </a:fillRef>
          <a:effectRef idx="2">
            <a:schemeClr val="accent4"/>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354763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Years used in Mu and Sigma calculations</a:t>
            </a:r>
            <a:endParaRPr lang="en-US" dirty="0"/>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885" y="870857"/>
            <a:ext cx="4644572" cy="49074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5790522" y="893130"/>
            <a:ext cx="3047341" cy="2585323"/>
          </a:xfrm>
          <a:prstGeom prst="rect">
            <a:avLst/>
          </a:prstGeom>
          <a:noFill/>
          <a:ln w="25400">
            <a:noFill/>
          </a:ln>
        </p:spPr>
        <p:txBody>
          <a:bodyPr wrap="square" rtlCol="0">
            <a:spAutoFit/>
          </a:bodyPr>
          <a:lstStyle/>
          <a:p>
            <a:pPr marL="171450" indent="-171450">
              <a:buFont typeface="Arial" panose="020B0604020202020204" pitchFamily="34" charset="0"/>
              <a:buChar char="•"/>
            </a:pPr>
            <a:r>
              <a:rPr lang="en-US" dirty="0" smtClean="0"/>
              <a:t>If the methodology to calculate the Mu and Sigma stays the same then over time the curve change year over year will be very small</a:t>
            </a:r>
          </a:p>
          <a:p>
            <a:pPr marL="171450" indent="-171450">
              <a:buFont typeface="Arial" panose="020B0604020202020204" pitchFamily="34" charset="0"/>
              <a:buChar char="•"/>
            </a:pPr>
            <a:endParaRPr lang="en-US" dirty="0" smtClean="0"/>
          </a:p>
          <a:p>
            <a:pPr marL="171450" indent="-171450">
              <a:buFont typeface="Arial" panose="020B0604020202020204" pitchFamily="34" charset="0"/>
              <a:buChar char="•"/>
            </a:pPr>
            <a:endParaRPr lang="en-US" dirty="0" smtClean="0"/>
          </a:p>
          <a:p>
            <a:pPr marL="171450" indent="-171450">
              <a:buFont typeface="Arial" panose="020B0604020202020204" pitchFamily="34" charset="0"/>
              <a:buChar char="•"/>
            </a:pPr>
            <a:endParaRPr lang="en-US" dirty="0" smtClean="0"/>
          </a:p>
        </p:txBody>
      </p:sp>
      <p:sp>
        <p:nvSpPr>
          <p:cNvPr id="10" name="Rectangle 9"/>
          <p:cNvSpPr/>
          <p:nvPr/>
        </p:nvSpPr>
        <p:spPr>
          <a:xfrm>
            <a:off x="4220844" y="2235200"/>
            <a:ext cx="539842" cy="776514"/>
          </a:xfrm>
          <a:prstGeom prst="rect">
            <a:avLst/>
          </a:prstGeom>
          <a:solidFill>
            <a:srgbClr val="FFFF00">
              <a:alpha val="42000"/>
            </a:srgbClr>
          </a:solidFill>
          <a:ln>
            <a:noFill/>
          </a:ln>
        </p:spPr>
        <p:style>
          <a:lnRef idx="1">
            <a:schemeClr val="accent4"/>
          </a:lnRef>
          <a:fillRef idx="3">
            <a:schemeClr val="accent4"/>
          </a:fillRef>
          <a:effectRef idx="2">
            <a:schemeClr val="accent4"/>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314005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Seasons and Hour Blocks used for Mu and Sigma</a:t>
            </a:r>
            <a:endParaRPr lang="en-US" dirty="0"/>
          </a:p>
        </p:txBody>
      </p:sp>
      <p:sp>
        <p:nvSpPr>
          <p:cNvPr id="7" name="TextBox 6"/>
          <p:cNvSpPr txBox="1"/>
          <p:nvPr/>
        </p:nvSpPr>
        <p:spPr>
          <a:xfrm>
            <a:off x="3577772" y="877729"/>
            <a:ext cx="5260092" cy="7017306"/>
          </a:xfrm>
          <a:prstGeom prst="rect">
            <a:avLst/>
          </a:prstGeom>
          <a:noFill/>
          <a:ln w="25400">
            <a:noFill/>
          </a:ln>
        </p:spPr>
        <p:txBody>
          <a:bodyPr wrap="square" rtlCol="0">
            <a:spAutoFit/>
          </a:bodyPr>
          <a:lstStyle/>
          <a:p>
            <a:pPr marL="171450" indent="-171450">
              <a:buFont typeface="Arial" panose="020B0604020202020204" pitchFamily="34" charset="0"/>
              <a:buChar char="•"/>
            </a:pPr>
            <a:r>
              <a:rPr lang="en-US" dirty="0" smtClean="0"/>
              <a:t>Anytime blocks of data are used</a:t>
            </a:r>
          </a:p>
          <a:p>
            <a:pPr marL="628650" lvl="1" indent="-171450">
              <a:buFont typeface="Arial" panose="020B0604020202020204" pitchFamily="34" charset="0"/>
              <a:buChar char="•"/>
            </a:pPr>
            <a:r>
              <a:rPr lang="en-US" dirty="0" smtClean="0"/>
              <a:t>The high intervals will be lowered</a:t>
            </a:r>
          </a:p>
          <a:p>
            <a:pPr marL="628650" lvl="1" indent="-171450">
              <a:buFont typeface="Arial" panose="020B0604020202020204" pitchFamily="34" charset="0"/>
              <a:buChar char="•"/>
            </a:pPr>
            <a:r>
              <a:rPr lang="en-US" dirty="0" smtClean="0"/>
              <a:t>The low intervals will be raised</a:t>
            </a:r>
          </a:p>
          <a:p>
            <a:pPr marL="628650" lvl="1" indent="-171450">
              <a:buFont typeface="Arial" panose="020B0604020202020204" pitchFamily="34" charset="0"/>
              <a:buChar char="•"/>
            </a:pPr>
            <a:r>
              <a:rPr lang="en-US" dirty="0" smtClean="0"/>
              <a:t>Block to block, Identical system conditions can have different ORDC price</a:t>
            </a:r>
          </a:p>
          <a:p>
            <a:pPr marL="1085850" lvl="2" indent="-171450">
              <a:buFont typeface="Arial" panose="020B0604020202020204" pitchFamily="34" charset="0"/>
              <a:buChar char="•"/>
            </a:pPr>
            <a:r>
              <a:rPr lang="en-US" dirty="0" smtClean="0"/>
              <a:t>Same with season to season and the combination of the two</a:t>
            </a:r>
          </a:p>
          <a:p>
            <a:pPr marL="1085850" lvl="2" indent="-171450">
              <a:buFont typeface="Arial" panose="020B0604020202020204" pitchFamily="34" charset="0"/>
              <a:buChar char="•"/>
            </a:pPr>
            <a:r>
              <a:rPr lang="en-US" dirty="0" smtClean="0"/>
              <a:t>This will happen inherently no matter how small or large the blocks are</a:t>
            </a:r>
          </a:p>
          <a:p>
            <a:pPr marL="1085850" lvl="2" indent="-171450">
              <a:buFont typeface="Arial" panose="020B0604020202020204" pitchFamily="34" charset="0"/>
              <a:buChar char="•"/>
            </a:pPr>
            <a:r>
              <a:rPr lang="en-US" dirty="0" smtClean="0"/>
              <a:t>Potential Hour to Hour difference can be reduced the smaller the time blocks</a:t>
            </a:r>
          </a:p>
          <a:p>
            <a:pPr marL="1085850" lvl="2" indent="-171450">
              <a:buFont typeface="Arial" panose="020B0604020202020204" pitchFamily="34" charset="0"/>
              <a:buChar char="•"/>
            </a:pPr>
            <a:r>
              <a:rPr lang="en-US" dirty="0" smtClean="0"/>
              <a:t>The smaller the time blocks the more data is required for representative results</a:t>
            </a:r>
          </a:p>
          <a:p>
            <a:pPr marL="1085850" lvl="2" indent="-171450">
              <a:buFont typeface="Arial" panose="020B0604020202020204" pitchFamily="34" charset="0"/>
              <a:buChar char="•"/>
            </a:pPr>
            <a:endParaRPr lang="en-US" dirty="0" smtClean="0"/>
          </a:p>
          <a:p>
            <a:pPr marL="1085850" lvl="2" indent="-171450">
              <a:buFont typeface="Arial" panose="020B0604020202020204" pitchFamily="34" charset="0"/>
              <a:buChar char="•"/>
            </a:pPr>
            <a:endParaRPr lang="en-US" dirty="0"/>
          </a:p>
          <a:p>
            <a:pPr marL="1085850" lvl="2" indent="-171450">
              <a:buFont typeface="Arial" panose="020B0604020202020204" pitchFamily="34" charset="0"/>
              <a:buChar char="•"/>
            </a:pPr>
            <a:r>
              <a:rPr lang="en-US" dirty="0" smtClean="0"/>
              <a:t>Would a blended value give more stable results?</a:t>
            </a:r>
          </a:p>
          <a:p>
            <a:pPr marL="171450" indent="-171450">
              <a:buFont typeface="Arial" panose="020B0604020202020204" pitchFamily="34" charset="0"/>
              <a:buChar char="•"/>
            </a:pPr>
            <a:endParaRPr lang="en-US" dirty="0" smtClean="0"/>
          </a:p>
          <a:p>
            <a:endParaRPr lang="en-US" dirty="0" smtClean="0"/>
          </a:p>
          <a:p>
            <a:pPr marL="171450" indent="-171450">
              <a:buFont typeface="Arial" panose="020B0604020202020204" pitchFamily="34" charset="0"/>
              <a:buChar char="•"/>
            </a:pPr>
            <a:endParaRPr lang="en-US" dirty="0" smtClean="0"/>
          </a:p>
          <a:p>
            <a:pPr marL="171450" indent="-171450">
              <a:buFont typeface="Arial" panose="020B0604020202020204" pitchFamily="34" charset="0"/>
              <a:buChar char="•"/>
            </a:pPr>
            <a:endParaRPr lang="en-US" dirty="0" smtClean="0"/>
          </a:p>
          <a:p>
            <a:pPr marL="171450" indent="-171450">
              <a:buFont typeface="Arial" panose="020B0604020202020204" pitchFamily="34" charset="0"/>
              <a:buChar char="•"/>
            </a:pPr>
            <a:endParaRPr lang="en-US" dirty="0" smtClean="0"/>
          </a:p>
          <a:p>
            <a:pPr marL="171450" indent="-171450">
              <a:buFont typeface="Arial" panose="020B0604020202020204" pitchFamily="34" charset="0"/>
              <a:buChar char="•"/>
            </a:pPr>
            <a:endParaRPr lang="en-US" dirty="0" smtClean="0"/>
          </a:p>
          <a:p>
            <a:pPr marL="171450" indent="-171450">
              <a:buFont typeface="Arial" panose="020B0604020202020204" pitchFamily="34" charset="0"/>
              <a:buChar char="•"/>
            </a:pPr>
            <a:endParaRPr lang="en-US" dirty="0" smtClean="0"/>
          </a:p>
        </p:txBody>
      </p:sp>
      <p:graphicFrame>
        <p:nvGraphicFramePr>
          <p:cNvPr id="2" name="Table 1"/>
          <p:cNvGraphicFramePr>
            <a:graphicFrameLocks noGrp="1"/>
          </p:cNvGraphicFramePr>
          <p:nvPr>
            <p:extLst>
              <p:ext uri="{D42A27DB-BD31-4B8C-83A1-F6EECF244321}">
                <p14:modId xmlns:p14="http://schemas.microsoft.com/office/powerpoint/2010/main" val="3228991335"/>
              </p:ext>
            </p:extLst>
          </p:nvPr>
        </p:nvGraphicFramePr>
        <p:xfrm>
          <a:off x="589415" y="877729"/>
          <a:ext cx="1253898" cy="4942496"/>
        </p:xfrm>
        <a:graphic>
          <a:graphicData uri="http://schemas.openxmlformats.org/drawingml/2006/table">
            <a:tbl>
              <a:tblPr>
                <a:tableStyleId>{D7AC3CCA-C797-4891-BE02-D94E43425B78}</a:tableStyleId>
              </a:tblPr>
              <a:tblGrid>
                <a:gridCol w="626949"/>
                <a:gridCol w="626949"/>
              </a:tblGrid>
              <a:tr h="190096">
                <a:tc>
                  <a:txBody>
                    <a:bodyPr/>
                    <a:lstStyle/>
                    <a:p>
                      <a:pPr algn="ctr" fontAlgn="b"/>
                      <a:r>
                        <a:rPr lang="en-US" sz="700" b="1" u="none" strike="noStrike" dirty="0" smtClean="0">
                          <a:effectLst/>
                        </a:rPr>
                        <a:t>Hour Ending</a:t>
                      </a:r>
                      <a:endParaRPr lang="en-US" sz="700" b="1" i="0" u="none" strike="noStrike" dirty="0">
                        <a:solidFill>
                          <a:srgbClr val="000000"/>
                        </a:solidFill>
                        <a:effectLst/>
                        <a:latin typeface="Calibri"/>
                      </a:endParaRPr>
                    </a:p>
                  </a:txBody>
                  <a:tcPr marL="8704" marR="8704" marT="8704" marB="0" anchor="b"/>
                </a:tc>
                <a:tc>
                  <a:txBody>
                    <a:bodyPr/>
                    <a:lstStyle/>
                    <a:p>
                      <a:pPr algn="ctr" fontAlgn="b"/>
                      <a:r>
                        <a:rPr lang="en-US" sz="700" b="1" u="none" strike="noStrike" dirty="0" err="1">
                          <a:effectLst/>
                        </a:rPr>
                        <a:t>Hour_block</a:t>
                      </a:r>
                      <a:endParaRPr lang="en-US" sz="700" b="1" i="0" u="none" strike="noStrike" dirty="0">
                        <a:solidFill>
                          <a:srgbClr val="000000"/>
                        </a:solidFill>
                        <a:effectLst/>
                        <a:latin typeface="Calibri"/>
                      </a:endParaRPr>
                    </a:p>
                  </a:txBody>
                  <a:tcPr marL="8704" marR="8704" marT="8704" marB="0" anchor="b"/>
                </a:tc>
              </a:tr>
              <a:tr h="190096">
                <a:tc>
                  <a:txBody>
                    <a:bodyPr/>
                    <a:lstStyle/>
                    <a:p>
                      <a:pPr algn="ctr" fontAlgn="b"/>
                      <a:r>
                        <a:rPr lang="en-US" sz="700" u="none" strike="noStrike" dirty="0">
                          <a:effectLst/>
                        </a:rPr>
                        <a:t>1</a:t>
                      </a:r>
                      <a:endParaRPr lang="en-US" sz="700" b="0" i="0" u="none" strike="noStrike" dirty="0">
                        <a:solidFill>
                          <a:srgbClr val="000000"/>
                        </a:solidFill>
                        <a:effectLst/>
                        <a:latin typeface="Calibri"/>
                      </a:endParaRPr>
                    </a:p>
                  </a:txBody>
                  <a:tcPr marL="8704" marR="8704" marT="8704" marB="0" anchor="b"/>
                </a:tc>
                <a:tc>
                  <a:txBody>
                    <a:bodyPr/>
                    <a:lstStyle/>
                    <a:p>
                      <a:pPr algn="ctr" fontAlgn="b"/>
                      <a:r>
                        <a:rPr lang="en-US" sz="700" u="none" strike="noStrike">
                          <a:effectLst/>
                        </a:rPr>
                        <a:t>1</a:t>
                      </a:r>
                      <a:endParaRPr lang="en-US" sz="700" b="0" i="0" u="none" strike="noStrike">
                        <a:solidFill>
                          <a:srgbClr val="000000"/>
                        </a:solidFill>
                        <a:effectLst/>
                        <a:latin typeface="Calibri"/>
                      </a:endParaRPr>
                    </a:p>
                  </a:txBody>
                  <a:tcPr marL="8704" marR="8704" marT="8704" marB="0" anchor="b"/>
                </a:tc>
              </a:tr>
              <a:tr h="190096">
                <a:tc>
                  <a:txBody>
                    <a:bodyPr/>
                    <a:lstStyle/>
                    <a:p>
                      <a:pPr algn="ctr" fontAlgn="b"/>
                      <a:r>
                        <a:rPr lang="en-US" sz="700" u="none" strike="noStrike" dirty="0">
                          <a:effectLst/>
                        </a:rPr>
                        <a:t>2</a:t>
                      </a:r>
                      <a:endParaRPr lang="en-US" sz="700" b="0" i="0" u="none" strike="noStrike" dirty="0">
                        <a:solidFill>
                          <a:srgbClr val="000000"/>
                        </a:solidFill>
                        <a:effectLst/>
                        <a:latin typeface="Calibri"/>
                      </a:endParaRPr>
                    </a:p>
                  </a:txBody>
                  <a:tcPr marL="8704" marR="8704" marT="8704" marB="0" anchor="b"/>
                </a:tc>
                <a:tc>
                  <a:txBody>
                    <a:bodyPr/>
                    <a:lstStyle/>
                    <a:p>
                      <a:pPr algn="ctr" fontAlgn="b"/>
                      <a:r>
                        <a:rPr lang="en-US" sz="700" u="none" strike="noStrike">
                          <a:effectLst/>
                        </a:rPr>
                        <a:t>1</a:t>
                      </a:r>
                      <a:endParaRPr lang="en-US" sz="700" b="0" i="0" u="none" strike="noStrike">
                        <a:solidFill>
                          <a:srgbClr val="000000"/>
                        </a:solidFill>
                        <a:effectLst/>
                        <a:latin typeface="Calibri"/>
                      </a:endParaRPr>
                    </a:p>
                  </a:txBody>
                  <a:tcPr marL="8704" marR="8704" marT="8704" marB="0" anchor="b"/>
                </a:tc>
              </a:tr>
              <a:tr h="190096">
                <a:tc>
                  <a:txBody>
                    <a:bodyPr/>
                    <a:lstStyle/>
                    <a:p>
                      <a:pPr algn="ctr" fontAlgn="b"/>
                      <a:r>
                        <a:rPr lang="en-US" sz="700" u="none" strike="noStrike" dirty="0">
                          <a:effectLst/>
                        </a:rPr>
                        <a:t>3</a:t>
                      </a:r>
                      <a:endParaRPr lang="en-US" sz="700" b="0" i="0" u="none" strike="noStrike" dirty="0">
                        <a:solidFill>
                          <a:srgbClr val="000000"/>
                        </a:solidFill>
                        <a:effectLst/>
                        <a:latin typeface="Calibri"/>
                      </a:endParaRPr>
                    </a:p>
                  </a:txBody>
                  <a:tcPr marL="8704" marR="8704" marT="8704" marB="0" anchor="b"/>
                </a:tc>
                <a:tc>
                  <a:txBody>
                    <a:bodyPr/>
                    <a:lstStyle/>
                    <a:p>
                      <a:pPr algn="ctr" fontAlgn="b"/>
                      <a:r>
                        <a:rPr lang="en-US" sz="700" u="none" strike="noStrike">
                          <a:effectLst/>
                        </a:rPr>
                        <a:t>2</a:t>
                      </a:r>
                      <a:endParaRPr lang="en-US" sz="700" b="0" i="0" u="none" strike="noStrike">
                        <a:solidFill>
                          <a:srgbClr val="000000"/>
                        </a:solidFill>
                        <a:effectLst/>
                        <a:latin typeface="Calibri"/>
                      </a:endParaRPr>
                    </a:p>
                  </a:txBody>
                  <a:tcPr marL="8704" marR="8704" marT="8704" marB="0" anchor="b"/>
                </a:tc>
              </a:tr>
              <a:tr h="190096">
                <a:tc>
                  <a:txBody>
                    <a:bodyPr/>
                    <a:lstStyle/>
                    <a:p>
                      <a:pPr algn="ctr" fontAlgn="b"/>
                      <a:r>
                        <a:rPr lang="en-US" sz="700" u="none" strike="noStrike" dirty="0">
                          <a:effectLst/>
                        </a:rPr>
                        <a:t>4</a:t>
                      </a:r>
                      <a:endParaRPr lang="en-US" sz="700" b="0" i="0" u="none" strike="noStrike" dirty="0">
                        <a:solidFill>
                          <a:srgbClr val="000000"/>
                        </a:solidFill>
                        <a:effectLst/>
                        <a:latin typeface="Calibri"/>
                      </a:endParaRPr>
                    </a:p>
                  </a:txBody>
                  <a:tcPr marL="8704" marR="8704" marT="8704" marB="0" anchor="b"/>
                </a:tc>
                <a:tc>
                  <a:txBody>
                    <a:bodyPr/>
                    <a:lstStyle/>
                    <a:p>
                      <a:pPr algn="ctr" fontAlgn="b"/>
                      <a:r>
                        <a:rPr lang="en-US" sz="700" u="none" strike="noStrike" dirty="0">
                          <a:effectLst/>
                        </a:rPr>
                        <a:t>2</a:t>
                      </a:r>
                      <a:endParaRPr lang="en-US" sz="700" b="0" i="0" u="none" strike="noStrike" dirty="0">
                        <a:solidFill>
                          <a:srgbClr val="000000"/>
                        </a:solidFill>
                        <a:effectLst/>
                        <a:latin typeface="Calibri"/>
                      </a:endParaRPr>
                    </a:p>
                  </a:txBody>
                  <a:tcPr marL="8704" marR="8704" marT="8704" marB="0" anchor="b"/>
                </a:tc>
              </a:tr>
              <a:tr h="190096">
                <a:tc>
                  <a:txBody>
                    <a:bodyPr/>
                    <a:lstStyle/>
                    <a:p>
                      <a:pPr algn="ctr" fontAlgn="b"/>
                      <a:r>
                        <a:rPr lang="en-US" sz="700" u="none" strike="noStrike" dirty="0">
                          <a:effectLst/>
                        </a:rPr>
                        <a:t>5</a:t>
                      </a:r>
                      <a:endParaRPr lang="en-US" sz="700" b="0" i="0" u="none" strike="noStrike" dirty="0">
                        <a:solidFill>
                          <a:srgbClr val="000000"/>
                        </a:solidFill>
                        <a:effectLst/>
                        <a:latin typeface="Calibri"/>
                      </a:endParaRPr>
                    </a:p>
                  </a:txBody>
                  <a:tcPr marL="8704" marR="8704" marT="8704" marB="0" anchor="b"/>
                </a:tc>
                <a:tc>
                  <a:txBody>
                    <a:bodyPr/>
                    <a:lstStyle/>
                    <a:p>
                      <a:pPr algn="ctr" fontAlgn="b"/>
                      <a:r>
                        <a:rPr lang="en-US" sz="700" u="none" strike="noStrike" dirty="0">
                          <a:effectLst/>
                        </a:rPr>
                        <a:t>2</a:t>
                      </a:r>
                      <a:endParaRPr lang="en-US" sz="700" b="0" i="0" u="none" strike="noStrike" dirty="0">
                        <a:solidFill>
                          <a:srgbClr val="000000"/>
                        </a:solidFill>
                        <a:effectLst/>
                        <a:latin typeface="Calibri"/>
                      </a:endParaRPr>
                    </a:p>
                  </a:txBody>
                  <a:tcPr marL="8704" marR="8704" marT="8704" marB="0" anchor="b"/>
                </a:tc>
              </a:tr>
              <a:tr h="190096">
                <a:tc>
                  <a:txBody>
                    <a:bodyPr/>
                    <a:lstStyle/>
                    <a:p>
                      <a:pPr algn="ctr" fontAlgn="b"/>
                      <a:r>
                        <a:rPr lang="en-US" sz="700" u="none" strike="noStrike">
                          <a:effectLst/>
                        </a:rPr>
                        <a:t>6</a:t>
                      </a:r>
                      <a:endParaRPr lang="en-US" sz="700" b="0" i="0" u="none" strike="noStrike">
                        <a:solidFill>
                          <a:srgbClr val="000000"/>
                        </a:solidFill>
                        <a:effectLst/>
                        <a:latin typeface="Calibri"/>
                      </a:endParaRPr>
                    </a:p>
                  </a:txBody>
                  <a:tcPr marL="8704" marR="8704" marT="8704" marB="0" anchor="b"/>
                </a:tc>
                <a:tc>
                  <a:txBody>
                    <a:bodyPr/>
                    <a:lstStyle/>
                    <a:p>
                      <a:pPr algn="ctr" fontAlgn="b"/>
                      <a:r>
                        <a:rPr lang="en-US" sz="700" u="none" strike="noStrike" dirty="0">
                          <a:effectLst/>
                        </a:rPr>
                        <a:t>2</a:t>
                      </a:r>
                      <a:endParaRPr lang="en-US" sz="700" b="0" i="0" u="none" strike="noStrike" dirty="0">
                        <a:solidFill>
                          <a:srgbClr val="000000"/>
                        </a:solidFill>
                        <a:effectLst/>
                        <a:latin typeface="Calibri"/>
                      </a:endParaRPr>
                    </a:p>
                  </a:txBody>
                  <a:tcPr marL="8704" marR="8704" marT="8704" marB="0" anchor="b"/>
                </a:tc>
              </a:tr>
              <a:tr h="190096">
                <a:tc>
                  <a:txBody>
                    <a:bodyPr/>
                    <a:lstStyle/>
                    <a:p>
                      <a:pPr algn="ctr" fontAlgn="b"/>
                      <a:r>
                        <a:rPr lang="en-US" sz="700" u="none" strike="noStrike">
                          <a:effectLst/>
                        </a:rPr>
                        <a:t>7</a:t>
                      </a:r>
                      <a:endParaRPr lang="en-US" sz="700" b="0" i="0" u="none" strike="noStrike">
                        <a:solidFill>
                          <a:srgbClr val="000000"/>
                        </a:solidFill>
                        <a:effectLst/>
                        <a:latin typeface="Calibri"/>
                      </a:endParaRPr>
                    </a:p>
                  </a:txBody>
                  <a:tcPr marL="8704" marR="8704" marT="8704" marB="0" anchor="b"/>
                </a:tc>
                <a:tc>
                  <a:txBody>
                    <a:bodyPr/>
                    <a:lstStyle/>
                    <a:p>
                      <a:pPr algn="ctr" fontAlgn="b"/>
                      <a:r>
                        <a:rPr lang="en-US" sz="700" u="none" strike="noStrike" dirty="0">
                          <a:effectLst/>
                        </a:rPr>
                        <a:t>3</a:t>
                      </a:r>
                      <a:endParaRPr lang="en-US" sz="700" b="0" i="0" u="none" strike="noStrike" dirty="0">
                        <a:solidFill>
                          <a:srgbClr val="000000"/>
                        </a:solidFill>
                        <a:effectLst/>
                        <a:latin typeface="Calibri"/>
                      </a:endParaRPr>
                    </a:p>
                  </a:txBody>
                  <a:tcPr marL="8704" marR="8704" marT="8704" marB="0" anchor="b"/>
                </a:tc>
              </a:tr>
              <a:tr h="190096">
                <a:tc>
                  <a:txBody>
                    <a:bodyPr/>
                    <a:lstStyle/>
                    <a:p>
                      <a:pPr algn="ctr" fontAlgn="b"/>
                      <a:r>
                        <a:rPr lang="en-US" sz="700" u="none" strike="noStrike">
                          <a:effectLst/>
                        </a:rPr>
                        <a:t>8</a:t>
                      </a:r>
                      <a:endParaRPr lang="en-US" sz="700" b="0" i="0" u="none" strike="noStrike">
                        <a:solidFill>
                          <a:srgbClr val="000000"/>
                        </a:solidFill>
                        <a:effectLst/>
                        <a:latin typeface="Calibri"/>
                      </a:endParaRPr>
                    </a:p>
                  </a:txBody>
                  <a:tcPr marL="8704" marR="8704" marT="8704" marB="0" anchor="b"/>
                </a:tc>
                <a:tc>
                  <a:txBody>
                    <a:bodyPr/>
                    <a:lstStyle/>
                    <a:p>
                      <a:pPr algn="ctr" fontAlgn="b"/>
                      <a:r>
                        <a:rPr lang="en-US" sz="700" u="none" strike="noStrike" dirty="0">
                          <a:effectLst/>
                        </a:rPr>
                        <a:t>3</a:t>
                      </a:r>
                      <a:endParaRPr lang="en-US" sz="700" b="0" i="0" u="none" strike="noStrike" dirty="0">
                        <a:solidFill>
                          <a:srgbClr val="000000"/>
                        </a:solidFill>
                        <a:effectLst/>
                        <a:latin typeface="Calibri"/>
                      </a:endParaRPr>
                    </a:p>
                  </a:txBody>
                  <a:tcPr marL="8704" marR="8704" marT="8704" marB="0" anchor="b"/>
                </a:tc>
              </a:tr>
              <a:tr h="190096">
                <a:tc>
                  <a:txBody>
                    <a:bodyPr/>
                    <a:lstStyle/>
                    <a:p>
                      <a:pPr algn="ctr" fontAlgn="b"/>
                      <a:r>
                        <a:rPr lang="en-US" sz="700" u="none" strike="noStrike">
                          <a:effectLst/>
                        </a:rPr>
                        <a:t>9</a:t>
                      </a:r>
                      <a:endParaRPr lang="en-US" sz="700" b="0" i="0" u="none" strike="noStrike">
                        <a:solidFill>
                          <a:srgbClr val="000000"/>
                        </a:solidFill>
                        <a:effectLst/>
                        <a:latin typeface="Calibri"/>
                      </a:endParaRPr>
                    </a:p>
                  </a:txBody>
                  <a:tcPr marL="8704" marR="8704" marT="8704" marB="0" anchor="b"/>
                </a:tc>
                <a:tc>
                  <a:txBody>
                    <a:bodyPr/>
                    <a:lstStyle/>
                    <a:p>
                      <a:pPr algn="ctr" fontAlgn="b"/>
                      <a:r>
                        <a:rPr lang="en-US" sz="700" u="none" strike="noStrike" dirty="0">
                          <a:effectLst/>
                        </a:rPr>
                        <a:t>3</a:t>
                      </a:r>
                      <a:endParaRPr lang="en-US" sz="700" b="0" i="0" u="none" strike="noStrike" dirty="0">
                        <a:solidFill>
                          <a:srgbClr val="000000"/>
                        </a:solidFill>
                        <a:effectLst/>
                        <a:latin typeface="Calibri"/>
                      </a:endParaRPr>
                    </a:p>
                  </a:txBody>
                  <a:tcPr marL="8704" marR="8704" marT="8704" marB="0" anchor="b"/>
                </a:tc>
              </a:tr>
              <a:tr h="190096">
                <a:tc>
                  <a:txBody>
                    <a:bodyPr/>
                    <a:lstStyle/>
                    <a:p>
                      <a:pPr algn="ctr" fontAlgn="b"/>
                      <a:r>
                        <a:rPr lang="en-US" sz="700" u="none" strike="noStrike">
                          <a:effectLst/>
                        </a:rPr>
                        <a:t>10</a:t>
                      </a:r>
                      <a:endParaRPr lang="en-US" sz="700" b="0" i="0" u="none" strike="noStrike">
                        <a:solidFill>
                          <a:srgbClr val="000000"/>
                        </a:solidFill>
                        <a:effectLst/>
                        <a:latin typeface="Calibri"/>
                      </a:endParaRPr>
                    </a:p>
                  </a:txBody>
                  <a:tcPr marL="8704" marR="8704" marT="8704" marB="0" anchor="b"/>
                </a:tc>
                <a:tc>
                  <a:txBody>
                    <a:bodyPr/>
                    <a:lstStyle/>
                    <a:p>
                      <a:pPr algn="ctr" fontAlgn="b"/>
                      <a:r>
                        <a:rPr lang="en-US" sz="700" u="none" strike="noStrike" dirty="0">
                          <a:effectLst/>
                        </a:rPr>
                        <a:t>3</a:t>
                      </a:r>
                      <a:endParaRPr lang="en-US" sz="700" b="0" i="0" u="none" strike="noStrike" dirty="0">
                        <a:solidFill>
                          <a:srgbClr val="000000"/>
                        </a:solidFill>
                        <a:effectLst/>
                        <a:latin typeface="Calibri"/>
                      </a:endParaRPr>
                    </a:p>
                  </a:txBody>
                  <a:tcPr marL="8704" marR="8704" marT="8704" marB="0" anchor="b"/>
                </a:tc>
              </a:tr>
              <a:tr h="190096">
                <a:tc>
                  <a:txBody>
                    <a:bodyPr/>
                    <a:lstStyle/>
                    <a:p>
                      <a:pPr algn="ctr" fontAlgn="b"/>
                      <a:r>
                        <a:rPr lang="en-US" sz="700" u="none" strike="noStrike">
                          <a:effectLst/>
                        </a:rPr>
                        <a:t>11</a:t>
                      </a:r>
                      <a:endParaRPr lang="en-US" sz="700" b="0" i="0" u="none" strike="noStrike">
                        <a:solidFill>
                          <a:srgbClr val="000000"/>
                        </a:solidFill>
                        <a:effectLst/>
                        <a:latin typeface="Calibri"/>
                      </a:endParaRPr>
                    </a:p>
                  </a:txBody>
                  <a:tcPr marL="8704" marR="8704" marT="8704" marB="0" anchor="b"/>
                </a:tc>
                <a:tc>
                  <a:txBody>
                    <a:bodyPr/>
                    <a:lstStyle/>
                    <a:p>
                      <a:pPr algn="ctr" fontAlgn="b"/>
                      <a:r>
                        <a:rPr lang="en-US" sz="700" u="none" strike="noStrike" dirty="0">
                          <a:effectLst/>
                        </a:rPr>
                        <a:t>4</a:t>
                      </a:r>
                      <a:endParaRPr lang="en-US" sz="700" b="0" i="0" u="none" strike="noStrike" dirty="0">
                        <a:solidFill>
                          <a:srgbClr val="000000"/>
                        </a:solidFill>
                        <a:effectLst/>
                        <a:latin typeface="Calibri"/>
                      </a:endParaRPr>
                    </a:p>
                  </a:txBody>
                  <a:tcPr marL="8704" marR="8704" marT="8704" marB="0" anchor="b"/>
                </a:tc>
              </a:tr>
              <a:tr h="190096">
                <a:tc>
                  <a:txBody>
                    <a:bodyPr/>
                    <a:lstStyle/>
                    <a:p>
                      <a:pPr algn="ctr" fontAlgn="b"/>
                      <a:r>
                        <a:rPr lang="en-US" sz="700" u="none" strike="noStrike">
                          <a:effectLst/>
                        </a:rPr>
                        <a:t>12</a:t>
                      </a:r>
                      <a:endParaRPr lang="en-US" sz="700" b="0" i="0" u="none" strike="noStrike">
                        <a:solidFill>
                          <a:srgbClr val="000000"/>
                        </a:solidFill>
                        <a:effectLst/>
                        <a:latin typeface="Calibri"/>
                      </a:endParaRPr>
                    </a:p>
                  </a:txBody>
                  <a:tcPr marL="8704" marR="8704" marT="8704" marB="0" anchor="b"/>
                </a:tc>
                <a:tc>
                  <a:txBody>
                    <a:bodyPr/>
                    <a:lstStyle/>
                    <a:p>
                      <a:pPr algn="ctr" fontAlgn="b"/>
                      <a:r>
                        <a:rPr lang="en-US" sz="700" u="none" strike="noStrike" dirty="0">
                          <a:effectLst/>
                        </a:rPr>
                        <a:t>4</a:t>
                      </a:r>
                      <a:endParaRPr lang="en-US" sz="700" b="0" i="0" u="none" strike="noStrike" dirty="0">
                        <a:solidFill>
                          <a:srgbClr val="000000"/>
                        </a:solidFill>
                        <a:effectLst/>
                        <a:latin typeface="Calibri"/>
                      </a:endParaRPr>
                    </a:p>
                  </a:txBody>
                  <a:tcPr marL="8704" marR="8704" marT="8704" marB="0" anchor="b"/>
                </a:tc>
              </a:tr>
              <a:tr h="190096">
                <a:tc>
                  <a:txBody>
                    <a:bodyPr/>
                    <a:lstStyle/>
                    <a:p>
                      <a:pPr algn="ctr" fontAlgn="b"/>
                      <a:r>
                        <a:rPr lang="en-US" sz="700" u="none" strike="noStrike">
                          <a:effectLst/>
                        </a:rPr>
                        <a:t>13</a:t>
                      </a:r>
                      <a:endParaRPr lang="en-US" sz="700" b="0" i="0" u="none" strike="noStrike">
                        <a:solidFill>
                          <a:srgbClr val="000000"/>
                        </a:solidFill>
                        <a:effectLst/>
                        <a:latin typeface="Calibri"/>
                      </a:endParaRPr>
                    </a:p>
                  </a:txBody>
                  <a:tcPr marL="8704" marR="8704" marT="8704" marB="0" anchor="b"/>
                </a:tc>
                <a:tc>
                  <a:txBody>
                    <a:bodyPr/>
                    <a:lstStyle/>
                    <a:p>
                      <a:pPr algn="ctr" fontAlgn="b"/>
                      <a:r>
                        <a:rPr lang="en-US" sz="700" u="none" strike="noStrike" dirty="0">
                          <a:effectLst/>
                        </a:rPr>
                        <a:t>4</a:t>
                      </a:r>
                      <a:endParaRPr lang="en-US" sz="700" b="0" i="0" u="none" strike="noStrike" dirty="0">
                        <a:solidFill>
                          <a:srgbClr val="000000"/>
                        </a:solidFill>
                        <a:effectLst/>
                        <a:latin typeface="Calibri"/>
                      </a:endParaRPr>
                    </a:p>
                  </a:txBody>
                  <a:tcPr marL="8704" marR="8704" marT="8704" marB="0" anchor="b"/>
                </a:tc>
              </a:tr>
              <a:tr h="190096">
                <a:tc>
                  <a:txBody>
                    <a:bodyPr/>
                    <a:lstStyle/>
                    <a:p>
                      <a:pPr algn="ctr" fontAlgn="b"/>
                      <a:r>
                        <a:rPr lang="en-US" sz="700" u="none" strike="noStrike">
                          <a:effectLst/>
                        </a:rPr>
                        <a:t>14</a:t>
                      </a:r>
                      <a:endParaRPr lang="en-US" sz="700" b="0" i="0" u="none" strike="noStrike">
                        <a:solidFill>
                          <a:srgbClr val="000000"/>
                        </a:solidFill>
                        <a:effectLst/>
                        <a:latin typeface="Calibri"/>
                      </a:endParaRPr>
                    </a:p>
                  </a:txBody>
                  <a:tcPr marL="8704" marR="8704" marT="8704" marB="0" anchor="b"/>
                </a:tc>
                <a:tc>
                  <a:txBody>
                    <a:bodyPr/>
                    <a:lstStyle/>
                    <a:p>
                      <a:pPr algn="ctr" fontAlgn="b"/>
                      <a:r>
                        <a:rPr lang="en-US" sz="700" u="none" strike="noStrike" dirty="0">
                          <a:effectLst/>
                        </a:rPr>
                        <a:t>4</a:t>
                      </a:r>
                      <a:endParaRPr lang="en-US" sz="700" b="0" i="0" u="none" strike="noStrike" dirty="0">
                        <a:solidFill>
                          <a:srgbClr val="000000"/>
                        </a:solidFill>
                        <a:effectLst/>
                        <a:latin typeface="Calibri"/>
                      </a:endParaRPr>
                    </a:p>
                  </a:txBody>
                  <a:tcPr marL="8704" marR="8704" marT="8704" marB="0" anchor="b"/>
                </a:tc>
              </a:tr>
              <a:tr h="190096">
                <a:tc>
                  <a:txBody>
                    <a:bodyPr/>
                    <a:lstStyle/>
                    <a:p>
                      <a:pPr algn="ctr" fontAlgn="b"/>
                      <a:r>
                        <a:rPr lang="en-US" sz="700" u="none" strike="noStrike">
                          <a:effectLst/>
                        </a:rPr>
                        <a:t>15</a:t>
                      </a:r>
                      <a:endParaRPr lang="en-US" sz="700" b="0" i="0" u="none" strike="noStrike">
                        <a:solidFill>
                          <a:srgbClr val="000000"/>
                        </a:solidFill>
                        <a:effectLst/>
                        <a:latin typeface="Calibri"/>
                      </a:endParaRPr>
                    </a:p>
                  </a:txBody>
                  <a:tcPr marL="8704" marR="8704" marT="8704" marB="0" anchor="b"/>
                </a:tc>
                <a:tc>
                  <a:txBody>
                    <a:bodyPr/>
                    <a:lstStyle/>
                    <a:p>
                      <a:pPr algn="ctr" fontAlgn="b"/>
                      <a:r>
                        <a:rPr lang="en-US" sz="700" u="none" strike="noStrike" dirty="0">
                          <a:effectLst/>
                        </a:rPr>
                        <a:t>5</a:t>
                      </a:r>
                      <a:endParaRPr lang="en-US" sz="700" b="0" i="0" u="none" strike="noStrike" dirty="0">
                        <a:solidFill>
                          <a:srgbClr val="000000"/>
                        </a:solidFill>
                        <a:effectLst/>
                        <a:latin typeface="Calibri"/>
                      </a:endParaRPr>
                    </a:p>
                  </a:txBody>
                  <a:tcPr marL="8704" marR="8704" marT="8704" marB="0" anchor="b"/>
                </a:tc>
              </a:tr>
              <a:tr h="190096">
                <a:tc>
                  <a:txBody>
                    <a:bodyPr/>
                    <a:lstStyle/>
                    <a:p>
                      <a:pPr algn="ctr" fontAlgn="b"/>
                      <a:r>
                        <a:rPr lang="en-US" sz="700" u="none" strike="noStrike">
                          <a:effectLst/>
                        </a:rPr>
                        <a:t>16</a:t>
                      </a:r>
                      <a:endParaRPr lang="en-US" sz="700" b="0" i="0" u="none" strike="noStrike">
                        <a:solidFill>
                          <a:srgbClr val="000000"/>
                        </a:solidFill>
                        <a:effectLst/>
                        <a:latin typeface="Calibri"/>
                      </a:endParaRPr>
                    </a:p>
                  </a:txBody>
                  <a:tcPr marL="8704" marR="8704" marT="8704" marB="0" anchor="b"/>
                </a:tc>
                <a:tc>
                  <a:txBody>
                    <a:bodyPr/>
                    <a:lstStyle/>
                    <a:p>
                      <a:pPr algn="ctr" fontAlgn="b"/>
                      <a:r>
                        <a:rPr lang="en-US" sz="700" u="none" strike="noStrike" dirty="0">
                          <a:effectLst/>
                        </a:rPr>
                        <a:t>5</a:t>
                      </a:r>
                      <a:endParaRPr lang="en-US" sz="700" b="0" i="0" u="none" strike="noStrike" dirty="0">
                        <a:solidFill>
                          <a:srgbClr val="000000"/>
                        </a:solidFill>
                        <a:effectLst/>
                        <a:latin typeface="Calibri"/>
                      </a:endParaRPr>
                    </a:p>
                  </a:txBody>
                  <a:tcPr marL="8704" marR="8704" marT="8704" marB="0" anchor="b"/>
                </a:tc>
              </a:tr>
              <a:tr h="190096">
                <a:tc>
                  <a:txBody>
                    <a:bodyPr/>
                    <a:lstStyle/>
                    <a:p>
                      <a:pPr algn="ctr" fontAlgn="b"/>
                      <a:r>
                        <a:rPr lang="en-US" sz="700" u="none" strike="noStrike">
                          <a:effectLst/>
                        </a:rPr>
                        <a:t>17</a:t>
                      </a:r>
                      <a:endParaRPr lang="en-US" sz="700" b="0" i="0" u="none" strike="noStrike">
                        <a:solidFill>
                          <a:srgbClr val="000000"/>
                        </a:solidFill>
                        <a:effectLst/>
                        <a:latin typeface="Calibri"/>
                      </a:endParaRPr>
                    </a:p>
                  </a:txBody>
                  <a:tcPr marL="8704" marR="8704" marT="8704" marB="0" anchor="b"/>
                </a:tc>
                <a:tc>
                  <a:txBody>
                    <a:bodyPr/>
                    <a:lstStyle/>
                    <a:p>
                      <a:pPr algn="ctr" fontAlgn="b"/>
                      <a:r>
                        <a:rPr lang="en-US" sz="700" u="none" strike="noStrike" dirty="0">
                          <a:effectLst/>
                        </a:rPr>
                        <a:t>5</a:t>
                      </a:r>
                      <a:endParaRPr lang="en-US" sz="700" b="0" i="0" u="none" strike="noStrike" dirty="0">
                        <a:solidFill>
                          <a:srgbClr val="000000"/>
                        </a:solidFill>
                        <a:effectLst/>
                        <a:latin typeface="Calibri"/>
                      </a:endParaRPr>
                    </a:p>
                  </a:txBody>
                  <a:tcPr marL="8704" marR="8704" marT="8704" marB="0" anchor="b"/>
                </a:tc>
              </a:tr>
              <a:tr h="190096">
                <a:tc>
                  <a:txBody>
                    <a:bodyPr/>
                    <a:lstStyle/>
                    <a:p>
                      <a:pPr algn="ctr" fontAlgn="b"/>
                      <a:r>
                        <a:rPr lang="en-US" sz="700" u="none" strike="noStrike">
                          <a:effectLst/>
                        </a:rPr>
                        <a:t>18</a:t>
                      </a:r>
                      <a:endParaRPr lang="en-US" sz="700" b="0" i="0" u="none" strike="noStrike">
                        <a:solidFill>
                          <a:srgbClr val="000000"/>
                        </a:solidFill>
                        <a:effectLst/>
                        <a:latin typeface="Calibri"/>
                      </a:endParaRPr>
                    </a:p>
                  </a:txBody>
                  <a:tcPr marL="8704" marR="8704" marT="8704" marB="0" anchor="b"/>
                </a:tc>
                <a:tc>
                  <a:txBody>
                    <a:bodyPr/>
                    <a:lstStyle/>
                    <a:p>
                      <a:pPr algn="ctr" fontAlgn="b"/>
                      <a:r>
                        <a:rPr lang="en-US" sz="700" u="none" strike="noStrike" dirty="0">
                          <a:effectLst/>
                        </a:rPr>
                        <a:t>5</a:t>
                      </a:r>
                      <a:endParaRPr lang="en-US" sz="700" b="0" i="0" u="none" strike="noStrike" dirty="0">
                        <a:solidFill>
                          <a:srgbClr val="000000"/>
                        </a:solidFill>
                        <a:effectLst/>
                        <a:latin typeface="Calibri"/>
                      </a:endParaRPr>
                    </a:p>
                  </a:txBody>
                  <a:tcPr marL="8704" marR="8704" marT="8704" marB="0" anchor="b"/>
                </a:tc>
              </a:tr>
              <a:tr h="190096">
                <a:tc>
                  <a:txBody>
                    <a:bodyPr/>
                    <a:lstStyle/>
                    <a:p>
                      <a:pPr algn="ctr" fontAlgn="b"/>
                      <a:r>
                        <a:rPr lang="en-US" sz="700" u="none" strike="noStrike">
                          <a:effectLst/>
                        </a:rPr>
                        <a:t>19</a:t>
                      </a:r>
                      <a:endParaRPr lang="en-US" sz="700" b="0" i="0" u="none" strike="noStrike">
                        <a:solidFill>
                          <a:srgbClr val="000000"/>
                        </a:solidFill>
                        <a:effectLst/>
                        <a:latin typeface="Calibri"/>
                      </a:endParaRPr>
                    </a:p>
                  </a:txBody>
                  <a:tcPr marL="8704" marR="8704" marT="8704" marB="0" anchor="b"/>
                </a:tc>
                <a:tc>
                  <a:txBody>
                    <a:bodyPr/>
                    <a:lstStyle/>
                    <a:p>
                      <a:pPr algn="ctr" fontAlgn="b"/>
                      <a:r>
                        <a:rPr lang="en-US" sz="700" u="none" strike="noStrike" dirty="0">
                          <a:effectLst/>
                        </a:rPr>
                        <a:t>6</a:t>
                      </a:r>
                      <a:endParaRPr lang="en-US" sz="700" b="0" i="0" u="none" strike="noStrike" dirty="0">
                        <a:solidFill>
                          <a:srgbClr val="000000"/>
                        </a:solidFill>
                        <a:effectLst/>
                        <a:latin typeface="Calibri"/>
                      </a:endParaRPr>
                    </a:p>
                  </a:txBody>
                  <a:tcPr marL="8704" marR="8704" marT="8704" marB="0" anchor="b"/>
                </a:tc>
              </a:tr>
              <a:tr h="190096">
                <a:tc>
                  <a:txBody>
                    <a:bodyPr/>
                    <a:lstStyle/>
                    <a:p>
                      <a:pPr algn="ctr" fontAlgn="b"/>
                      <a:r>
                        <a:rPr lang="en-US" sz="700" u="none" strike="noStrike">
                          <a:effectLst/>
                        </a:rPr>
                        <a:t>20</a:t>
                      </a:r>
                      <a:endParaRPr lang="en-US" sz="700" b="0" i="0" u="none" strike="noStrike">
                        <a:solidFill>
                          <a:srgbClr val="000000"/>
                        </a:solidFill>
                        <a:effectLst/>
                        <a:latin typeface="Calibri"/>
                      </a:endParaRPr>
                    </a:p>
                  </a:txBody>
                  <a:tcPr marL="8704" marR="8704" marT="8704" marB="0" anchor="b"/>
                </a:tc>
                <a:tc>
                  <a:txBody>
                    <a:bodyPr/>
                    <a:lstStyle/>
                    <a:p>
                      <a:pPr algn="ctr" fontAlgn="b"/>
                      <a:r>
                        <a:rPr lang="en-US" sz="700" u="none" strike="noStrike" dirty="0">
                          <a:effectLst/>
                        </a:rPr>
                        <a:t>6</a:t>
                      </a:r>
                      <a:endParaRPr lang="en-US" sz="700" b="0" i="0" u="none" strike="noStrike" dirty="0">
                        <a:solidFill>
                          <a:srgbClr val="000000"/>
                        </a:solidFill>
                        <a:effectLst/>
                        <a:latin typeface="Calibri"/>
                      </a:endParaRPr>
                    </a:p>
                  </a:txBody>
                  <a:tcPr marL="8704" marR="8704" marT="8704" marB="0" anchor="b"/>
                </a:tc>
              </a:tr>
              <a:tr h="190096">
                <a:tc>
                  <a:txBody>
                    <a:bodyPr/>
                    <a:lstStyle/>
                    <a:p>
                      <a:pPr algn="ctr" fontAlgn="b"/>
                      <a:r>
                        <a:rPr lang="en-US" sz="700" u="none" strike="noStrike">
                          <a:effectLst/>
                        </a:rPr>
                        <a:t>21</a:t>
                      </a:r>
                      <a:endParaRPr lang="en-US" sz="700" b="0" i="0" u="none" strike="noStrike">
                        <a:solidFill>
                          <a:srgbClr val="000000"/>
                        </a:solidFill>
                        <a:effectLst/>
                        <a:latin typeface="Calibri"/>
                      </a:endParaRPr>
                    </a:p>
                  </a:txBody>
                  <a:tcPr marL="8704" marR="8704" marT="8704" marB="0" anchor="b"/>
                </a:tc>
                <a:tc>
                  <a:txBody>
                    <a:bodyPr/>
                    <a:lstStyle/>
                    <a:p>
                      <a:pPr algn="ctr" fontAlgn="b"/>
                      <a:r>
                        <a:rPr lang="en-US" sz="700" u="none" strike="noStrike" dirty="0">
                          <a:effectLst/>
                        </a:rPr>
                        <a:t>6</a:t>
                      </a:r>
                      <a:endParaRPr lang="en-US" sz="700" b="0" i="0" u="none" strike="noStrike" dirty="0">
                        <a:solidFill>
                          <a:srgbClr val="000000"/>
                        </a:solidFill>
                        <a:effectLst/>
                        <a:latin typeface="Calibri"/>
                      </a:endParaRPr>
                    </a:p>
                  </a:txBody>
                  <a:tcPr marL="8704" marR="8704" marT="8704" marB="0" anchor="b"/>
                </a:tc>
              </a:tr>
              <a:tr h="190096">
                <a:tc>
                  <a:txBody>
                    <a:bodyPr/>
                    <a:lstStyle/>
                    <a:p>
                      <a:pPr algn="ctr" fontAlgn="b"/>
                      <a:r>
                        <a:rPr lang="en-US" sz="700" u="none" strike="noStrike">
                          <a:effectLst/>
                        </a:rPr>
                        <a:t>22</a:t>
                      </a:r>
                      <a:endParaRPr lang="en-US" sz="700" b="0" i="0" u="none" strike="noStrike">
                        <a:solidFill>
                          <a:srgbClr val="000000"/>
                        </a:solidFill>
                        <a:effectLst/>
                        <a:latin typeface="Calibri"/>
                      </a:endParaRPr>
                    </a:p>
                  </a:txBody>
                  <a:tcPr marL="8704" marR="8704" marT="8704" marB="0" anchor="b"/>
                </a:tc>
                <a:tc>
                  <a:txBody>
                    <a:bodyPr/>
                    <a:lstStyle/>
                    <a:p>
                      <a:pPr algn="ctr" fontAlgn="b"/>
                      <a:r>
                        <a:rPr lang="en-US" sz="700" u="none" strike="noStrike" dirty="0">
                          <a:effectLst/>
                        </a:rPr>
                        <a:t>6</a:t>
                      </a:r>
                      <a:endParaRPr lang="en-US" sz="700" b="0" i="0" u="none" strike="noStrike" dirty="0">
                        <a:solidFill>
                          <a:srgbClr val="000000"/>
                        </a:solidFill>
                        <a:effectLst/>
                        <a:latin typeface="Calibri"/>
                      </a:endParaRPr>
                    </a:p>
                  </a:txBody>
                  <a:tcPr marL="8704" marR="8704" marT="8704" marB="0" anchor="b"/>
                </a:tc>
              </a:tr>
              <a:tr h="190096">
                <a:tc>
                  <a:txBody>
                    <a:bodyPr/>
                    <a:lstStyle/>
                    <a:p>
                      <a:pPr algn="ctr" fontAlgn="b"/>
                      <a:r>
                        <a:rPr lang="en-US" sz="700" u="none" strike="noStrike">
                          <a:effectLst/>
                        </a:rPr>
                        <a:t>23</a:t>
                      </a:r>
                      <a:endParaRPr lang="en-US" sz="700" b="0" i="0" u="none" strike="noStrike">
                        <a:solidFill>
                          <a:srgbClr val="000000"/>
                        </a:solidFill>
                        <a:effectLst/>
                        <a:latin typeface="Calibri"/>
                      </a:endParaRPr>
                    </a:p>
                  </a:txBody>
                  <a:tcPr marL="8704" marR="8704" marT="8704" marB="0" anchor="b"/>
                </a:tc>
                <a:tc>
                  <a:txBody>
                    <a:bodyPr/>
                    <a:lstStyle/>
                    <a:p>
                      <a:pPr algn="ctr" fontAlgn="b"/>
                      <a:r>
                        <a:rPr lang="en-US" sz="700" u="none" strike="noStrike" dirty="0">
                          <a:effectLst/>
                        </a:rPr>
                        <a:t>1</a:t>
                      </a:r>
                      <a:endParaRPr lang="en-US" sz="700" b="0" i="0" u="none" strike="noStrike" dirty="0">
                        <a:solidFill>
                          <a:srgbClr val="000000"/>
                        </a:solidFill>
                        <a:effectLst/>
                        <a:latin typeface="Calibri"/>
                      </a:endParaRPr>
                    </a:p>
                  </a:txBody>
                  <a:tcPr marL="8704" marR="8704" marT="8704" marB="0" anchor="b"/>
                </a:tc>
              </a:tr>
              <a:tr h="190096">
                <a:tc>
                  <a:txBody>
                    <a:bodyPr/>
                    <a:lstStyle/>
                    <a:p>
                      <a:pPr algn="ctr" fontAlgn="b"/>
                      <a:r>
                        <a:rPr lang="en-US" sz="700" u="none" strike="noStrike">
                          <a:effectLst/>
                        </a:rPr>
                        <a:t>24</a:t>
                      </a:r>
                      <a:endParaRPr lang="en-US" sz="700" b="0" i="0" u="none" strike="noStrike">
                        <a:solidFill>
                          <a:srgbClr val="000000"/>
                        </a:solidFill>
                        <a:effectLst/>
                        <a:latin typeface="Calibri"/>
                      </a:endParaRPr>
                    </a:p>
                  </a:txBody>
                  <a:tcPr marL="8704" marR="8704" marT="8704" marB="0" anchor="b"/>
                </a:tc>
                <a:tc>
                  <a:txBody>
                    <a:bodyPr/>
                    <a:lstStyle/>
                    <a:p>
                      <a:pPr algn="ctr" fontAlgn="b"/>
                      <a:r>
                        <a:rPr lang="en-US" sz="700" u="none" strike="noStrike" dirty="0">
                          <a:effectLst/>
                        </a:rPr>
                        <a:t>1</a:t>
                      </a:r>
                      <a:endParaRPr lang="en-US" sz="700" b="0" i="0" u="none" strike="noStrike" dirty="0">
                        <a:solidFill>
                          <a:srgbClr val="000000"/>
                        </a:solidFill>
                        <a:effectLst/>
                        <a:latin typeface="Calibri"/>
                      </a:endParaRPr>
                    </a:p>
                  </a:txBody>
                  <a:tcPr marL="8704" marR="8704" marT="8704" marB="0" anchor="b"/>
                </a:tc>
              </a:tr>
              <a:tr h="190096">
                <a:tc>
                  <a:txBody>
                    <a:bodyPr/>
                    <a:lstStyle/>
                    <a:p>
                      <a:pPr algn="ctr" fontAlgn="b"/>
                      <a:r>
                        <a:rPr lang="en-US" sz="700" u="none" strike="noStrike">
                          <a:effectLst/>
                        </a:rPr>
                        <a:t>25</a:t>
                      </a:r>
                      <a:endParaRPr lang="en-US" sz="700" b="0" i="0" u="none" strike="noStrike">
                        <a:solidFill>
                          <a:srgbClr val="000000"/>
                        </a:solidFill>
                        <a:effectLst/>
                        <a:latin typeface="Calibri"/>
                      </a:endParaRPr>
                    </a:p>
                  </a:txBody>
                  <a:tcPr marL="8704" marR="8704" marT="8704" marB="0" anchor="b"/>
                </a:tc>
                <a:tc>
                  <a:txBody>
                    <a:bodyPr/>
                    <a:lstStyle/>
                    <a:p>
                      <a:pPr algn="ctr" fontAlgn="b"/>
                      <a:r>
                        <a:rPr lang="en-US" sz="700" u="none" strike="noStrike" dirty="0">
                          <a:effectLst/>
                        </a:rPr>
                        <a:t>1</a:t>
                      </a:r>
                      <a:endParaRPr lang="en-US" sz="700" b="0" i="0" u="none" strike="noStrike" dirty="0">
                        <a:solidFill>
                          <a:srgbClr val="000000"/>
                        </a:solidFill>
                        <a:effectLst/>
                        <a:latin typeface="Calibri"/>
                      </a:endParaRPr>
                    </a:p>
                  </a:txBody>
                  <a:tcPr marL="8704" marR="8704" marT="8704" marB="0" anchor="b"/>
                </a:tc>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2517236118"/>
              </p:ext>
            </p:extLst>
          </p:nvPr>
        </p:nvGraphicFramePr>
        <p:xfrm>
          <a:off x="2017486" y="877729"/>
          <a:ext cx="1219200" cy="2476500"/>
        </p:xfrm>
        <a:graphic>
          <a:graphicData uri="http://schemas.openxmlformats.org/drawingml/2006/table">
            <a:tbl>
              <a:tblPr>
                <a:tableStyleId>{D7AC3CCA-C797-4891-BE02-D94E43425B78}</a:tableStyleId>
              </a:tblPr>
              <a:tblGrid>
                <a:gridCol w="609600"/>
                <a:gridCol w="609600"/>
              </a:tblGrid>
              <a:tr h="190500">
                <a:tc>
                  <a:txBody>
                    <a:bodyPr/>
                    <a:lstStyle/>
                    <a:p>
                      <a:pPr algn="ctr" fontAlgn="b"/>
                      <a:r>
                        <a:rPr lang="en-US" sz="800" b="1" u="none" strike="noStrike" dirty="0">
                          <a:effectLst/>
                        </a:rPr>
                        <a:t>Month</a:t>
                      </a:r>
                      <a:endParaRPr lang="en-US" sz="800" b="1" i="0" u="none" strike="noStrike" dirty="0">
                        <a:solidFill>
                          <a:srgbClr val="000000"/>
                        </a:solidFill>
                        <a:effectLst/>
                        <a:latin typeface="Calibri"/>
                      </a:endParaRPr>
                    </a:p>
                  </a:txBody>
                  <a:tcPr marL="9525" marR="9525" marT="9525" marB="0" anchor="b"/>
                </a:tc>
                <a:tc>
                  <a:txBody>
                    <a:bodyPr/>
                    <a:lstStyle/>
                    <a:p>
                      <a:pPr algn="ctr" fontAlgn="b"/>
                      <a:r>
                        <a:rPr lang="en-US" sz="800" b="1" u="none" strike="noStrike" dirty="0">
                          <a:effectLst/>
                        </a:rPr>
                        <a:t>Season</a:t>
                      </a:r>
                      <a:endParaRPr lang="en-US" sz="800" b="1" i="0" u="none" strike="noStrike" dirty="0">
                        <a:solidFill>
                          <a:srgbClr val="000000"/>
                        </a:solidFill>
                        <a:effectLst/>
                        <a:latin typeface="Calibri"/>
                      </a:endParaRPr>
                    </a:p>
                  </a:txBody>
                  <a:tcPr marL="9525" marR="9525" marT="9525" marB="0" anchor="b"/>
                </a:tc>
              </a:tr>
              <a:tr h="190500">
                <a:tc>
                  <a:txBody>
                    <a:bodyPr/>
                    <a:lstStyle/>
                    <a:p>
                      <a:pPr algn="ctr" fontAlgn="b"/>
                      <a:r>
                        <a:rPr lang="en-US" sz="800" u="none" strike="noStrike" dirty="0">
                          <a:effectLst/>
                        </a:rPr>
                        <a:t>1</a:t>
                      </a:r>
                      <a:endParaRPr lang="en-US" sz="800" b="0" i="0" u="none" strike="noStrike" dirty="0">
                        <a:solidFill>
                          <a:srgbClr val="000000"/>
                        </a:solidFill>
                        <a:effectLst/>
                        <a:latin typeface="Calibri"/>
                      </a:endParaRPr>
                    </a:p>
                  </a:txBody>
                  <a:tcPr marL="9525" marR="9525" marT="9525" marB="0" anchor="b"/>
                </a:tc>
                <a:tc>
                  <a:txBody>
                    <a:bodyPr/>
                    <a:lstStyle/>
                    <a:p>
                      <a:pPr algn="ctr" fontAlgn="b"/>
                      <a:r>
                        <a:rPr lang="en-US" sz="800" u="none" strike="noStrike" dirty="0">
                          <a:effectLst/>
                        </a:rPr>
                        <a:t>WINTER</a:t>
                      </a:r>
                      <a:endParaRPr lang="en-US" sz="800" b="0" i="0" u="none" strike="noStrike" dirty="0">
                        <a:solidFill>
                          <a:srgbClr val="000000"/>
                        </a:solidFill>
                        <a:effectLst/>
                        <a:latin typeface="Calibri"/>
                      </a:endParaRPr>
                    </a:p>
                  </a:txBody>
                  <a:tcPr marL="9525" marR="9525" marT="9525" marB="0" anchor="b"/>
                </a:tc>
              </a:tr>
              <a:tr h="190500">
                <a:tc>
                  <a:txBody>
                    <a:bodyPr/>
                    <a:lstStyle/>
                    <a:p>
                      <a:pPr algn="ctr" fontAlgn="b"/>
                      <a:r>
                        <a:rPr lang="en-US" sz="800" u="none" strike="noStrike" dirty="0">
                          <a:effectLst/>
                        </a:rPr>
                        <a:t>2</a:t>
                      </a:r>
                      <a:endParaRPr lang="en-US" sz="800" b="0" i="0" u="none" strike="noStrike" dirty="0">
                        <a:solidFill>
                          <a:srgbClr val="000000"/>
                        </a:solidFill>
                        <a:effectLst/>
                        <a:latin typeface="Calibri"/>
                      </a:endParaRPr>
                    </a:p>
                  </a:txBody>
                  <a:tcPr marL="9525" marR="9525" marT="9525" marB="0" anchor="b"/>
                </a:tc>
                <a:tc>
                  <a:txBody>
                    <a:bodyPr/>
                    <a:lstStyle/>
                    <a:p>
                      <a:pPr algn="ctr" fontAlgn="b"/>
                      <a:r>
                        <a:rPr lang="en-US" sz="800" u="none" strike="noStrike">
                          <a:effectLst/>
                        </a:rPr>
                        <a:t>WINTER</a:t>
                      </a:r>
                      <a:endParaRPr lang="en-US" sz="800" b="0" i="0" u="none" strike="noStrike">
                        <a:solidFill>
                          <a:srgbClr val="000000"/>
                        </a:solidFill>
                        <a:effectLst/>
                        <a:latin typeface="Calibri"/>
                      </a:endParaRPr>
                    </a:p>
                  </a:txBody>
                  <a:tcPr marL="9525" marR="9525" marT="9525" marB="0" anchor="b"/>
                </a:tc>
              </a:tr>
              <a:tr h="190500">
                <a:tc>
                  <a:txBody>
                    <a:bodyPr/>
                    <a:lstStyle/>
                    <a:p>
                      <a:pPr algn="ctr" fontAlgn="b"/>
                      <a:r>
                        <a:rPr lang="en-US" sz="800" u="none" strike="noStrike" dirty="0">
                          <a:effectLst/>
                        </a:rPr>
                        <a:t>3</a:t>
                      </a:r>
                      <a:endParaRPr lang="en-US" sz="800" b="0" i="0" u="none" strike="noStrike" dirty="0">
                        <a:solidFill>
                          <a:srgbClr val="000000"/>
                        </a:solidFill>
                        <a:effectLst/>
                        <a:latin typeface="Calibri"/>
                      </a:endParaRPr>
                    </a:p>
                  </a:txBody>
                  <a:tcPr marL="9525" marR="9525" marT="9525" marB="0" anchor="b"/>
                </a:tc>
                <a:tc>
                  <a:txBody>
                    <a:bodyPr/>
                    <a:lstStyle/>
                    <a:p>
                      <a:pPr algn="ctr" fontAlgn="b"/>
                      <a:r>
                        <a:rPr lang="en-US" sz="800" u="none" strike="noStrike" dirty="0">
                          <a:effectLst/>
                        </a:rPr>
                        <a:t>SPRING</a:t>
                      </a:r>
                      <a:endParaRPr lang="en-US" sz="800" b="0" i="0" u="none" strike="noStrike" dirty="0">
                        <a:solidFill>
                          <a:srgbClr val="000000"/>
                        </a:solidFill>
                        <a:effectLst/>
                        <a:latin typeface="Calibri"/>
                      </a:endParaRPr>
                    </a:p>
                  </a:txBody>
                  <a:tcPr marL="9525" marR="9525" marT="9525" marB="0" anchor="b"/>
                </a:tc>
              </a:tr>
              <a:tr h="190500">
                <a:tc>
                  <a:txBody>
                    <a:bodyPr/>
                    <a:lstStyle/>
                    <a:p>
                      <a:pPr algn="ctr" fontAlgn="b"/>
                      <a:r>
                        <a:rPr lang="en-US" sz="800" u="none" strike="noStrike" dirty="0">
                          <a:effectLst/>
                        </a:rPr>
                        <a:t>4</a:t>
                      </a:r>
                      <a:endParaRPr lang="en-US" sz="800" b="0" i="0" u="none" strike="noStrike" dirty="0">
                        <a:solidFill>
                          <a:srgbClr val="000000"/>
                        </a:solidFill>
                        <a:effectLst/>
                        <a:latin typeface="Calibri"/>
                      </a:endParaRPr>
                    </a:p>
                  </a:txBody>
                  <a:tcPr marL="9525" marR="9525" marT="9525" marB="0" anchor="b"/>
                </a:tc>
                <a:tc>
                  <a:txBody>
                    <a:bodyPr/>
                    <a:lstStyle/>
                    <a:p>
                      <a:pPr algn="ctr" fontAlgn="b"/>
                      <a:r>
                        <a:rPr lang="en-US" sz="800" u="none" strike="noStrike" dirty="0">
                          <a:effectLst/>
                        </a:rPr>
                        <a:t>SPRING</a:t>
                      </a:r>
                      <a:endParaRPr lang="en-US" sz="800" b="0" i="0" u="none" strike="noStrike" dirty="0">
                        <a:solidFill>
                          <a:srgbClr val="000000"/>
                        </a:solidFill>
                        <a:effectLst/>
                        <a:latin typeface="Calibri"/>
                      </a:endParaRPr>
                    </a:p>
                  </a:txBody>
                  <a:tcPr marL="9525" marR="9525" marT="9525" marB="0" anchor="b"/>
                </a:tc>
              </a:tr>
              <a:tr h="190500">
                <a:tc>
                  <a:txBody>
                    <a:bodyPr/>
                    <a:lstStyle/>
                    <a:p>
                      <a:pPr algn="ctr" fontAlgn="b"/>
                      <a:r>
                        <a:rPr lang="en-US" sz="800" u="none" strike="noStrike" dirty="0">
                          <a:effectLst/>
                        </a:rPr>
                        <a:t>5</a:t>
                      </a:r>
                      <a:endParaRPr lang="en-US" sz="800" b="0" i="0" u="none" strike="noStrike" dirty="0">
                        <a:solidFill>
                          <a:srgbClr val="000000"/>
                        </a:solidFill>
                        <a:effectLst/>
                        <a:latin typeface="Calibri"/>
                      </a:endParaRPr>
                    </a:p>
                  </a:txBody>
                  <a:tcPr marL="9525" marR="9525" marT="9525" marB="0" anchor="b"/>
                </a:tc>
                <a:tc>
                  <a:txBody>
                    <a:bodyPr/>
                    <a:lstStyle/>
                    <a:p>
                      <a:pPr algn="ctr" fontAlgn="b"/>
                      <a:r>
                        <a:rPr lang="en-US" sz="800" u="none" strike="noStrike" dirty="0">
                          <a:effectLst/>
                        </a:rPr>
                        <a:t>SPRING</a:t>
                      </a:r>
                      <a:endParaRPr lang="en-US" sz="800" b="0" i="0" u="none" strike="noStrike" dirty="0">
                        <a:solidFill>
                          <a:srgbClr val="000000"/>
                        </a:solidFill>
                        <a:effectLst/>
                        <a:latin typeface="Calibri"/>
                      </a:endParaRPr>
                    </a:p>
                  </a:txBody>
                  <a:tcPr marL="9525" marR="9525" marT="9525" marB="0" anchor="b"/>
                </a:tc>
              </a:tr>
              <a:tr h="190500">
                <a:tc>
                  <a:txBody>
                    <a:bodyPr/>
                    <a:lstStyle/>
                    <a:p>
                      <a:pPr algn="ctr" fontAlgn="b"/>
                      <a:r>
                        <a:rPr lang="en-US" sz="800" u="none" strike="noStrike" dirty="0">
                          <a:effectLst/>
                        </a:rPr>
                        <a:t>6</a:t>
                      </a:r>
                      <a:endParaRPr lang="en-US" sz="800" b="0" i="0" u="none" strike="noStrike" dirty="0">
                        <a:solidFill>
                          <a:srgbClr val="000000"/>
                        </a:solidFill>
                        <a:effectLst/>
                        <a:latin typeface="Calibri"/>
                      </a:endParaRPr>
                    </a:p>
                  </a:txBody>
                  <a:tcPr marL="9525" marR="9525" marT="9525" marB="0" anchor="b"/>
                </a:tc>
                <a:tc>
                  <a:txBody>
                    <a:bodyPr/>
                    <a:lstStyle/>
                    <a:p>
                      <a:pPr algn="ctr" fontAlgn="b"/>
                      <a:r>
                        <a:rPr lang="en-US" sz="800" u="none" strike="noStrike" dirty="0">
                          <a:effectLst/>
                        </a:rPr>
                        <a:t>SUMMER</a:t>
                      </a:r>
                      <a:endParaRPr lang="en-US" sz="800" b="0" i="0" u="none" strike="noStrike" dirty="0">
                        <a:solidFill>
                          <a:srgbClr val="000000"/>
                        </a:solidFill>
                        <a:effectLst/>
                        <a:latin typeface="Calibri"/>
                      </a:endParaRPr>
                    </a:p>
                  </a:txBody>
                  <a:tcPr marL="9525" marR="9525" marT="9525" marB="0" anchor="b"/>
                </a:tc>
              </a:tr>
              <a:tr h="190500">
                <a:tc>
                  <a:txBody>
                    <a:bodyPr/>
                    <a:lstStyle/>
                    <a:p>
                      <a:pPr algn="ctr" fontAlgn="b"/>
                      <a:r>
                        <a:rPr lang="en-US" sz="800" u="none" strike="noStrike" dirty="0">
                          <a:effectLst/>
                        </a:rPr>
                        <a:t>7</a:t>
                      </a:r>
                      <a:endParaRPr lang="en-US" sz="800" b="0" i="0" u="none" strike="noStrike" dirty="0">
                        <a:solidFill>
                          <a:srgbClr val="000000"/>
                        </a:solidFill>
                        <a:effectLst/>
                        <a:latin typeface="Calibri"/>
                      </a:endParaRPr>
                    </a:p>
                  </a:txBody>
                  <a:tcPr marL="9525" marR="9525" marT="9525" marB="0" anchor="b"/>
                </a:tc>
                <a:tc>
                  <a:txBody>
                    <a:bodyPr/>
                    <a:lstStyle/>
                    <a:p>
                      <a:pPr algn="ctr" fontAlgn="b"/>
                      <a:r>
                        <a:rPr lang="en-US" sz="800" u="none" strike="noStrike" dirty="0">
                          <a:effectLst/>
                        </a:rPr>
                        <a:t>SUMMER</a:t>
                      </a:r>
                      <a:endParaRPr lang="en-US" sz="800" b="0" i="0" u="none" strike="noStrike" dirty="0">
                        <a:solidFill>
                          <a:srgbClr val="000000"/>
                        </a:solidFill>
                        <a:effectLst/>
                        <a:latin typeface="Calibri"/>
                      </a:endParaRPr>
                    </a:p>
                  </a:txBody>
                  <a:tcPr marL="9525" marR="9525" marT="9525" marB="0" anchor="b"/>
                </a:tc>
              </a:tr>
              <a:tr h="190500">
                <a:tc>
                  <a:txBody>
                    <a:bodyPr/>
                    <a:lstStyle/>
                    <a:p>
                      <a:pPr algn="ctr" fontAlgn="b"/>
                      <a:r>
                        <a:rPr lang="en-US" sz="800" u="none" strike="noStrike" dirty="0">
                          <a:effectLst/>
                        </a:rPr>
                        <a:t>8</a:t>
                      </a:r>
                      <a:endParaRPr lang="en-US" sz="800" b="0" i="0" u="none" strike="noStrike" dirty="0">
                        <a:solidFill>
                          <a:srgbClr val="000000"/>
                        </a:solidFill>
                        <a:effectLst/>
                        <a:latin typeface="Calibri"/>
                      </a:endParaRPr>
                    </a:p>
                  </a:txBody>
                  <a:tcPr marL="9525" marR="9525" marT="9525" marB="0" anchor="b"/>
                </a:tc>
                <a:tc>
                  <a:txBody>
                    <a:bodyPr/>
                    <a:lstStyle/>
                    <a:p>
                      <a:pPr algn="ctr" fontAlgn="b"/>
                      <a:r>
                        <a:rPr lang="en-US" sz="800" u="none" strike="noStrike" dirty="0">
                          <a:effectLst/>
                        </a:rPr>
                        <a:t>SUMMER</a:t>
                      </a:r>
                      <a:endParaRPr lang="en-US" sz="800" b="0" i="0" u="none" strike="noStrike" dirty="0">
                        <a:solidFill>
                          <a:srgbClr val="000000"/>
                        </a:solidFill>
                        <a:effectLst/>
                        <a:latin typeface="Calibri"/>
                      </a:endParaRPr>
                    </a:p>
                  </a:txBody>
                  <a:tcPr marL="9525" marR="9525" marT="9525" marB="0" anchor="b"/>
                </a:tc>
              </a:tr>
              <a:tr h="190500">
                <a:tc>
                  <a:txBody>
                    <a:bodyPr/>
                    <a:lstStyle/>
                    <a:p>
                      <a:pPr algn="ctr" fontAlgn="b"/>
                      <a:r>
                        <a:rPr lang="en-US" sz="800" u="none" strike="noStrike" dirty="0">
                          <a:effectLst/>
                        </a:rPr>
                        <a:t>9</a:t>
                      </a:r>
                      <a:endParaRPr lang="en-US" sz="800" b="0" i="0" u="none" strike="noStrike" dirty="0">
                        <a:solidFill>
                          <a:srgbClr val="000000"/>
                        </a:solidFill>
                        <a:effectLst/>
                        <a:latin typeface="Calibri"/>
                      </a:endParaRPr>
                    </a:p>
                  </a:txBody>
                  <a:tcPr marL="9525" marR="9525" marT="9525" marB="0" anchor="b"/>
                </a:tc>
                <a:tc>
                  <a:txBody>
                    <a:bodyPr/>
                    <a:lstStyle/>
                    <a:p>
                      <a:pPr algn="ctr" fontAlgn="b"/>
                      <a:r>
                        <a:rPr lang="en-US" sz="800" u="none" strike="noStrike" dirty="0">
                          <a:effectLst/>
                        </a:rPr>
                        <a:t>FALL</a:t>
                      </a:r>
                      <a:endParaRPr lang="en-US" sz="800" b="0" i="0" u="none" strike="noStrike" dirty="0">
                        <a:solidFill>
                          <a:srgbClr val="000000"/>
                        </a:solidFill>
                        <a:effectLst/>
                        <a:latin typeface="Calibri"/>
                      </a:endParaRPr>
                    </a:p>
                  </a:txBody>
                  <a:tcPr marL="9525" marR="9525" marT="9525" marB="0" anchor="b"/>
                </a:tc>
              </a:tr>
              <a:tr h="190500">
                <a:tc>
                  <a:txBody>
                    <a:bodyPr/>
                    <a:lstStyle/>
                    <a:p>
                      <a:pPr algn="ctr" fontAlgn="b"/>
                      <a:r>
                        <a:rPr lang="en-US" sz="800" u="none" strike="noStrike" dirty="0">
                          <a:effectLst/>
                        </a:rPr>
                        <a:t>10</a:t>
                      </a:r>
                      <a:endParaRPr lang="en-US" sz="800" b="0" i="0" u="none" strike="noStrike" dirty="0">
                        <a:solidFill>
                          <a:srgbClr val="000000"/>
                        </a:solidFill>
                        <a:effectLst/>
                        <a:latin typeface="Calibri"/>
                      </a:endParaRPr>
                    </a:p>
                  </a:txBody>
                  <a:tcPr marL="9525" marR="9525" marT="9525" marB="0" anchor="b"/>
                </a:tc>
                <a:tc>
                  <a:txBody>
                    <a:bodyPr/>
                    <a:lstStyle/>
                    <a:p>
                      <a:pPr algn="ctr" fontAlgn="b"/>
                      <a:r>
                        <a:rPr lang="en-US" sz="800" u="none" strike="noStrike" dirty="0">
                          <a:effectLst/>
                        </a:rPr>
                        <a:t>FALL</a:t>
                      </a:r>
                      <a:endParaRPr lang="en-US" sz="800" b="0" i="0" u="none" strike="noStrike" dirty="0">
                        <a:solidFill>
                          <a:srgbClr val="000000"/>
                        </a:solidFill>
                        <a:effectLst/>
                        <a:latin typeface="Calibri"/>
                      </a:endParaRPr>
                    </a:p>
                  </a:txBody>
                  <a:tcPr marL="9525" marR="9525" marT="9525" marB="0" anchor="b"/>
                </a:tc>
              </a:tr>
              <a:tr h="190500">
                <a:tc>
                  <a:txBody>
                    <a:bodyPr/>
                    <a:lstStyle/>
                    <a:p>
                      <a:pPr algn="ctr" fontAlgn="b"/>
                      <a:r>
                        <a:rPr lang="en-US" sz="800" u="none" strike="noStrike" dirty="0">
                          <a:effectLst/>
                        </a:rPr>
                        <a:t>11</a:t>
                      </a:r>
                      <a:endParaRPr lang="en-US" sz="800" b="0" i="0" u="none" strike="noStrike" dirty="0">
                        <a:solidFill>
                          <a:srgbClr val="000000"/>
                        </a:solidFill>
                        <a:effectLst/>
                        <a:latin typeface="Calibri"/>
                      </a:endParaRPr>
                    </a:p>
                  </a:txBody>
                  <a:tcPr marL="9525" marR="9525" marT="9525" marB="0" anchor="b"/>
                </a:tc>
                <a:tc>
                  <a:txBody>
                    <a:bodyPr/>
                    <a:lstStyle/>
                    <a:p>
                      <a:pPr algn="ctr" fontAlgn="b"/>
                      <a:r>
                        <a:rPr lang="en-US" sz="800" u="none" strike="noStrike" dirty="0">
                          <a:effectLst/>
                        </a:rPr>
                        <a:t>FALL</a:t>
                      </a:r>
                      <a:endParaRPr lang="en-US" sz="800" b="0" i="0" u="none" strike="noStrike" dirty="0">
                        <a:solidFill>
                          <a:srgbClr val="000000"/>
                        </a:solidFill>
                        <a:effectLst/>
                        <a:latin typeface="Calibri"/>
                      </a:endParaRPr>
                    </a:p>
                  </a:txBody>
                  <a:tcPr marL="9525" marR="9525" marT="9525" marB="0" anchor="b"/>
                </a:tc>
              </a:tr>
              <a:tr h="190500">
                <a:tc>
                  <a:txBody>
                    <a:bodyPr/>
                    <a:lstStyle/>
                    <a:p>
                      <a:pPr algn="ctr" fontAlgn="b"/>
                      <a:r>
                        <a:rPr lang="en-US" sz="800" u="none" strike="noStrike" dirty="0">
                          <a:effectLst/>
                        </a:rPr>
                        <a:t>12</a:t>
                      </a:r>
                      <a:endParaRPr lang="en-US" sz="800" b="0" i="0" u="none" strike="noStrike" dirty="0">
                        <a:solidFill>
                          <a:srgbClr val="000000"/>
                        </a:solidFill>
                        <a:effectLst/>
                        <a:latin typeface="Calibri"/>
                      </a:endParaRPr>
                    </a:p>
                  </a:txBody>
                  <a:tcPr marL="9525" marR="9525" marT="9525" marB="0" anchor="b"/>
                </a:tc>
                <a:tc>
                  <a:txBody>
                    <a:bodyPr/>
                    <a:lstStyle/>
                    <a:p>
                      <a:pPr algn="ctr" fontAlgn="b"/>
                      <a:r>
                        <a:rPr lang="en-US" sz="800" u="none" strike="noStrike" dirty="0">
                          <a:effectLst/>
                        </a:rPr>
                        <a:t>WINTER</a:t>
                      </a:r>
                      <a:endParaRPr lang="en-US" sz="800" b="0" i="0" u="none" strike="noStrike" dirty="0">
                        <a:solidFill>
                          <a:srgbClr val="000000"/>
                        </a:solidFill>
                        <a:effectLst/>
                        <a:latin typeface="Calibri"/>
                      </a:endParaRPr>
                    </a:p>
                  </a:txBody>
                  <a:tcPr marL="9525" marR="9525" marT="9525" marB="0" anchor="b"/>
                </a:tc>
              </a:tr>
            </a:tbl>
          </a:graphicData>
        </a:graphic>
      </p:graphicFrame>
    </p:spTree>
    <p:extLst>
      <p:ext uri="{BB962C8B-B14F-4D97-AF65-F5344CB8AC3E}">
        <p14:creationId xmlns:p14="http://schemas.microsoft.com/office/powerpoint/2010/main" val="40989788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Seasons and Hour Blocks used for Mu and Sigma</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983062756"/>
              </p:ext>
            </p:extLst>
          </p:nvPr>
        </p:nvGraphicFramePr>
        <p:xfrm>
          <a:off x="328863" y="2188997"/>
          <a:ext cx="2539096" cy="1409360"/>
        </p:xfrm>
        <a:graphic>
          <a:graphicData uri="http://schemas.openxmlformats.org/drawingml/2006/table">
            <a:tbl>
              <a:tblPr>
                <a:tableStyleId>{D7AC3CCA-C797-4891-BE02-D94E43425B78}</a:tableStyleId>
              </a:tblPr>
              <a:tblGrid>
                <a:gridCol w="634774"/>
                <a:gridCol w="634774"/>
                <a:gridCol w="634774"/>
                <a:gridCol w="634774"/>
              </a:tblGrid>
              <a:tr h="176170">
                <a:tc gridSpan="3">
                  <a:txBody>
                    <a:bodyPr/>
                    <a:lstStyle/>
                    <a:p>
                      <a:pPr algn="ctr" fontAlgn="b"/>
                      <a:r>
                        <a:rPr lang="en-US" sz="700" b="1" u="none" strike="noStrike" dirty="0">
                          <a:effectLst/>
                        </a:rPr>
                        <a:t>LOLP Distribution as of March</a:t>
                      </a:r>
                      <a:endParaRPr lang="en-US" sz="700" b="1" i="0" u="none" strike="noStrike" dirty="0">
                        <a:solidFill>
                          <a:srgbClr val="000000"/>
                        </a:solidFill>
                        <a:effectLst/>
                        <a:latin typeface="Calibri"/>
                      </a:endParaRPr>
                    </a:p>
                  </a:txBody>
                  <a:tcPr marL="8381" marR="8381" marT="8381" marB="0" anchor="b">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a:txBody>
                    <a:bodyPr/>
                    <a:lstStyle/>
                    <a:p>
                      <a:pPr algn="ctr" fontAlgn="b"/>
                      <a:endParaRPr lang="en-US" sz="1000" b="0" i="0" u="none" strike="noStrike" dirty="0">
                        <a:solidFill>
                          <a:srgbClr val="000000"/>
                        </a:solidFill>
                        <a:effectLst/>
                        <a:latin typeface="Calibri"/>
                      </a:endParaRPr>
                    </a:p>
                  </a:txBody>
                  <a:tcPr marL="8381" marR="8381" marT="8381" marB="0" anchor="b">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76170">
                <a:tc>
                  <a:txBody>
                    <a:bodyPr/>
                    <a:lstStyle/>
                    <a:p>
                      <a:pPr algn="ctr" fontAlgn="b"/>
                      <a:r>
                        <a:rPr lang="en-US" sz="700" u="none" strike="noStrike" dirty="0">
                          <a:effectLst/>
                        </a:rPr>
                        <a:t>season</a:t>
                      </a:r>
                      <a:endParaRPr lang="en-US" sz="700" b="1" i="0" u="none" strike="noStrike" dirty="0">
                        <a:solidFill>
                          <a:srgbClr val="000000"/>
                        </a:solidFill>
                        <a:effectLst/>
                        <a:latin typeface="Calibri"/>
                      </a:endParaRPr>
                    </a:p>
                  </a:txBody>
                  <a:tcPr marL="8381" marR="8381" marT="8381" marB="0" anchor="b">
                    <a:lnT w="12700" cap="flat" cmpd="sng" algn="ctr">
                      <a:solidFill>
                        <a:schemeClr val="tx1"/>
                      </a:solidFill>
                      <a:prstDash val="solid"/>
                      <a:round/>
                      <a:headEnd type="none" w="med" len="med"/>
                      <a:tailEnd type="none" w="med" len="med"/>
                    </a:lnT>
                  </a:tcPr>
                </a:tc>
                <a:tc>
                  <a:txBody>
                    <a:bodyPr/>
                    <a:lstStyle/>
                    <a:p>
                      <a:pPr algn="ctr" fontAlgn="b"/>
                      <a:r>
                        <a:rPr lang="en-US" sz="700" u="none" strike="noStrike" dirty="0" err="1">
                          <a:effectLst/>
                        </a:rPr>
                        <a:t>hour_block</a:t>
                      </a:r>
                      <a:endParaRPr lang="en-US" sz="700" b="1" i="0" u="none" strike="noStrike" dirty="0">
                        <a:solidFill>
                          <a:srgbClr val="000000"/>
                        </a:solidFill>
                        <a:effectLst/>
                        <a:latin typeface="Calibri"/>
                      </a:endParaRPr>
                    </a:p>
                  </a:txBody>
                  <a:tcPr marL="8381" marR="8381" marT="8381" marB="0" anchor="b">
                    <a:lnT w="12700" cap="flat" cmpd="sng" algn="ctr">
                      <a:solidFill>
                        <a:schemeClr val="tx1"/>
                      </a:solidFill>
                      <a:prstDash val="solid"/>
                      <a:round/>
                      <a:headEnd type="none" w="med" len="med"/>
                      <a:tailEnd type="none" w="med" len="med"/>
                    </a:lnT>
                  </a:tcPr>
                </a:tc>
                <a:tc>
                  <a:txBody>
                    <a:bodyPr/>
                    <a:lstStyle/>
                    <a:p>
                      <a:pPr algn="ctr" fontAlgn="b"/>
                      <a:r>
                        <a:rPr lang="en-US" sz="700" u="none" strike="noStrike" dirty="0">
                          <a:effectLst/>
                        </a:rPr>
                        <a:t>mean</a:t>
                      </a:r>
                      <a:endParaRPr lang="en-US" sz="700" b="1" i="0" u="none" strike="noStrike" dirty="0">
                        <a:solidFill>
                          <a:srgbClr val="000000"/>
                        </a:solidFill>
                        <a:effectLst/>
                        <a:latin typeface="Calibri"/>
                      </a:endParaRPr>
                    </a:p>
                  </a:txBody>
                  <a:tcPr marL="8381" marR="8381" marT="8381" marB="0" anchor="b">
                    <a:lnT w="12700" cap="flat" cmpd="sng" algn="ctr">
                      <a:solidFill>
                        <a:schemeClr val="tx1"/>
                      </a:solidFill>
                      <a:prstDash val="solid"/>
                      <a:round/>
                      <a:headEnd type="none" w="med" len="med"/>
                      <a:tailEnd type="none" w="med" len="med"/>
                    </a:lnT>
                  </a:tcPr>
                </a:tc>
                <a:tc>
                  <a:txBody>
                    <a:bodyPr/>
                    <a:lstStyle/>
                    <a:p>
                      <a:pPr algn="ctr" fontAlgn="b"/>
                      <a:r>
                        <a:rPr lang="en-US" sz="700" u="none" strike="noStrike" dirty="0" err="1">
                          <a:effectLst/>
                        </a:rPr>
                        <a:t>sd</a:t>
                      </a:r>
                      <a:endParaRPr lang="en-US" sz="700" b="1" i="0" u="none" strike="noStrike" dirty="0">
                        <a:solidFill>
                          <a:srgbClr val="000000"/>
                        </a:solidFill>
                        <a:effectLst/>
                        <a:latin typeface="Calibri"/>
                      </a:endParaRPr>
                    </a:p>
                  </a:txBody>
                  <a:tcPr marL="8381" marR="8381" marT="8381" marB="0" anchor="b">
                    <a:lnT w="12700" cap="flat" cmpd="sng" algn="ctr">
                      <a:solidFill>
                        <a:schemeClr val="tx1"/>
                      </a:solidFill>
                      <a:prstDash val="solid"/>
                      <a:round/>
                      <a:headEnd type="none" w="med" len="med"/>
                      <a:tailEnd type="none" w="med" len="med"/>
                    </a:lnT>
                  </a:tcPr>
                </a:tc>
              </a:tr>
              <a:tr h="176170">
                <a:tc>
                  <a:txBody>
                    <a:bodyPr/>
                    <a:lstStyle/>
                    <a:p>
                      <a:pPr algn="l" fontAlgn="b"/>
                      <a:r>
                        <a:rPr lang="en-US" sz="700" u="none" strike="noStrike">
                          <a:effectLst/>
                        </a:rPr>
                        <a:t>WINTER</a:t>
                      </a:r>
                      <a:endParaRPr lang="en-US" sz="700" b="0" i="0" u="none" strike="noStrike">
                        <a:solidFill>
                          <a:srgbClr val="000000"/>
                        </a:solidFill>
                        <a:effectLst/>
                        <a:latin typeface="Calibri"/>
                      </a:endParaRPr>
                    </a:p>
                  </a:txBody>
                  <a:tcPr marL="8381" marR="8381" marT="8381" marB="0" anchor="b"/>
                </a:tc>
                <a:tc>
                  <a:txBody>
                    <a:bodyPr/>
                    <a:lstStyle/>
                    <a:p>
                      <a:pPr algn="r" fontAlgn="b"/>
                      <a:r>
                        <a:rPr lang="en-US" sz="700" u="none" strike="noStrike">
                          <a:effectLst/>
                        </a:rPr>
                        <a:t>1</a:t>
                      </a:r>
                      <a:endParaRPr lang="en-US" sz="700" b="0" i="0" u="none" strike="noStrike">
                        <a:solidFill>
                          <a:srgbClr val="000000"/>
                        </a:solidFill>
                        <a:effectLst/>
                        <a:latin typeface="Calibri"/>
                      </a:endParaRPr>
                    </a:p>
                  </a:txBody>
                  <a:tcPr marL="8381" marR="8381" marT="8381" marB="0" anchor="b"/>
                </a:tc>
                <a:tc>
                  <a:txBody>
                    <a:bodyPr/>
                    <a:lstStyle/>
                    <a:p>
                      <a:pPr algn="r" fontAlgn="b"/>
                      <a:r>
                        <a:rPr lang="en-US" sz="700" u="none" strike="noStrike">
                          <a:effectLst/>
                        </a:rPr>
                        <a:t>-166.75</a:t>
                      </a:r>
                      <a:endParaRPr lang="en-US" sz="700" b="0" i="0" u="none" strike="noStrike">
                        <a:solidFill>
                          <a:srgbClr val="000000"/>
                        </a:solidFill>
                        <a:effectLst/>
                        <a:latin typeface="Calibri"/>
                      </a:endParaRPr>
                    </a:p>
                  </a:txBody>
                  <a:tcPr marL="8381" marR="8381" marT="8381" marB="0" anchor="b"/>
                </a:tc>
                <a:tc>
                  <a:txBody>
                    <a:bodyPr/>
                    <a:lstStyle/>
                    <a:p>
                      <a:pPr algn="r" fontAlgn="b"/>
                      <a:r>
                        <a:rPr lang="en-US" sz="700" u="none" strike="noStrike" dirty="0">
                          <a:effectLst/>
                        </a:rPr>
                        <a:t>1283.26</a:t>
                      </a:r>
                      <a:endParaRPr lang="en-US" sz="700" b="0" i="0" u="none" strike="noStrike" dirty="0">
                        <a:solidFill>
                          <a:srgbClr val="000000"/>
                        </a:solidFill>
                        <a:effectLst/>
                        <a:latin typeface="Calibri"/>
                      </a:endParaRPr>
                    </a:p>
                  </a:txBody>
                  <a:tcPr marL="8381" marR="8381" marT="8381" marB="0" anchor="b"/>
                </a:tc>
              </a:tr>
              <a:tr h="176170">
                <a:tc>
                  <a:txBody>
                    <a:bodyPr/>
                    <a:lstStyle/>
                    <a:p>
                      <a:pPr algn="l" fontAlgn="b"/>
                      <a:r>
                        <a:rPr lang="en-US" sz="700" u="none" strike="noStrike" dirty="0">
                          <a:effectLst/>
                        </a:rPr>
                        <a:t>WINTER</a:t>
                      </a:r>
                      <a:endParaRPr lang="en-US" sz="700" b="0" i="0" u="none" strike="noStrike" dirty="0">
                        <a:solidFill>
                          <a:srgbClr val="000000"/>
                        </a:solidFill>
                        <a:effectLst/>
                        <a:latin typeface="Calibri"/>
                      </a:endParaRPr>
                    </a:p>
                  </a:txBody>
                  <a:tcPr marL="8381" marR="8381" marT="8381" marB="0" anchor="b"/>
                </a:tc>
                <a:tc>
                  <a:txBody>
                    <a:bodyPr/>
                    <a:lstStyle/>
                    <a:p>
                      <a:pPr algn="r" fontAlgn="b"/>
                      <a:r>
                        <a:rPr lang="en-US" sz="700" u="none" strike="noStrike" dirty="0">
                          <a:effectLst/>
                        </a:rPr>
                        <a:t>2</a:t>
                      </a:r>
                      <a:endParaRPr lang="en-US" sz="700" b="0" i="0" u="none" strike="noStrike" dirty="0">
                        <a:solidFill>
                          <a:srgbClr val="000000"/>
                        </a:solidFill>
                        <a:effectLst/>
                        <a:latin typeface="Calibri"/>
                      </a:endParaRPr>
                    </a:p>
                  </a:txBody>
                  <a:tcPr marL="8381" marR="8381" marT="8381" marB="0" anchor="b"/>
                </a:tc>
                <a:tc>
                  <a:txBody>
                    <a:bodyPr/>
                    <a:lstStyle/>
                    <a:p>
                      <a:pPr algn="r" fontAlgn="b"/>
                      <a:r>
                        <a:rPr lang="en-US" sz="700" u="none" strike="noStrike" dirty="0">
                          <a:effectLst/>
                        </a:rPr>
                        <a:t>76.97</a:t>
                      </a:r>
                      <a:endParaRPr lang="en-US" sz="700" b="0" i="0" u="none" strike="noStrike" dirty="0">
                        <a:solidFill>
                          <a:srgbClr val="000000"/>
                        </a:solidFill>
                        <a:effectLst/>
                        <a:latin typeface="Calibri"/>
                      </a:endParaRPr>
                    </a:p>
                  </a:txBody>
                  <a:tcPr marL="8381" marR="8381" marT="8381" marB="0" anchor="b"/>
                </a:tc>
                <a:tc>
                  <a:txBody>
                    <a:bodyPr/>
                    <a:lstStyle/>
                    <a:p>
                      <a:pPr algn="r" fontAlgn="b"/>
                      <a:r>
                        <a:rPr lang="en-US" sz="700" u="none" strike="noStrike" dirty="0">
                          <a:effectLst/>
                        </a:rPr>
                        <a:t>1194.47</a:t>
                      </a:r>
                      <a:endParaRPr lang="en-US" sz="700" b="0" i="0" u="none" strike="noStrike" dirty="0">
                        <a:solidFill>
                          <a:srgbClr val="000000"/>
                        </a:solidFill>
                        <a:effectLst/>
                        <a:latin typeface="Calibri"/>
                      </a:endParaRPr>
                    </a:p>
                  </a:txBody>
                  <a:tcPr marL="8381" marR="8381" marT="8381" marB="0" anchor="b"/>
                </a:tc>
              </a:tr>
              <a:tr h="176170">
                <a:tc>
                  <a:txBody>
                    <a:bodyPr/>
                    <a:lstStyle/>
                    <a:p>
                      <a:pPr algn="l" fontAlgn="b"/>
                      <a:r>
                        <a:rPr lang="en-US" sz="700" u="none" strike="noStrike">
                          <a:effectLst/>
                        </a:rPr>
                        <a:t>WINTER</a:t>
                      </a:r>
                      <a:endParaRPr lang="en-US" sz="700" b="0" i="0" u="none" strike="noStrike">
                        <a:solidFill>
                          <a:srgbClr val="000000"/>
                        </a:solidFill>
                        <a:effectLst/>
                        <a:latin typeface="Calibri"/>
                      </a:endParaRPr>
                    </a:p>
                  </a:txBody>
                  <a:tcPr marL="8381" marR="8381" marT="8381" marB="0" anchor="b"/>
                </a:tc>
                <a:tc>
                  <a:txBody>
                    <a:bodyPr/>
                    <a:lstStyle/>
                    <a:p>
                      <a:pPr algn="r" fontAlgn="b"/>
                      <a:r>
                        <a:rPr lang="en-US" sz="700" u="none" strike="noStrike">
                          <a:effectLst/>
                        </a:rPr>
                        <a:t>3</a:t>
                      </a:r>
                      <a:endParaRPr lang="en-US" sz="700" b="0" i="0" u="none" strike="noStrike">
                        <a:solidFill>
                          <a:srgbClr val="000000"/>
                        </a:solidFill>
                        <a:effectLst/>
                        <a:latin typeface="Calibri"/>
                      </a:endParaRPr>
                    </a:p>
                  </a:txBody>
                  <a:tcPr marL="8381" marR="8381" marT="8381" marB="0" anchor="b"/>
                </a:tc>
                <a:tc>
                  <a:txBody>
                    <a:bodyPr/>
                    <a:lstStyle/>
                    <a:p>
                      <a:pPr algn="r" fontAlgn="b"/>
                      <a:r>
                        <a:rPr lang="en-US" sz="700" u="none" strike="noStrike">
                          <a:effectLst/>
                        </a:rPr>
                        <a:t>-158.03</a:t>
                      </a:r>
                      <a:endParaRPr lang="en-US" sz="700" b="0" i="0" u="none" strike="noStrike">
                        <a:solidFill>
                          <a:srgbClr val="000000"/>
                        </a:solidFill>
                        <a:effectLst/>
                        <a:latin typeface="Calibri"/>
                      </a:endParaRPr>
                    </a:p>
                  </a:txBody>
                  <a:tcPr marL="8381" marR="8381" marT="8381" marB="0" anchor="b"/>
                </a:tc>
                <a:tc>
                  <a:txBody>
                    <a:bodyPr/>
                    <a:lstStyle/>
                    <a:p>
                      <a:pPr algn="r" fontAlgn="b"/>
                      <a:r>
                        <a:rPr lang="en-US" sz="700" u="none" strike="noStrike" dirty="0">
                          <a:effectLst/>
                        </a:rPr>
                        <a:t>1555.81</a:t>
                      </a:r>
                      <a:endParaRPr lang="en-US" sz="700" b="0" i="0" u="none" strike="noStrike" dirty="0">
                        <a:solidFill>
                          <a:srgbClr val="000000"/>
                        </a:solidFill>
                        <a:effectLst/>
                        <a:latin typeface="Calibri"/>
                      </a:endParaRPr>
                    </a:p>
                  </a:txBody>
                  <a:tcPr marL="8381" marR="8381" marT="8381" marB="0" anchor="b"/>
                </a:tc>
              </a:tr>
              <a:tr h="176170">
                <a:tc>
                  <a:txBody>
                    <a:bodyPr/>
                    <a:lstStyle/>
                    <a:p>
                      <a:pPr algn="l" fontAlgn="b"/>
                      <a:r>
                        <a:rPr lang="en-US" sz="700" u="none" strike="noStrike" dirty="0">
                          <a:effectLst/>
                        </a:rPr>
                        <a:t>WINTER</a:t>
                      </a:r>
                      <a:endParaRPr lang="en-US" sz="700" b="0" i="0" u="none" strike="noStrike" dirty="0">
                        <a:solidFill>
                          <a:srgbClr val="000000"/>
                        </a:solidFill>
                        <a:effectLst/>
                        <a:latin typeface="Calibri"/>
                      </a:endParaRPr>
                    </a:p>
                  </a:txBody>
                  <a:tcPr marL="8381" marR="8381" marT="8381" marB="0" anchor="b">
                    <a:solidFill>
                      <a:srgbClr val="FFC000"/>
                    </a:solidFill>
                  </a:tcPr>
                </a:tc>
                <a:tc>
                  <a:txBody>
                    <a:bodyPr/>
                    <a:lstStyle/>
                    <a:p>
                      <a:pPr algn="r" fontAlgn="b"/>
                      <a:r>
                        <a:rPr lang="en-US" sz="700" u="none" strike="noStrike" dirty="0">
                          <a:effectLst/>
                        </a:rPr>
                        <a:t>4</a:t>
                      </a:r>
                      <a:endParaRPr lang="en-US" sz="700" b="0" i="0" u="none" strike="noStrike" dirty="0">
                        <a:solidFill>
                          <a:srgbClr val="000000"/>
                        </a:solidFill>
                        <a:effectLst/>
                        <a:latin typeface="Calibri"/>
                      </a:endParaRPr>
                    </a:p>
                  </a:txBody>
                  <a:tcPr marL="8381" marR="8381" marT="8381" marB="0" anchor="b">
                    <a:solidFill>
                      <a:srgbClr val="FFC000"/>
                    </a:solidFill>
                  </a:tcPr>
                </a:tc>
                <a:tc>
                  <a:txBody>
                    <a:bodyPr/>
                    <a:lstStyle/>
                    <a:p>
                      <a:pPr algn="r" fontAlgn="b"/>
                      <a:r>
                        <a:rPr lang="en-US" sz="700" u="none" strike="noStrike" dirty="0">
                          <a:effectLst/>
                        </a:rPr>
                        <a:t>-705.62</a:t>
                      </a:r>
                      <a:endParaRPr lang="en-US" sz="700" b="0" i="0" u="none" strike="noStrike" dirty="0">
                        <a:solidFill>
                          <a:srgbClr val="000000"/>
                        </a:solidFill>
                        <a:effectLst/>
                        <a:latin typeface="Calibri"/>
                      </a:endParaRPr>
                    </a:p>
                  </a:txBody>
                  <a:tcPr marL="8381" marR="8381" marT="8381" marB="0" anchor="b">
                    <a:solidFill>
                      <a:srgbClr val="FFC000"/>
                    </a:solidFill>
                  </a:tcPr>
                </a:tc>
                <a:tc>
                  <a:txBody>
                    <a:bodyPr/>
                    <a:lstStyle/>
                    <a:p>
                      <a:pPr algn="r" fontAlgn="b"/>
                      <a:r>
                        <a:rPr lang="en-US" sz="700" u="none" strike="noStrike" dirty="0">
                          <a:effectLst/>
                        </a:rPr>
                        <a:t>1535.97</a:t>
                      </a:r>
                      <a:endParaRPr lang="en-US" sz="700" b="0" i="0" u="none" strike="noStrike" dirty="0">
                        <a:solidFill>
                          <a:srgbClr val="000000"/>
                        </a:solidFill>
                        <a:effectLst/>
                        <a:latin typeface="Calibri"/>
                      </a:endParaRPr>
                    </a:p>
                  </a:txBody>
                  <a:tcPr marL="8381" marR="8381" marT="8381" marB="0" anchor="b">
                    <a:solidFill>
                      <a:srgbClr val="FFC000"/>
                    </a:solidFill>
                  </a:tcPr>
                </a:tc>
              </a:tr>
              <a:tr h="176170">
                <a:tc>
                  <a:txBody>
                    <a:bodyPr/>
                    <a:lstStyle/>
                    <a:p>
                      <a:pPr algn="l" fontAlgn="b"/>
                      <a:r>
                        <a:rPr lang="en-US" sz="700" u="none" strike="noStrike">
                          <a:effectLst/>
                        </a:rPr>
                        <a:t>WINTER</a:t>
                      </a:r>
                      <a:endParaRPr lang="en-US" sz="700" b="0" i="0" u="none" strike="noStrike">
                        <a:solidFill>
                          <a:srgbClr val="000000"/>
                        </a:solidFill>
                        <a:effectLst/>
                        <a:latin typeface="Calibri"/>
                      </a:endParaRPr>
                    </a:p>
                  </a:txBody>
                  <a:tcPr marL="8381" marR="8381" marT="8381" marB="0" anchor="b"/>
                </a:tc>
                <a:tc>
                  <a:txBody>
                    <a:bodyPr/>
                    <a:lstStyle/>
                    <a:p>
                      <a:pPr algn="r" fontAlgn="b"/>
                      <a:r>
                        <a:rPr lang="en-US" sz="700" u="none" strike="noStrike">
                          <a:effectLst/>
                        </a:rPr>
                        <a:t>5</a:t>
                      </a:r>
                      <a:endParaRPr lang="en-US" sz="700" b="0" i="0" u="none" strike="noStrike">
                        <a:solidFill>
                          <a:srgbClr val="000000"/>
                        </a:solidFill>
                        <a:effectLst/>
                        <a:latin typeface="Calibri"/>
                      </a:endParaRPr>
                    </a:p>
                  </a:txBody>
                  <a:tcPr marL="8381" marR="8381" marT="8381" marB="0" anchor="b"/>
                </a:tc>
                <a:tc>
                  <a:txBody>
                    <a:bodyPr/>
                    <a:lstStyle/>
                    <a:p>
                      <a:pPr algn="r" fontAlgn="b"/>
                      <a:r>
                        <a:rPr lang="en-US" sz="700" u="none" strike="noStrike">
                          <a:effectLst/>
                        </a:rPr>
                        <a:t>-417.76</a:t>
                      </a:r>
                      <a:endParaRPr lang="en-US" sz="700" b="0" i="0" u="none" strike="noStrike">
                        <a:solidFill>
                          <a:srgbClr val="000000"/>
                        </a:solidFill>
                        <a:effectLst/>
                        <a:latin typeface="Calibri"/>
                      </a:endParaRPr>
                    </a:p>
                  </a:txBody>
                  <a:tcPr marL="8381" marR="8381" marT="8381" marB="0" anchor="b"/>
                </a:tc>
                <a:tc>
                  <a:txBody>
                    <a:bodyPr/>
                    <a:lstStyle/>
                    <a:p>
                      <a:pPr algn="r" fontAlgn="b"/>
                      <a:r>
                        <a:rPr lang="en-US" sz="700" u="none" strike="noStrike" dirty="0">
                          <a:effectLst/>
                        </a:rPr>
                        <a:t>1402.66</a:t>
                      </a:r>
                      <a:endParaRPr lang="en-US" sz="700" b="0" i="0" u="none" strike="noStrike" dirty="0">
                        <a:solidFill>
                          <a:srgbClr val="000000"/>
                        </a:solidFill>
                        <a:effectLst/>
                        <a:latin typeface="Calibri"/>
                      </a:endParaRPr>
                    </a:p>
                  </a:txBody>
                  <a:tcPr marL="8381" marR="8381" marT="8381" marB="0" anchor="b"/>
                </a:tc>
              </a:tr>
              <a:tr h="176170">
                <a:tc>
                  <a:txBody>
                    <a:bodyPr/>
                    <a:lstStyle/>
                    <a:p>
                      <a:pPr algn="l" fontAlgn="b"/>
                      <a:r>
                        <a:rPr lang="en-US" sz="700" u="none" strike="noStrike">
                          <a:effectLst/>
                        </a:rPr>
                        <a:t>WINTER</a:t>
                      </a:r>
                      <a:endParaRPr lang="en-US" sz="700" b="0" i="0" u="none" strike="noStrike">
                        <a:solidFill>
                          <a:srgbClr val="000000"/>
                        </a:solidFill>
                        <a:effectLst/>
                        <a:latin typeface="Calibri"/>
                      </a:endParaRPr>
                    </a:p>
                  </a:txBody>
                  <a:tcPr marL="8381" marR="8381" marT="8381" marB="0" anchor="b"/>
                </a:tc>
                <a:tc>
                  <a:txBody>
                    <a:bodyPr/>
                    <a:lstStyle/>
                    <a:p>
                      <a:pPr algn="r" fontAlgn="b"/>
                      <a:r>
                        <a:rPr lang="en-US" sz="700" u="none" strike="noStrike">
                          <a:effectLst/>
                        </a:rPr>
                        <a:t>6</a:t>
                      </a:r>
                      <a:endParaRPr lang="en-US" sz="700" b="0" i="0" u="none" strike="noStrike">
                        <a:solidFill>
                          <a:srgbClr val="000000"/>
                        </a:solidFill>
                        <a:effectLst/>
                        <a:latin typeface="Calibri"/>
                      </a:endParaRPr>
                    </a:p>
                  </a:txBody>
                  <a:tcPr marL="8381" marR="8381" marT="8381" marB="0" anchor="b"/>
                </a:tc>
                <a:tc>
                  <a:txBody>
                    <a:bodyPr/>
                    <a:lstStyle/>
                    <a:p>
                      <a:pPr algn="r" fontAlgn="b"/>
                      <a:r>
                        <a:rPr lang="en-US" sz="700" u="none" strike="noStrike" dirty="0">
                          <a:effectLst/>
                        </a:rPr>
                        <a:t>-287.31</a:t>
                      </a:r>
                      <a:endParaRPr lang="en-US" sz="700" b="0" i="0" u="none" strike="noStrike" dirty="0">
                        <a:solidFill>
                          <a:srgbClr val="000000"/>
                        </a:solidFill>
                        <a:effectLst/>
                        <a:latin typeface="Calibri"/>
                      </a:endParaRPr>
                    </a:p>
                  </a:txBody>
                  <a:tcPr marL="8381" marR="8381" marT="8381" marB="0" anchor="b"/>
                </a:tc>
                <a:tc>
                  <a:txBody>
                    <a:bodyPr/>
                    <a:lstStyle/>
                    <a:p>
                      <a:pPr algn="r" fontAlgn="b"/>
                      <a:r>
                        <a:rPr lang="en-US" sz="700" u="none" strike="noStrike" dirty="0">
                          <a:effectLst/>
                        </a:rPr>
                        <a:t>1138.72</a:t>
                      </a:r>
                      <a:endParaRPr lang="en-US" sz="700" b="0" i="0" u="none" strike="noStrike" dirty="0">
                        <a:solidFill>
                          <a:srgbClr val="000000"/>
                        </a:solidFill>
                        <a:effectLst/>
                        <a:latin typeface="Calibri"/>
                      </a:endParaRPr>
                    </a:p>
                  </a:txBody>
                  <a:tcPr marL="8381" marR="8381" marT="8381" marB="0" anchor="b"/>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633688739"/>
              </p:ext>
            </p:extLst>
          </p:nvPr>
        </p:nvGraphicFramePr>
        <p:xfrm>
          <a:off x="3014109" y="757425"/>
          <a:ext cx="5598782" cy="4412441"/>
        </p:xfrm>
        <a:graphic>
          <a:graphicData uri="http://schemas.openxmlformats.org/drawingml/2006/table">
            <a:tbl>
              <a:tblPr>
                <a:tableStyleId>{D7AC3CCA-C797-4891-BE02-D94E43425B78}</a:tableStyleId>
              </a:tblPr>
              <a:tblGrid>
                <a:gridCol w="536410"/>
                <a:gridCol w="536410"/>
                <a:gridCol w="1475129"/>
                <a:gridCol w="1441603"/>
                <a:gridCol w="536410"/>
                <a:gridCol w="536410"/>
                <a:gridCol w="536410"/>
              </a:tblGrid>
              <a:tr h="167628">
                <a:tc gridSpan="3">
                  <a:txBody>
                    <a:bodyPr/>
                    <a:lstStyle/>
                    <a:p>
                      <a:pPr marL="0" marR="0" indent="0" algn="l" defTabSz="457200" rtl="0" eaLnBrk="1" fontAlgn="b" latinLnBrk="0" hangingPunct="1">
                        <a:lnSpc>
                          <a:spcPct val="100000"/>
                        </a:lnSpc>
                        <a:spcBef>
                          <a:spcPts val="0"/>
                        </a:spcBef>
                        <a:spcAft>
                          <a:spcPts val="0"/>
                        </a:spcAft>
                        <a:buClrTx/>
                        <a:buSzTx/>
                        <a:buFontTx/>
                        <a:buNone/>
                        <a:tabLst/>
                        <a:defRPr/>
                      </a:pPr>
                      <a:r>
                        <a:rPr lang="en-US" sz="700" b="1" u="none" strike="noStrike" dirty="0" smtClean="0">
                          <a:effectLst/>
                        </a:rPr>
                        <a:t>97 Hourly Curves; smoothed within the seasons</a:t>
                      </a:r>
                      <a:endParaRPr lang="en-US" sz="700" b="1" i="0" u="none" strike="noStrike" dirty="0" smtClean="0">
                        <a:solidFill>
                          <a:srgbClr val="000000"/>
                        </a:solidFill>
                        <a:effectLst/>
                        <a:latin typeface="Calibri"/>
                      </a:endParaRPr>
                    </a:p>
                    <a:p>
                      <a:pPr algn="l" fontAlgn="b"/>
                      <a:r>
                        <a:rPr lang="en-US" sz="700" b="1" u="none" strike="noStrike" dirty="0" smtClean="0">
                          <a:effectLst/>
                        </a:rPr>
                        <a:t>LOLP </a:t>
                      </a:r>
                      <a:r>
                        <a:rPr lang="en-US" sz="700" b="1" u="none" strike="noStrike" dirty="0">
                          <a:effectLst/>
                        </a:rPr>
                        <a:t>Distribution as of March</a:t>
                      </a:r>
                      <a:endParaRPr lang="en-US" sz="700" b="1" i="0" u="none" strike="noStrike" dirty="0">
                        <a:solidFill>
                          <a:srgbClr val="000000"/>
                        </a:solidFill>
                        <a:effectLst/>
                        <a:latin typeface="Calibri"/>
                      </a:endParaRPr>
                    </a:p>
                  </a:txBody>
                  <a:tcPr marL="8381" marR="8381" marT="8381" marB="0" anchor="b">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dirty="0">
                        <a:solidFill>
                          <a:srgbClr val="000000"/>
                        </a:solidFill>
                        <a:effectLst/>
                        <a:latin typeface="Calibri"/>
                      </a:endParaRPr>
                    </a:p>
                  </a:txBody>
                  <a:tcPr marL="8381" marR="8381" marT="8381" marB="0" anchor="b">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effectLst/>
                        <a:latin typeface="Calibri"/>
                      </a:endParaRPr>
                    </a:p>
                  </a:txBody>
                  <a:tcPr marL="8381" marR="8381" marT="8381" marB="0" anchor="b">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effectLst/>
                        <a:latin typeface="Calibri"/>
                      </a:endParaRPr>
                    </a:p>
                  </a:txBody>
                  <a:tcPr marL="8381" marR="8381" marT="8381" marB="0" anchor="b">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effectLst/>
                        <a:latin typeface="Calibri"/>
                      </a:endParaRPr>
                    </a:p>
                  </a:txBody>
                  <a:tcPr marL="8381" marR="8381" marT="8381" marB="0" anchor="b">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67628">
                <a:tc>
                  <a:txBody>
                    <a:bodyPr/>
                    <a:lstStyle/>
                    <a:p>
                      <a:pPr algn="ctr" fontAlgn="b"/>
                      <a:r>
                        <a:rPr lang="en-US" sz="700" u="none" strike="noStrike">
                          <a:effectLst/>
                        </a:rPr>
                        <a:t>season</a:t>
                      </a:r>
                      <a:endParaRPr lang="en-US" sz="700" b="1" i="0" u="none" strike="noStrike">
                        <a:solidFill>
                          <a:srgbClr val="000000"/>
                        </a:solidFill>
                        <a:effectLst/>
                        <a:latin typeface="Calibri"/>
                      </a:endParaRPr>
                    </a:p>
                  </a:txBody>
                  <a:tcPr marL="8381" marR="8381" marT="8381" marB="0" anchor="b">
                    <a:lnT w="12700" cap="flat" cmpd="sng" algn="ctr">
                      <a:solidFill>
                        <a:schemeClr val="tx1"/>
                      </a:solidFill>
                      <a:prstDash val="solid"/>
                      <a:round/>
                      <a:headEnd type="none" w="med" len="med"/>
                      <a:tailEnd type="none" w="med" len="med"/>
                    </a:lnT>
                  </a:tcPr>
                </a:tc>
                <a:tc>
                  <a:txBody>
                    <a:bodyPr/>
                    <a:lstStyle/>
                    <a:p>
                      <a:pPr algn="ctr" fontAlgn="b"/>
                      <a:r>
                        <a:rPr lang="en-US" sz="700" u="none" strike="noStrike" dirty="0" err="1">
                          <a:effectLst/>
                        </a:rPr>
                        <a:t>hour_block</a:t>
                      </a:r>
                      <a:endParaRPr lang="en-US" sz="700" b="1" i="0" u="none" strike="noStrike" dirty="0">
                        <a:solidFill>
                          <a:srgbClr val="000000"/>
                        </a:solidFill>
                        <a:effectLst/>
                        <a:latin typeface="Calibri"/>
                      </a:endParaRPr>
                    </a:p>
                  </a:txBody>
                  <a:tcPr marL="8381" marR="8381" marT="8381" marB="0" anchor="b">
                    <a:lnT w="12700" cap="flat" cmpd="sng" algn="ctr">
                      <a:solidFill>
                        <a:schemeClr val="tx1"/>
                      </a:solidFill>
                      <a:prstDash val="solid"/>
                      <a:round/>
                      <a:headEnd type="none" w="med" len="med"/>
                      <a:tailEnd type="none" w="med" len="med"/>
                    </a:lnT>
                  </a:tcPr>
                </a:tc>
                <a:tc>
                  <a:txBody>
                    <a:bodyPr/>
                    <a:lstStyle/>
                    <a:p>
                      <a:pPr algn="ctr" fontAlgn="b"/>
                      <a:r>
                        <a:rPr lang="en-US" sz="700" u="none" strike="noStrike" dirty="0">
                          <a:effectLst/>
                        </a:rPr>
                        <a:t>mean</a:t>
                      </a:r>
                      <a:endParaRPr lang="en-US" sz="700" b="1" i="0" u="none" strike="noStrike" dirty="0">
                        <a:solidFill>
                          <a:srgbClr val="000000"/>
                        </a:solidFill>
                        <a:effectLst/>
                        <a:latin typeface="Calibri"/>
                      </a:endParaRPr>
                    </a:p>
                  </a:txBody>
                  <a:tcPr marL="8381" marR="8381" marT="8381" marB="0" anchor="b">
                    <a:lnT w="12700" cap="flat" cmpd="sng" algn="ctr">
                      <a:solidFill>
                        <a:schemeClr val="tx1"/>
                      </a:solidFill>
                      <a:prstDash val="solid"/>
                      <a:round/>
                      <a:headEnd type="none" w="med" len="med"/>
                      <a:tailEnd type="none" w="med" len="med"/>
                    </a:lnT>
                  </a:tcPr>
                </a:tc>
                <a:tc>
                  <a:txBody>
                    <a:bodyPr/>
                    <a:lstStyle/>
                    <a:p>
                      <a:pPr algn="ctr" fontAlgn="b"/>
                      <a:r>
                        <a:rPr lang="en-US" sz="700" u="none" strike="noStrike">
                          <a:effectLst/>
                        </a:rPr>
                        <a:t>sd</a:t>
                      </a:r>
                      <a:endParaRPr lang="en-US" sz="700" b="1" i="0" u="none" strike="noStrike">
                        <a:solidFill>
                          <a:srgbClr val="000000"/>
                        </a:solidFill>
                        <a:effectLst/>
                        <a:latin typeface="Calibri"/>
                      </a:endParaRPr>
                    </a:p>
                  </a:txBody>
                  <a:tcPr marL="8381" marR="8381" marT="8381" marB="0" anchor="b">
                    <a:lnT w="12700" cap="flat" cmpd="sng" algn="ctr">
                      <a:solidFill>
                        <a:schemeClr val="tx1"/>
                      </a:solidFill>
                      <a:prstDash val="solid"/>
                      <a:round/>
                      <a:headEnd type="none" w="med" len="med"/>
                      <a:tailEnd type="none" w="med" len="med"/>
                    </a:lnT>
                  </a:tcPr>
                </a:tc>
                <a:tc>
                  <a:txBody>
                    <a:bodyPr/>
                    <a:lstStyle/>
                    <a:p>
                      <a:pPr algn="ctr" fontAlgn="b"/>
                      <a:r>
                        <a:rPr lang="en-US" sz="700" u="none" strike="noStrike">
                          <a:effectLst/>
                        </a:rPr>
                        <a:t>Hour Block</a:t>
                      </a:r>
                      <a:endParaRPr lang="en-US" sz="700" b="1" i="0" u="none" strike="noStrike">
                        <a:solidFill>
                          <a:srgbClr val="000000"/>
                        </a:solidFill>
                        <a:effectLst/>
                        <a:latin typeface="Calibri"/>
                      </a:endParaRPr>
                    </a:p>
                  </a:txBody>
                  <a:tcPr marL="8381" marR="8381" marT="8381" marB="0" anchor="b">
                    <a:lnT w="12700" cap="flat" cmpd="sng" algn="ctr">
                      <a:solidFill>
                        <a:schemeClr val="tx1"/>
                      </a:solidFill>
                      <a:prstDash val="solid"/>
                      <a:round/>
                      <a:headEnd type="none" w="med" len="med"/>
                      <a:tailEnd type="none" w="med" len="med"/>
                    </a:lnT>
                  </a:tcPr>
                </a:tc>
                <a:tc>
                  <a:txBody>
                    <a:bodyPr/>
                    <a:lstStyle/>
                    <a:p>
                      <a:pPr algn="ctr" fontAlgn="b"/>
                      <a:r>
                        <a:rPr lang="en-US" sz="700" u="none" strike="noStrike">
                          <a:effectLst/>
                        </a:rPr>
                        <a:t>Factor</a:t>
                      </a:r>
                      <a:endParaRPr lang="en-US" sz="700" b="1" i="0" u="none" strike="noStrike">
                        <a:solidFill>
                          <a:srgbClr val="000000"/>
                        </a:solidFill>
                        <a:effectLst/>
                        <a:latin typeface="Calibri"/>
                      </a:endParaRPr>
                    </a:p>
                  </a:txBody>
                  <a:tcPr marL="8381" marR="8381" marT="8381" marB="0" anchor="b">
                    <a:lnT w="12700" cap="flat" cmpd="sng" algn="ctr">
                      <a:solidFill>
                        <a:schemeClr val="tx1"/>
                      </a:solidFill>
                      <a:prstDash val="solid"/>
                      <a:round/>
                      <a:headEnd type="none" w="med" len="med"/>
                      <a:tailEnd type="none" w="med" len="med"/>
                    </a:lnT>
                  </a:tcPr>
                </a:tc>
                <a:tc>
                  <a:txBody>
                    <a:bodyPr/>
                    <a:lstStyle/>
                    <a:p>
                      <a:pPr algn="ctr" fontAlgn="b"/>
                      <a:r>
                        <a:rPr lang="en-US" sz="700" u="none" strike="noStrike" dirty="0">
                          <a:effectLst/>
                        </a:rPr>
                        <a:t>Block Hour </a:t>
                      </a:r>
                      <a:endParaRPr lang="en-US" sz="700" b="1" i="0" u="none" strike="noStrike" dirty="0">
                        <a:solidFill>
                          <a:srgbClr val="000000"/>
                        </a:solidFill>
                        <a:effectLst/>
                        <a:latin typeface="Calibri"/>
                      </a:endParaRPr>
                    </a:p>
                  </a:txBody>
                  <a:tcPr marL="8381" marR="8381" marT="8381" marB="0" anchor="b">
                    <a:lnT w="12700" cap="flat" cmpd="sng" algn="ctr">
                      <a:solidFill>
                        <a:schemeClr val="tx1"/>
                      </a:solidFill>
                      <a:prstDash val="solid"/>
                      <a:round/>
                      <a:headEnd type="none" w="med" len="med"/>
                      <a:tailEnd type="none" w="med" len="med"/>
                    </a:lnT>
                  </a:tcPr>
                </a:tc>
              </a:tr>
              <a:tr h="167628">
                <a:tc>
                  <a:txBody>
                    <a:bodyPr/>
                    <a:lstStyle/>
                    <a:p>
                      <a:pPr algn="l" fontAlgn="b"/>
                      <a:r>
                        <a:rPr lang="en-US" sz="700" u="none" strike="noStrike">
                          <a:effectLst/>
                        </a:rPr>
                        <a:t>WINTER</a:t>
                      </a:r>
                      <a:endParaRPr lang="en-US" sz="700" b="0" i="0" u="none" strike="noStrike">
                        <a:solidFill>
                          <a:srgbClr val="000000"/>
                        </a:solidFill>
                        <a:effectLst/>
                        <a:latin typeface="Calibri"/>
                      </a:endParaRPr>
                    </a:p>
                  </a:txBody>
                  <a:tcPr marL="8381" marR="8381" marT="8381" marB="0" anchor="b"/>
                </a:tc>
                <a:tc>
                  <a:txBody>
                    <a:bodyPr/>
                    <a:lstStyle/>
                    <a:p>
                      <a:pPr algn="r" fontAlgn="b"/>
                      <a:r>
                        <a:rPr lang="en-US" sz="700" u="none" strike="noStrike">
                          <a:effectLst/>
                        </a:rPr>
                        <a:t>1</a:t>
                      </a:r>
                      <a:endParaRPr lang="en-US" sz="700" b="0" i="0" u="none" strike="noStrike">
                        <a:solidFill>
                          <a:srgbClr val="000000"/>
                        </a:solidFill>
                        <a:effectLst/>
                        <a:latin typeface="Calibri"/>
                      </a:endParaRPr>
                    </a:p>
                  </a:txBody>
                  <a:tcPr marL="8381" marR="8381" marT="8381" marB="0" anchor="b"/>
                </a:tc>
                <a:tc>
                  <a:txBody>
                    <a:bodyPr/>
                    <a:lstStyle/>
                    <a:p>
                      <a:pPr algn="r" fontAlgn="b"/>
                      <a:r>
                        <a:rPr lang="en-US" sz="700" u="none" strike="noStrike" dirty="0">
                          <a:effectLst/>
                        </a:rPr>
                        <a:t>-105.82</a:t>
                      </a:r>
                      <a:endParaRPr lang="en-US" sz="700" b="0" i="0" u="none" strike="noStrike" dirty="0">
                        <a:solidFill>
                          <a:srgbClr val="000000"/>
                        </a:solidFill>
                        <a:effectLst/>
                        <a:latin typeface="Calibri"/>
                      </a:endParaRPr>
                    </a:p>
                  </a:txBody>
                  <a:tcPr marL="8381" marR="8381" marT="8381" marB="0" anchor="b"/>
                </a:tc>
                <a:tc>
                  <a:txBody>
                    <a:bodyPr/>
                    <a:lstStyle/>
                    <a:p>
                      <a:pPr algn="r" fontAlgn="b"/>
                      <a:r>
                        <a:rPr lang="en-US" sz="700" u="none" strike="noStrike">
                          <a:effectLst/>
                        </a:rPr>
                        <a:t>1261.06</a:t>
                      </a:r>
                      <a:endParaRPr lang="en-US" sz="700" b="0" i="0" u="none" strike="noStrike">
                        <a:solidFill>
                          <a:srgbClr val="000000"/>
                        </a:solidFill>
                        <a:effectLst/>
                        <a:latin typeface="Calibri"/>
                      </a:endParaRPr>
                    </a:p>
                  </a:txBody>
                  <a:tcPr marL="8381" marR="8381" marT="8381" marB="0" anchor="b"/>
                </a:tc>
                <a:tc>
                  <a:txBody>
                    <a:bodyPr/>
                    <a:lstStyle/>
                    <a:p>
                      <a:pPr algn="r" fontAlgn="b"/>
                      <a:r>
                        <a:rPr lang="en-US" sz="700" u="none" strike="noStrike">
                          <a:effectLst/>
                        </a:rPr>
                        <a:t>1</a:t>
                      </a:r>
                      <a:endParaRPr lang="en-US" sz="700" b="0" i="0" u="none" strike="noStrike">
                        <a:solidFill>
                          <a:srgbClr val="000000"/>
                        </a:solidFill>
                        <a:effectLst/>
                        <a:latin typeface="Calibri"/>
                      </a:endParaRPr>
                    </a:p>
                  </a:txBody>
                  <a:tcPr marL="8381" marR="8381" marT="8381" marB="0" anchor="b"/>
                </a:tc>
                <a:tc>
                  <a:txBody>
                    <a:bodyPr/>
                    <a:lstStyle/>
                    <a:p>
                      <a:pPr marL="0" algn="r" defTabSz="457200" rtl="0" eaLnBrk="1" fontAlgn="b" latinLnBrk="0" hangingPunct="1"/>
                      <a:r>
                        <a:rPr lang="en-US" sz="700" u="none" strike="noStrike" kern="1200" dirty="0">
                          <a:effectLst/>
                        </a:rPr>
                        <a:t>0.75</a:t>
                      </a:r>
                      <a:endParaRPr lang="en-US" sz="700" u="none" strike="noStrike" kern="1200" dirty="0">
                        <a:solidFill>
                          <a:schemeClr val="dk1"/>
                        </a:solidFill>
                        <a:effectLst/>
                        <a:latin typeface="+mn-lt"/>
                        <a:ea typeface="+mn-ea"/>
                        <a:cs typeface="+mn-cs"/>
                      </a:endParaRPr>
                    </a:p>
                  </a:txBody>
                  <a:tcPr marL="8381" marR="8381" marT="8381" marB="0" anchor="b"/>
                </a:tc>
                <a:tc>
                  <a:txBody>
                    <a:bodyPr/>
                    <a:lstStyle/>
                    <a:p>
                      <a:pPr marL="0" algn="r" defTabSz="457200" rtl="0" eaLnBrk="1" fontAlgn="b" latinLnBrk="0" hangingPunct="1"/>
                      <a:r>
                        <a:rPr lang="en-US" sz="700" u="none" strike="noStrike" kern="1200">
                          <a:effectLst/>
                        </a:rPr>
                        <a:t>3</a:t>
                      </a:r>
                      <a:endParaRPr lang="en-US" sz="700" u="none" strike="noStrike" kern="1200">
                        <a:solidFill>
                          <a:schemeClr val="dk1"/>
                        </a:solidFill>
                        <a:effectLst/>
                        <a:latin typeface="+mn-lt"/>
                        <a:ea typeface="+mn-ea"/>
                        <a:cs typeface="+mn-cs"/>
                      </a:endParaRPr>
                    </a:p>
                  </a:txBody>
                  <a:tcPr marL="8381" marR="8381" marT="8381" marB="0" anchor="b"/>
                </a:tc>
              </a:tr>
              <a:tr h="167628">
                <a:tc>
                  <a:txBody>
                    <a:bodyPr/>
                    <a:lstStyle/>
                    <a:p>
                      <a:pPr algn="l" fontAlgn="b"/>
                      <a:r>
                        <a:rPr lang="en-US" sz="700" u="none" strike="noStrike">
                          <a:effectLst/>
                        </a:rPr>
                        <a:t>WINTER</a:t>
                      </a:r>
                      <a:endParaRPr lang="en-US" sz="700" b="0" i="0" u="none" strike="noStrike">
                        <a:solidFill>
                          <a:srgbClr val="000000"/>
                        </a:solidFill>
                        <a:effectLst/>
                        <a:latin typeface="Calibri"/>
                      </a:endParaRPr>
                    </a:p>
                  </a:txBody>
                  <a:tcPr marL="8381" marR="8381" marT="8381" marB="0" anchor="b"/>
                </a:tc>
                <a:tc>
                  <a:txBody>
                    <a:bodyPr/>
                    <a:lstStyle/>
                    <a:p>
                      <a:pPr algn="r" fontAlgn="b"/>
                      <a:r>
                        <a:rPr lang="en-US" sz="700" u="none" strike="noStrike">
                          <a:effectLst/>
                        </a:rPr>
                        <a:t>2</a:t>
                      </a:r>
                      <a:endParaRPr lang="en-US" sz="700" b="0" i="0" u="none" strike="noStrike">
                        <a:solidFill>
                          <a:srgbClr val="000000"/>
                        </a:solidFill>
                        <a:effectLst/>
                        <a:latin typeface="Calibri"/>
                      </a:endParaRPr>
                    </a:p>
                  </a:txBody>
                  <a:tcPr marL="8381" marR="8381" marT="8381" marB="0" anchor="b"/>
                </a:tc>
                <a:tc>
                  <a:txBody>
                    <a:bodyPr/>
                    <a:lstStyle/>
                    <a:p>
                      <a:pPr algn="r" fontAlgn="b"/>
                      <a:r>
                        <a:rPr lang="en-US" sz="700" u="none" strike="noStrike" dirty="0">
                          <a:effectLst/>
                        </a:rPr>
                        <a:t>-44.89</a:t>
                      </a:r>
                      <a:endParaRPr lang="en-US" sz="700" b="0" i="0" u="none" strike="noStrike" dirty="0">
                        <a:solidFill>
                          <a:srgbClr val="000000"/>
                        </a:solidFill>
                        <a:effectLst/>
                        <a:latin typeface="Calibri"/>
                      </a:endParaRPr>
                    </a:p>
                  </a:txBody>
                  <a:tcPr marL="8381" marR="8381" marT="8381" marB="0" anchor="b"/>
                </a:tc>
                <a:tc>
                  <a:txBody>
                    <a:bodyPr/>
                    <a:lstStyle/>
                    <a:p>
                      <a:pPr algn="r" fontAlgn="b"/>
                      <a:r>
                        <a:rPr lang="en-US" sz="700" u="none" strike="noStrike">
                          <a:effectLst/>
                        </a:rPr>
                        <a:t>1238.87</a:t>
                      </a:r>
                      <a:endParaRPr lang="en-US" sz="700" b="0" i="0" u="none" strike="noStrike">
                        <a:solidFill>
                          <a:srgbClr val="000000"/>
                        </a:solidFill>
                        <a:effectLst/>
                        <a:latin typeface="Calibri"/>
                      </a:endParaRPr>
                    </a:p>
                  </a:txBody>
                  <a:tcPr marL="8381" marR="8381" marT="8381" marB="0" anchor="b"/>
                </a:tc>
                <a:tc>
                  <a:txBody>
                    <a:bodyPr/>
                    <a:lstStyle/>
                    <a:p>
                      <a:pPr algn="r" fontAlgn="b"/>
                      <a:r>
                        <a:rPr lang="en-US" sz="700" u="none" strike="noStrike">
                          <a:effectLst/>
                        </a:rPr>
                        <a:t>1</a:t>
                      </a:r>
                      <a:endParaRPr lang="en-US" sz="700" b="0" i="0" u="none" strike="noStrike">
                        <a:solidFill>
                          <a:srgbClr val="000000"/>
                        </a:solidFill>
                        <a:effectLst/>
                        <a:latin typeface="Calibri"/>
                      </a:endParaRPr>
                    </a:p>
                  </a:txBody>
                  <a:tcPr marL="8381" marR="8381" marT="8381" marB="0" anchor="b"/>
                </a:tc>
                <a:tc>
                  <a:txBody>
                    <a:bodyPr/>
                    <a:lstStyle/>
                    <a:p>
                      <a:pPr marL="0" algn="r" defTabSz="457200" rtl="0" eaLnBrk="1" fontAlgn="b" latinLnBrk="0" hangingPunct="1"/>
                      <a:r>
                        <a:rPr lang="en-US" sz="700" u="none" strike="noStrike" kern="1200" dirty="0">
                          <a:effectLst/>
                        </a:rPr>
                        <a:t>0.5</a:t>
                      </a:r>
                      <a:endParaRPr lang="en-US" sz="700" u="none" strike="noStrike" kern="1200" dirty="0">
                        <a:solidFill>
                          <a:schemeClr val="dk1"/>
                        </a:solidFill>
                        <a:effectLst/>
                        <a:latin typeface="+mn-lt"/>
                        <a:ea typeface="+mn-ea"/>
                        <a:cs typeface="+mn-cs"/>
                      </a:endParaRPr>
                    </a:p>
                  </a:txBody>
                  <a:tcPr marL="8381" marR="8381" marT="8381" marB="0" anchor="b"/>
                </a:tc>
                <a:tc>
                  <a:txBody>
                    <a:bodyPr/>
                    <a:lstStyle/>
                    <a:p>
                      <a:pPr marL="0" algn="r" defTabSz="457200" rtl="0" eaLnBrk="1" fontAlgn="b" latinLnBrk="0" hangingPunct="1"/>
                      <a:r>
                        <a:rPr lang="en-US" sz="700" u="none" strike="noStrike" kern="1200">
                          <a:effectLst/>
                        </a:rPr>
                        <a:t>4</a:t>
                      </a:r>
                      <a:endParaRPr lang="en-US" sz="700" u="none" strike="noStrike" kern="1200">
                        <a:solidFill>
                          <a:schemeClr val="dk1"/>
                        </a:solidFill>
                        <a:effectLst/>
                        <a:latin typeface="+mn-lt"/>
                        <a:ea typeface="+mn-ea"/>
                        <a:cs typeface="+mn-cs"/>
                      </a:endParaRPr>
                    </a:p>
                  </a:txBody>
                  <a:tcPr marL="8381" marR="8381" marT="8381" marB="0" anchor="b"/>
                </a:tc>
              </a:tr>
              <a:tr h="167628">
                <a:tc>
                  <a:txBody>
                    <a:bodyPr/>
                    <a:lstStyle/>
                    <a:p>
                      <a:pPr algn="l" fontAlgn="b"/>
                      <a:r>
                        <a:rPr lang="en-US" sz="700" u="none" strike="noStrike" dirty="0">
                          <a:effectLst/>
                        </a:rPr>
                        <a:t>WINTER</a:t>
                      </a:r>
                      <a:endParaRPr lang="en-US" sz="700" b="0" i="0" u="none" strike="noStrike" dirty="0">
                        <a:solidFill>
                          <a:srgbClr val="000000"/>
                        </a:solidFill>
                        <a:effectLst/>
                        <a:latin typeface="Calibri"/>
                      </a:endParaRPr>
                    </a:p>
                  </a:txBody>
                  <a:tcPr marL="8381" marR="8381" marT="8381" marB="0" anchor="b"/>
                </a:tc>
                <a:tc>
                  <a:txBody>
                    <a:bodyPr/>
                    <a:lstStyle/>
                    <a:p>
                      <a:pPr algn="r" fontAlgn="b"/>
                      <a:r>
                        <a:rPr lang="en-US" sz="700" u="none" strike="noStrike" dirty="0">
                          <a:effectLst/>
                        </a:rPr>
                        <a:t>3</a:t>
                      </a:r>
                      <a:endParaRPr lang="en-US" sz="700" b="0" i="0" u="none" strike="noStrike" dirty="0">
                        <a:solidFill>
                          <a:srgbClr val="000000"/>
                        </a:solidFill>
                        <a:effectLst/>
                        <a:latin typeface="Calibri"/>
                      </a:endParaRPr>
                    </a:p>
                  </a:txBody>
                  <a:tcPr marL="8381" marR="8381" marT="8381" marB="0" anchor="b"/>
                </a:tc>
                <a:tc>
                  <a:txBody>
                    <a:bodyPr/>
                    <a:lstStyle/>
                    <a:p>
                      <a:pPr algn="r" fontAlgn="b"/>
                      <a:r>
                        <a:rPr lang="en-US" sz="700" u="none" strike="noStrike" dirty="0">
                          <a:effectLst/>
                        </a:rPr>
                        <a:t>-44.89</a:t>
                      </a:r>
                      <a:endParaRPr lang="en-US" sz="700" b="0" i="0" u="none" strike="noStrike" dirty="0">
                        <a:solidFill>
                          <a:srgbClr val="000000"/>
                        </a:solidFill>
                        <a:effectLst/>
                        <a:latin typeface="Calibri"/>
                      </a:endParaRPr>
                    </a:p>
                  </a:txBody>
                  <a:tcPr marL="8381" marR="8381" marT="8381" marB="0" anchor="b"/>
                </a:tc>
                <a:tc>
                  <a:txBody>
                    <a:bodyPr/>
                    <a:lstStyle/>
                    <a:p>
                      <a:pPr algn="r" fontAlgn="b"/>
                      <a:r>
                        <a:rPr lang="en-US" sz="700" u="none" strike="noStrike">
                          <a:effectLst/>
                        </a:rPr>
                        <a:t>1238.87</a:t>
                      </a:r>
                      <a:endParaRPr lang="en-US" sz="700" b="0" i="0" u="none" strike="noStrike">
                        <a:solidFill>
                          <a:srgbClr val="000000"/>
                        </a:solidFill>
                        <a:effectLst/>
                        <a:latin typeface="Calibri"/>
                      </a:endParaRPr>
                    </a:p>
                  </a:txBody>
                  <a:tcPr marL="8381" marR="8381" marT="8381" marB="0" anchor="b"/>
                </a:tc>
                <a:tc>
                  <a:txBody>
                    <a:bodyPr/>
                    <a:lstStyle/>
                    <a:p>
                      <a:pPr algn="r" fontAlgn="b"/>
                      <a:r>
                        <a:rPr lang="en-US" sz="700" u="none" strike="noStrike">
                          <a:effectLst/>
                        </a:rPr>
                        <a:t>2</a:t>
                      </a:r>
                      <a:endParaRPr lang="en-US" sz="700" b="0" i="0" u="none" strike="noStrike">
                        <a:solidFill>
                          <a:srgbClr val="000000"/>
                        </a:solidFill>
                        <a:effectLst/>
                        <a:latin typeface="Calibri"/>
                      </a:endParaRPr>
                    </a:p>
                  </a:txBody>
                  <a:tcPr marL="8381" marR="8381" marT="8381" marB="0" anchor="b"/>
                </a:tc>
                <a:tc>
                  <a:txBody>
                    <a:bodyPr/>
                    <a:lstStyle/>
                    <a:p>
                      <a:pPr marL="0" algn="r" defTabSz="457200" rtl="0" eaLnBrk="1" fontAlgn="b" latinLnBrk="0" hangingPunct="1"/>
                      <a:r>
                        <a:rPr lang="en-US" sz="700" u="none" strike="noStrike" kern="1200" dirty="0">
                          <a:effectLst/>
                        </a:rPr>
                        <a:t>0.5</a:t>
                      </a:r>
                      <a:endParaRPr lang="en-US" sz="700" u="none" strike="noStrike" kern="1200" dirty="0">
                        <a:solidFill>
                          <a:schemeClr val="dk1"/>
                        </a:solidFill>
                        <a:effectLst/>
                        <a:latin typeface="+mn-lt"/>
                        <a:ea typeface="+mn-ea"/>
                        <a:cs typeface="+mn-cs"/>
                      </a:endParaRPr>
                    </a:p>
                  </a:txBody>
                  <a:tcPr marL="8381" marR="8381" marT="8381" marB="0" anchor="b"/>
                </a:tc>
                <a:tc>
                  <a:txBody>
                    <a:bodyPr/>
                    <a:lstStyle/>
                    <a:p>
                      <a:pPr marL="0" algn="r" defTabSz="457200" rtl="0" eaLnBrk="1" fontAlgn="b" latinLnBrk="0" hangingPunct="1"/>
                      <a:r>
                        <a:rPr lang="en-US" sz="700" u="none" strike="noStrike" kern="1200">
                          <a:effectLst/>
                        </a:rPr>
                        <a:t>1</a:t>
                      </a:r>
                      <a:endParaRPr lang="en-US" sz="700" u="none" strike="noStrike" kern="1200">
                        <a:solidFill>
                          <a:schemeClr val="dk1"/>
                        </a:solidFill>
                        <a:effectLst/>
                        <a:latin typeface="+mn-lt"/>
                        <a:ea typeface="+mn-ea"/>
                        <a:cs typeface="+mn-cs"/>
                      </a:endParaRPr>
                    </a:p>
                  </a:txBody>
                  <a:tcPr marL="8381" marR="8381" marT="8381" marB="0" anchor="b"/>
                </a:tc>
              </a:tr>
              <a:tr h="167628">
                <a:tc>
                  <a:txBody>
                    <a:bodyPr/>
                    <a:lstStyle/>
                    <a:p>
                      <a:pPr algn="l" fontAlgn="b"/>
                      <a:r>
                        <a:rPr lang="en-US" sz="700" u="none" strike="noStrike">
                          <a:effectLst/>
                        </a:rPr>
                        <a:t>WINTER</a:t>
                      </a:r>
                      <a:endParaRPr lang="en-US" sz="700" b="0" i="0" u="none" strike="noStrike">
                        <a:solidFill>
                          <a:srgbClr val="000000"/>
                        </a:solidFill>
                        <a:effectLst/>
                        <a:latin typeface="Calibri"/>
                      </a:endParaRPr>
                    </a:p>
                  </a:txBody>
                  <a:tcPr marL="8381" marR="8381" marT="8381" marB="0" anchor="b"/>
                </a:tc>
                <a:tc>
                  <a:txBody>
                    <a:bodyPr/>
                    <a:lstStyle/>
                    <a:p>
                      <a:pPr algn="r" fontAlgn="b"/>
                      <a:r>
                        <a:rPr lang="en-US" sz="700" u="none" strike="noStrike" dirty="0">
                          <a:effectLst/>
                        </a:rPr>
                        <a:t>4</a:t>
                      </a:r>
                      <a:endParaRPr lang="en-US" sz="700" b="0" i="0" u="none" strike="noStrike" dirty="0">
                        <a:solidFill>
                          <a:srgbClr val="000000"/>
                        </a:solidFill>
                        <a:effectLst/>
                        <a:latin typeface="Calibri"/>
                      </a:endParaRPr>
                    </a:p>
                  </a:txBody>
                  <a:tcPr marL="8381" marR="8381" marT="8381" marB="0" anchor="b"/>
                </a:tc>
                <a:tc>
                  <a:txBody>
                    <a:bodyPr/>
                    <a:lstStyle/>
                    <a:p>
                      <a:pPr algn="r" fontAlgn="b"/>
                      <a:r>
                        <a:rPr lang="en-US" sz="700" u="none" strike="noStrike" dirty="0">
                          <a:effectLst/>
                        </a:rPr>
                        <a:t>16.04</a:t>
                      </a:r>
                      <a:endParaRPr lang="en-US" sz="700" b="0" i="0" u="none" strike="noStrike" dirty="0">
                        <a:solidFill>
                          <a:srgbClr val="000000"/>
                        </a:solidFill>
                        <a:effectLst/>
                        <a:latin typeface="Calibri"/>
                      </a:endParaRPr>
                    </a:p>
                  </a:txBody>
                  <a:tcPr marL="8381" marR="8381" marT="8381" marB="0" anchor="b"/>
                </a:tc>
                <a:tc>
                  <a:txBody>
                    <a:bodyPr/>
                    <a:lstStyle/>
                    <a:p>
                      <a:pPr algn="r" fontAlgn="b"/>
                      <a:r>
                        <a:rPr lang="en-US" sz="700" u="none" strike="noStrike">
                          <a:effectLst/>
                        </a:rPr>
                        <a:t>1216.67</a:t>
                      </a:r>
                      <a:endParaRPr lang="en-US" sz="700" b="0" i="0" u="none" strike="noStrike">
                        <a:solidFill>
                          <a:srgbClr val="000000"/>
                        </a:solidFill>
                        <a:effectLst/>
                        <a:latin typeface="Calibri"/>
                      </a:endParaRPr>
                    </a:p>
                  </a:txBody>
                  <a:tcPr marL="8381" marR="8381" marT="8381" marB="0" anchor="b"/>
                </a:tc>
                <a:tc>
                  <a:txBody>
                    <a:bodyPr/>
                    <a:lstStyle/>
                    <a:p>
                      <a:pPr algn="r" fontAlgn="b"/>
                      <a:r>
                        <a:rPr lang="en-US" sz="700" u="none" strike="noStrike">
                          <a:effectLst/>
                        </a:rPr>
                        <a:t>2</a:t>
                      </a:r>
                      <a:endParaRPr lang="en-US" sz="700" b="0" i="0" u="none" strike="noStrike">
                        <a:solidFill>
                          <a:srgbClr val="000000"/>
                        </a:solidFill>
                        <a:effectLst/>
                        <a:latin typeface="Calibri"/>
                      </a:endParaRPr>
                    </a:p>
                  </a:txBody>
                  <a:tcPr marL="8381" marR="8381" marT="8381" marB="0" anchor="b"/>
                </a:tc>
                <a:tc>
                  <a:txBody>
                    <a:bodyPr/>
                    <a:lstStyle/>
                    <a:p>
                      <a:pPr marL="0" algn="r" defTabSz="457200" rtl="0" eaLnBrk="1" fontAlgn="b" latinLnBrk="0" hangingPunct="1"/>
                      <a:r>
                        <a:rPr lang="en-US" sz="700" u="none" strike="noStrike" kern="1200" dirty="0">
                          <a:effectLst/>
                        </a:rPr>
                        <a:t>0.75</a:t>
                      </a:r>
                      <a:endParaRPr lang="en-US" sz="700" u="none" strike="noStrike" kern="1200" dirty="0">
                        <a:solidFill>
                          <a:schemeClr val="dk1"/>
                        </a:solidFill>
                        <a:effectLst/>
                        <a:latin typeface="+mn-lt"/>
                        <a:ea typeface="+mn-ea"/>
                        <a:cs typeface="+mn-cs"/>
                      </a:endParaRPr>
                    </a:p>
                  </a:txBody>
                  <a:tcPr marL="8381" marR="8381" marT="8381" marB="0" anchor="b"/>
                </a:tc>
                <a:tc>
                  <a:txBody>
                    <a:bodyPr/>
                    <a:lstStyle/>
                    <a:p>
                      <a:pPr marL="0" algn="r" defTabSz="457200" rtl="0" eaLnBrk="1" fontAlgn="b" latinLnBrk="0" hangingPunct="1"/>
                      <a:r>
                        <a:rPr lang="en-US" sz="700" u="none" strike="noStrike" kern="1200">
                          <a:effectLst/>
                        </a:rPr>
                        <a:t>2</a:t>
                      </a:r>
                      <a:endParaRPr lang="en-US" sz="700" u="none" strike="noStrike" kern="1200">
                        <a:solidFill>
                          <a:schemeClr val="dk1"/>
                        </a:solidFill>
                        <a:effectLst/>
                        <a:latin typeface="+mn-lt"/>
                        <a:ea typeface="+mn-ea"/>
                        <a:cs typeface="+mn-cs"/>
                      </a:endParaRPr>
                    </a:p>
                  </a:txBody>
                  <a:tcPr marL="8381" marR="8381" marT="8381" marB="0" anchor="b"/>
                </a:tc>
              </a:tr>
              <a:tr h="167628">
                <a:tc>
                  <a:txBody>
                    <a:bodyPr/>
                    <a:lstStyle/>
                    <a:p>
                      <a:pPr algn="l" fontAlgn="b"/>
                      <a:r>
                        <a:rPr lang="en-US" sz="700" u="none" strike="noStrike">
                          <a:effectLst/>
                        </a:rPr>
                        <a:t>WINTER</a:t>
                      </a:r>
                      <a:endParaRPr lang="en-US" sz="700" b="0" i="0" u="none" strike="noStrike">
                        <a:solidFill>
                          <a:srgbClr val="000000"/>
                        </a:solidFill>
                        <a:effectLst/>
                        <a:latin typeface="Calibri"/>
                      </a:endParaRPr>
                    </a:p>
                  </a:txBody>
                  <a:tcPr marL="8381" marR="8381" marT="8381" marB="0" anchor="b"/>
                </a:tc>
                <a:tc>
                  <a:txBody>
                    <a:bodyPr/>
                    <a:lstStyle/>
                    <a:p>
                      <a:pPr algn="r" fontAlgn="b"/>
                      <a:r>
                        <a:rPr lang="en-US" sz="700" u="none" strike="noStrike">
                          <a:effectLst/>
                        </a:rPr>
                        <a:t>5</a:t>
                      </a:r>
                      <a:endParaRPr lang="en-US" sz="700" b="0" i="0" u="none" strike="noStrike">
                        <a:solidFill>
                          <a:srgbClr val="000000"/>
                        </a:solidFill>
                        <a:effectLst/>
                        <a:latin typeface="Calibri"/>
                      </a:endParaRPr>
                    </a:p>
                  </a:txBody>
                  <a:tcPr marL="8381" marR="8381" marT="8381" marB="0" anchor="b"/>
                </a:tc>
                <a:tc>
                  <a:txBody>
                    <a:bodyPr/>
                    <a:lstStyle/>
                    <a:p>
                      <a:pPr algn="r" fontAlgn="b"/>
                      <a:r>
                        <a:rPr lang="en-US" sz="700" u="none" strike="noStrike" dirty="0">
                          <a:effectLst/>
                        </a:rPr>
                        <a:t>18.22</a:t>
                      </a:r>
                      <a:endParaRPr lang="en-US" sz="700" b="0" i="0" u="none" strike="noStrike" dirty="0">
                        <a:solidFill>
                          <a:srgbClr val="000000"/>
                        </a:solidFill>
                        <a:effectLst/>
                        <a:latin typeface="Calibri"/>
                      </a:endParaRPr>
                    </a:p>
                  </a:txBody>
                  <a:tcPr marL="8381" marR="8381" marT="8381" marB="0" anchor="b"/>
                </a:tc>
                <a:tc>
                  <a:txBody>
                    <a:bodyPr/>
                    <a:lstStyle/>
                    <a:p>
                      <a:pPr algn="r" fontAlgn="b"/>
                      <a:r>
                        <a:rPr lang="en-US" sz="700" u="none" strike="noStrike" dirty="0">
                          <a:effectLst/>
                        </a:rPr>
                        <a:t>1284.81</a:t>
                      </a:r>
                      <a:endParaRPr lang="en-US" sz="700" b="0" i="0" u="none" strike="noStrike" dirty="0">
                        <a:solidFill>
                          <a:srgbClr val="000000"/>
                        </a:solidFill>
                        <a:effectLst/>
                        <a:latin typeface="Calibri"/>
                      </a:endParaRPr>
                    </a:p>
                  </a:txBody>
                  <a:tcPr marL="8381" marR="8381" marT="8381" marB="0" anchor="b"/>
                </a:tc>
                <a:tc>
                  <a:txBody>
                    <a:bodyPr/>
                    <a:lstStyle/>
                    <a:p>
                      <a:pPr algn="r" fontAlgn="b"/>
                      <a:r>
                        <a:rPr lang="en-US" sz="700" u="none" strike="noStrike">
                          <a:effectLst/>
                        </a:rPr>
                        <a:t>2</a:t>
                      </a:r>
                      <a:endParaRPr lang="en-US" sz="700" b="0" i="0" u="none" strike="noStrike">
                        <a:solidFill>
                          <a:srgbClr val="000000"/>
                        </a:solidFill>
                        <a:effectLst/>
                        <a:latin typeface="Calibri"/>
                      </a:endParaRPr>
                    </a:p>
                  </a:txBody>
                  <a:tcPr marL="8381" marR="8381" marT="8381" marB="0" anchor="b"/>
                </a:tc>
                <a:tc>
                  <a:txBody>
                    <a:bodyPr/>
                    <a:lstStyle/>
                    <a:p>
                      <a:pPr marL="0" algn="r" defTabSz="457200" rtl="0" eaLnBrk="1" fontAlgn="b" latinLnBrk="0" hangingPunct="1"/>
                      <a:r>
                        <a:rPr lang="en-US" sz="700" u="none" strike="noStrike" kern="1200" dirty="0">
                          <a:effectLst/>
                        </a:rPr>
                        <a:t>0.75</a:t>
                      </a:r>
                      <a:endParaRPr lang="en-US" sz="700" u="none" strike="noStrike" kern="1200" dirty="0">
                        <a:solidFill>
                          <a:schemeClr val="dk1"/>
                        </a:solidFill>
                        <a:effectLst/>
                        <a:latin typeface="+mn-lt"/>
                        <a:ea typeface="+mn-ea"/>
                        <a:cs typeface="+mn-cs"/>
                      </a:endParaRPr>
                    </a:p>
                  </a:txBody>
                  <a:tcPr marL="8381" marR="8381" marT="8381" marB="0" anchor="b"/>
                </a:tc>
                <a:tc>
                  <a:txBody>
                    <a:bodyPr/>
                    <a:lstStyle/>
                    <a:p>
                      <a:pPr marL="0" algn="r" defTabSz="457200" rtl="0" eaLnBrk="1" fontAlgn="b" latinLnBrk="0" hangingPunct="1"/>
                      <a:r>
                        <a:rPr lang="en-US" sz="700" u="none" strike="noStrike" kern="1200">
                          <a:effectLst/>
                        </a:rPr>
                        <a:t>3</a:t>
                      </a:r>
                      <a:endParaRPr lang="en-US" sz="700" u="none" strike="noStrike" kern="1200">
                        <a:solidFill>
                          <a:schemeClr val="dk1"/>
                        </a:solidFill>
                        <a:effectLst/>
                        <a:latin typeface="+mn-lt"/>
                        <a:ea typeface="+mn-ea"/>
                        <a:cs typeface="+mn-cs"/>
                      </a:endParaRPr>
                    </a:p>
                  </a:txBody>
                  <a:tcPr marL="8381" marR="8381" marT="8381" marB="0" anchor="b"/>
                </a:tc>
              </a:tr>
              <a:tr h="167628">
                <a:tc>
                  <a:txBody>
                    <a:bodyPr/>
                    <a:lstStyle/>
                    <a:p>
                      <a:pPr algn="l" fontAlgn="b"/>
                      <a:r>
                        <a:rPr lang="en-US" sz="700" u="none" strike="noStrike">
                          <a:effectLst/>
                        </a:rPr>
                        <a:t>WINTER</a:t>
                      </a:r>
                      <a:endParaRPr lang="en-US" sz="700" b="0" i="0" u="none" strike="noStrike">
                        <a:solidFill>
                          <a:srgbClr val="000000"/>
                        </a:solidFill>
                        <a:effectLst/>
                        <a:latin typeface="Calibri"/>
                      </a:endParaRPr>
                    </a:p>
                  </a:txBody>
                  <a:tcPr marL="8381" marR="8381" marT="8381" marB="0" anchor="b"/>
                </a:tc>
                <a:tc>
                  <a:txBody>
                    <a:bodyPr/>
                    <a:lstStyle/>
                    <a:p>
                      <a:pPr algn="r" fontAlgn="b"/>
                      <a:r>
                        <a:rPr lang="en-US" sz="700" u="none" strike="noStrike">
                          <a:effectLst/>
                        </a:rPr>
                        <a:t>6</a:t>
                      </a:r>
                      <a:endParaRPr lang="en-US" sz="700" b="0" i="0" u="none" strike="noStrike">
                        <a:solidFill>
                          <a:srgbClr val="000000"/>
                        </a:solidFill>
                        <a:effectLst/>
                        <a:latin typeface="Calibri"/>
                      </a:endParaRPr>
                    </a:p>
                  </a:txBody>
                  <a:tcPr marL="8381" marR="8381" marT="8381" marB="0" anchor="b"/>
                </a:tc>
                <a:tc>
                  <a:txBody>
                    <a:bodyPr/>
                    <a:lstStyle/>
                    <a:p>
                      <a:pPr algn="r" fontAlgn="b"/>
                      <a:r>
                        <a:rPr lang="en-US" sz="700" u="none" strike="noStrike">
                          <a:effectLst/>
                        </a:rPr>
                        <a:t>-40.53</a:t>
                      </a:r>
                      <a:endParaRPr lang="en-US" sz="700" b="0" i="0" u="none" strike="noStrike">
                        <a:solidFill>
                          <a:srgbClr val="000000"/>
                        </a:solidFill>
                        <a:effectLst/>
                        <a:latin typeface="Calibri"/>
                      </a:endParaRPr>
                    </a:p>
                  </a:txBody>
                  <a:tcPr marL="8381" marR="8381" marT="8381" marB="0" anchor="b"/>
                </a:tc>
                <a:tc>
                  <a:txBody>
                    <a:bodyPr/>
                    <a:lstStyle/>
                    <a:p>
                      <a:pPr algn="r" fontAlgn="b"/>
                      <a:r>
                        <a:rPr lang="en-US" sz="700" u="none" strike="noStrike" dirty="0">
                          <a:effectLst/>
                        </a:rPr>
                        <a:t>1375.14</a:t>
                      </a:r>
                      <a:endParaRPr lang="en-US" sz="700" b="0" i="0" u="none" strike="noStrike" dirty="0">
                        <a:solidFill>
                          <a:srgbClr val="000000"/>
                        </a:solidFill>
                        <a:effectLst/>
                        <a:latin typeface="Calibri"/>
                      </a:endParaRPr>
                    </a:p>
                  </a:txBody>
                  <a:tcPr marL="8381" marR="8381" marT="8381" marB="0" anchor="b"/>
                </a:tc>
                <a:tc>
                  <a:txBody>
                    <a:bodyPr/>
                    <a:lstStyle/>
                    <a:p>
                      <a:pPr algn="r" fontAlgn="b"/>
                      <a:r>
                        <a:rPr lang="en-US" sz="700" u="none" strike="noStrike" dirty="0">
                          <a:effectLst/>
                        </a:rPr>
                        <a:t>2</a:t>
                      </a:r>
                      <a:endParaRPr lang="en-US" sz="700" b="0" i="0" u="none" strike="noStrike" dirty="0">
                        <a:solidFill>
                          <a:srgbClr val="000000"/>
                        </a:solidFill>
                        <a:effectLst/>
                        <a:latin typeface="Calibri"/>
                      </a:endParaRPr>
                    </a:p>
                  </a:txBody>
                  <a:tcPr marL="8381" marR="8381" marT="8381" marB="0" anchor="b"/>
                </a:tc>
                <a:tc>
                  <a:txBody>
                    <a:bodyPr/>
                    <a:lstStyle/>
                    <a:p>
                      <a:pPr marL="0" algn="r" defTabSz="457200" rtl="0" eaLnBrk="1" fontAlgn="b" latinLnBrk="0" hangingPunct="1"/>
                      <a:r>
                        <a:rPr lang="en-US" sz="700" u="none" strike="noStrike" kern="1200" dirty="0">
                          <a:effectLst/>
                        </a:rPr>
                        <a:t>0.5</a:t>
                      </a:r>
                      <a:endParaRPr lang="en-US" sz="700" u="none" strike="noStrike" kern="1200" dirty="0">
                        <a:solidFill>
                          <a:schemeClr val="dk1"/>
                        </a:solidFill>
                        <a:effectLst/>
                        <a:latin typeface="+mn-lt"/>
                        <a:ea typeface="+mn-ea"/>
                        <a:cs typeface="+mn-cs"/>
                      </a:endParaRPr>
                    </a:p>
                  </a:txBody>
                  <a:tcPr marL="8381" marR="8381" marT="8381" marB="0" anchor="b"/>
                </a:tc>
                <a:tc>
                  <a:txBody>
                    <a:bodyPr/>
                    <a:lstStyle/>
                    <a:p>
                      <a:pPr marL="0" algn="r" defTabSz="457200" rtl="0" eaLnBrk="1" fontAlgn="b" latinLnBrk="0" hangingPunct="1"/>
                      <a:r>
                        <a:rPr lang="en-US" sz="700" u="none" strike="noStrike" kern="1200" dirty="0">
                          <a:effectLst/>
                        </a:rPr>
                        <a:t>4</a:t>
                      </a:r>
                      <a:endParaRPr lang="en-US" sz="700" u="none" strike="noStrike" kern="1200" dirty="0">
                        <a:solidFill>
                          <a:schemeClr val="dk1"/>
                        </a:solidFill>
                        <a:effectLst/>
                        <a:latin typeface="+mn-lt"/>
                        <a:ea typeface="+mn-ea"/>
                        <a:cs typeface="+mn-cs"/>
                      </a:endParaRPr>
                    </a:p>
                  </a:txBody>
                  <a:tcPr marL="8381" marR="8381" marT="8381" marB="0" anchor="b"/>
                </a:tc>
              </a:tr>
              <a:tr h="167628">
                <a:tc>
                  <a:txBody>
                    <a:bodyPr/>
                    <a:lstStyle/>
                    <a:p>
                      <a:pPr algn="l" fontAlgn="b"/>
                      <a:r>
                        <a:rPr lang="en-US" sz="700" u="none" strike="noStrike">
                          <a:effectLst/>
                        </a:rPr>
                        <a:t>WINTER</a:t>
                      </a:r>
                      <a:endParaRPr lang="en-US" sz="700" b="0" i="0" u="none" strike="noStrike">
                        <a:solidFill>
                          <a:srgbClr val="000000"/>
                        </a:solidFill>
                        <a:effectLst/>
                        <a:latin typeface="Calibri"/>
                      </a:endParaRPr>
                    </a:p>
                  </a:txBody>
                  <a:tcPr marL="8381" marR="8381" marT="8381" marB="0" anchor="b"/>
                </a:tc>
                <a:tc>
                  <a:txBody>
                    <a:bodyPr/>
                    <a:lstStyle/>
                    <a:p>
                      <a:pPr algn="r" fontAlgn="b"/>
                      <a:r>
                        <a:rPr lang="en-US" sz="700" u="none" strike="noStrike">
                          <a:effectLst/>
                        </a:rPr>
                        <a:t>7</a:t>
                      </a:r>
                      <a:endParaRPr lang="en-US" sz="700" b="0" i="0" u="none" strike="noStrike">
                        <a:solidFill>
                          <a:srgbClr val="000000"/>
                        </a:solidFill>
                        <a:effectLst/>
                        <a:latin typeface="Calibri"/>
                      </a:endParaRPr>
                    </a:p>
                  </a:txBody>
                  <a:tcPr marL="8381" marR="8381" marT="8381" marB="0" anchor="b"/>
                </a:tc>
                <a:tc>
                  <a:txBody>
                    <a:bodyPr/>
                    <a:lstStyle/>
                    <a:p>
                      <a:pPr algn="r" fontAlgn="b"/>
                      <a:r>
                        <a:rPr lang="en-US" sz="700" u="none" strike="noStrike">
                          <a:effectLst/>
                        </a:rPr>
                        <a:t>-40.53</a:t>
                      </a:r>
                      <a:endParaRPr lang="en-US" sz="700" b="0" i="0" u="none" strike="noStrike">
                        <a:solidFill>
                          <a:srgbClr val="000000"/>
                        </a:solidFill>
                        <a:effectLst/>
                        <a:latin typeface="Calibri"/>
                      </a:endParaRPr>
                    </a:p>
                  </a:txBody>
                  <a:tcPr marL="8381" marR="8381" marT="8381" marB="0" anchor="b"/>
                </a:tc>
                <a:tc>
                  <a:txBody>
                    <a:bodyPr/>
                    <a:lstStyle/>
                    <a:p>
                      <a:pPr algn="r" fontAlgn="b"/>
                      <a:r>
                        <a:rPr lang="en-US" sz="700" u="none" strike="noStrike" dirty="0">
                          <a:effectLst/>
                        </a:rPr>
                        <a:t>1375.14</a:t>
                      </a:r>
                      <a:endParaRPr lang="en-US" sz="700" b="0" i="0" u="none" strike="noStrike" dirty="0">
                        <a:solidFill>
                          <a:srgbClr val="000000"/>
                        </a:solidFill>
                        <a:effectLst/>
                        <a:latin typeface="Calibri"/>
                      </a:endParaRPr>
                    </a:p>
                  </a:txBody>
                  <a:tcPr marL="8381" marR="8381" marT="8381" marB="0" anchor="b"/>
                </a:tc>
                <a:tc>
                  <a:txBody>
                    <a:bodyPr/>
                    <a:lstStyle/>
                    <a:p>
                      <a:pPr algn="r" fontAlgn="b"/>
                      <a:r>
                        <a:rPr lang="en-US" sz="700" u="none" strike="noStrike" dirty="0">
                          <a:effectLst/>
                        </a:rPr>
                        <a:t>3</a:t>
                      </a:r>
                      <a:endParaRPr lang="en-US" sz="700" b="0" i="0" u="none" strike="noStrike" dirty="0">
                        <a:solidFill>
                          <a:srgbClr val="000000"/>
                        </a:solidFill>
                        <a:effectLst/>
                        <a:latin typeface="Calibri"/>
                      </a:endParaRPr>
                    </a:p>
                  </a:txBody>
                  <a:tcPr marL="8381" marR="8381" marT="8381" marB="0" anchor="b"/>
                </a:tc>
                <a:tc>
                  <a:txBody>
                    <a:bodyPr/>
                    <a:lstStyle/>
                    <a:p>
                      <a:pPr marL="0" algn="r" defTabSz="457200" rtl="0" eaLnBrk="1" fontAlgn="b" latinLnBrk="0" hangingPunct="1"/>
                      <a:r>
                        <a:rPr lang="en-US" sz="700" u="none" strike="noStrike" kern="1200" dirty="0">
                          <a:effectLst/>
                        </a:rPr>
                        <a:t>0.5</a:t>
                      </a:r>
                      <a:endParaRPr lang="en-US" sz="700" u="none" strike="noStrike" kern="1200" dirty="0">
                        <a:solidFill>
                          <a:schemeClr val="dk1"/>
                        </a:solidFill>
                        <a:effectLst/>
                        <a:latin typeface="+mn-lt"/>
                        <a:ea typeface="+mn-ea"/>
                        <a:cs typeface="+mn-cs"/>
                      </a:endParaRPr>
                    </a:p>
                  </a:txBody>
                  <a:tcPr marL="8381" marR="8381" marT="8381" marB="0" anchor="b"/>
                </a:tc>
                <a:tc>
                  <a:txBody>
                    <a:bodyPr/>
                    <a:lstStyle/>
                    <a:p>
                      <a:pPr marL="0" algn="r" defTabSz="457200" rtl="0" eaLnBrk="1" fontAlgn="b" latinLnBrk="0" hangingPunct="1"/>
                      <a:r>
                        <a:rPr lang="en-US" sz="700" u="none" strike="noStrike" kern="1200">
                          <a:effectLst/>
                        </a:rPr>
                        <a:t>1</a:t>
                      </a:r>
                      <a:endParaRPr lang="en-US" sz="700" u="none" strike="noStrike" kern="1200">
                        <a:solidFill>
                          <a:schemeClr val="dk1"/>
                        </a:solidFill>
                        <a:effectLst/>
                        <a:latin typeface="+mn-lt"/>
                        <a:ea typeface="+mn-ea"/>
                        <a:cs typeface="+mn-cs"/>
                      </a:endParaRPr>
                    </a:p>
                  </a:txBody>
                  <a:tcPr marL="8381" marR="8381" marT="8381" marB="0" anchor="b"/>
                </a:tc>
              </a:tr>
              <a:tr h="167628">
                <a:tc>
                  <a:txBody>
                    <a:bodyPr/>
                    <a:lstStyle/>
                    <a:p>
                      <a:pPr algn="l" fontAlgn="b"/>
                      <a:r>
                        <a:rPr lang="en-US" sz="700" u="none" strike="noStrike">
                          <a:effectLst/>
                        </a:rPr>
                        <a:t>WINTER</a:t>
                      </a:r>
                      <a:endParaRPr lang="en-US" sz="700" b="0" i="0" u="none" strike="noStrike">
                        <a:solidFill>
                          <a:srgbClr val="000000"/>
                        </a:solidFill>
                        <a:effectLst/>
                        <a:latin typeface="Calibri"/>
                      </a:endParaRPr>
                    </a:p>
                  </a:txBody>
                  <a:tcPr marL="8381" marR="8381" marT="8381" marB="0" anchor="b"/>
                </a:tc>
                <a:tc>
                  <a:txBody>
                    <a:bodyPr/>
                    <a:lstStyle/>
                    <a:p>
                      <a:pPr algn="r" fontAlgn="b"/>
                      <a:r>
                        <a:rPr lang="en-US" sz="700" u="none" strike="noStrike">
                          <a:effectLst/>
                        </a:rPr>
                        <a:t>8</a:t>
                      </a:r>
                      <a:endParaRPr lang="en-US" sz="700" b="0" i="0" u="none" strike="noStrike">
                        <a:solidFill>
                          <a:srgbClr val="000000"/>
                        </a:solidFill>
                        <a:effectLst/>
                        <a:latin typeface="Calibri"/>
                      </a:endParaRPr>
                    </a:p>
                  </a:txBody>
                  <a:tcPr marL="8381" marR="8381" marT="8381" marB="0" anchor="b"/>
                </a:tc>
                <a:tc>
                  <a:txBody>
                    <a:bodyPr/>
                    <a:lstStyle/>
                    <a:p>
                      <a:pPr algn="r" fontAlgn="b"/>
                      <a:r>
                        <a:rPr lang="en-US" sz="700" u="none" strike="noStrike">
                          <a:effectLst/>
                        </a:rPr>
                        <a:t>-99.28</a:t>
                      </a:r>
                      <a:endParaRPr lang="en-US" sz="700" b="0" i="0" u="none" strike="noStrike">
                        <a:solidFill>
                          <a:srgbClr val="000000"/>
                        </a:solidFill>
                        <a:effectLst/>
                        <a:latin typeface="Calibri"/>
                      </a:endParaRPr>
                    </a:p>
                  </a:txBody>
                  <a:tcPr marL="8381" marR="8381" marT="8381" marB="0" anchor="b"/>
                </a:tc>
                <a:tc>
                  <a:txBody>
                    <a:bodyPr/>
                    <a:lstStyle/>
                    <a:p>
                      <a:pPr algn="r" fontAlgn="b"/>
                      <a:r>
                        <a:rPr lang="en-US" sz="700" u="none" strike="noStrike" dirty="0">
                          <a:effectLst/>
                        </a:rPr>
                        <a:t>1465.48</a:t>
                      </a:r>
                      <a:endParaRPr lang="en-US" sz="700" b="0" i="0" u="none" strike="noStrike" dirty="0">
                        <a:solidFill>
                          <a:srgbClr val="000000"/>
                        </a:solidFill>
                        <a:effectLst/>
                        <a:latin typeface="Calibri"/>
                      </a:endParaRPr>
                    </a:p>
                  </a:txBody>
                  <a:tcPr marL="8381" marR="8381" marT="8381" marB="0" anchor="b"/>
                </a:tc>
                <a:tc>
                  <a:txBody>
                    <a:bodyPr/>
                    <a:lstStyle/>
                    <a:p>
                      <a:pPr algn="r" fontAlgn="b"/>
                      <a:r>
                        <a:rPr lang="en-US" sz="700" u="none" strike="noStrike">
                          <a:effectLst/>
                        </a:rPr>
                        <a:t>3</a:t>
                      </a:r>
                      <a:endParaRPr lang="en-US" sz="700" b="0" i="0" u="none" strike="noStrike">
                        <a:solidFill>
                          <a:srgbClr val="000000"/>
                        </a:solidFill>
                        <a:effectLst/>
                        <a:latin typeface="Calibri"/>
                      </a:endParaRPr>
                    </a:p>
                  </a:txBody>
                  <a:tcPr marL="8381" marR="8381" marT="8381" marB="0" anchor="b"/>
                </a:tc>
                <a:tc>
                  <a:txBody>
                    <a:bodyPr/>
                    <a:lstStyle/>
                    <a:p>
                      <a:pPr marL="0" algn="r" defTabSz="457200" rtl="0" eaLnBrk="1" fontAlgn="b" latinLnBrk="0" hangingPunct="1"/>
                      <a:r>
                        <a:rPr lang="en-US" sz="700" u="none" strike="noStrike" kern="1200" dirty="0">
                          <a:effectLst/>
                        </a:rPr>
                        <a:t>0.75</a:t>
                      </a:r>
                      <a:endParaRPr lang="en-US" sz="700" u="none" strike="noStrike" kern="1200" dirty="0">
                        <a:solidFill>
                          <a:schemeClr val="dk1"/>
                        </a:solidFill>
                        <a:effectLst/>
                        <a:latin typeface="+mn-lt"/>
                        <a:ea typeface="+mn-ea"/>
                        <a:cs typeface="+mn-cs"/>
                      </a:endParaRPr>
                    </a:p>
                  </a:txBody>
                  <a:tcPr marL="8381" marR="8381" marT="8381" marB="0" anchor="b"/>
                </a:tc>
                <a:tc>
                  <a:txBody>
                    <a:bodyPr/>
                    <a:lstStyle/>
                    <a:p>
                      <a:pPr marL="0" algn="r" defTabSz="457200" rtl="0" eaLnBrk="1" fontAlgn="b" latinLnBrk="0" hangingPunct="1"/>
                      <a:r>
                        <a:rPr lang="en-US" sz="700" u="none" strike="noStrike" kern="1200">
                          <a:effectLst/>
                        </a:rPr>
                        <a:t>2</a:t>
                      </a:r>
                      <a:endParaRPr lang="en-US" sz="700" u="none" strike="noStrike" kern="1200">
                        <a:solidFill>
                          <a:schemeClr val="dk1"/>
                        </a:solidFill>
                        <a:effectLst/>
                        <a:latin typeface="+mn-lt"/>
                        <a:ea typeface="+mn-ea"/>
                        <a:cs typeface="+mn-cs"/>
                      </a:endParaRPr>
                    </a:p>
                  </a:txBody>
                  <a:tcPr marL="8381" marR="8381" marT="8381" marB="0" anchor="b"/>
                </a:tc>
              </a:tr>
              <a:tr h="167628">
                <a:tc>
                  <a:txBody>
                    <a:bodyPr/>
                    <a:lstStyle/>
                    <a:p>
                      <a:pPr algn="l" fontAlgn="b"/>
                      <a:r>
                        <a:rPr lang="en-US" sz="700" u="none" strike="noStrike">
                          <a:effectLst/>
                        </a:rPr>
                        <a:t>WINTER</a:t>
                      </a:r>
                      <a:endParaRPr lang="en-US" sz="700" b="0" i="0" u="none" strike="noStrike">
                        <a:solidFill>
                          <a:srgbClr val="000000"/>
                        </a:solidFill>
                        <a:effectLst/>
                        <a:latin typeface="Calibri"/>
                      </a:endParaRPr>
                    </a:p>
                  </a:txBody>
                  <a:tcPr marL="8381" marR="8381" marT="8381" marB="0" anchor="b"/>
                </a:tc>
                <a:tc>
                  <a:txBody>
                    <a:bodyPr/>
                    <a:lstStyle/>
                    <a:p>
                      <a:pPr algn="r" fontAlgn="b"/>
                      <a:r>
                        <a:rPr lang="en-US" sz="700" u="none" strike="noStrike">
                          <a:effectLst/>
                        </a:rPr>
                        <a:t>9</a:t>
                      </a:r>
                      <a:endParaRPr lang="en-US" sz="700" b="0" i="0" u="none" strike="noStrike">
                        <a:solidFill>
                          <a:srgbClr val="000000"/>
                        </a:solidFill>
                        <a:effectLst/>
                        <a:latin typeface="Calibri"/>
                      </a:endParaRPr>
                    </a:p>
                  </a:txBody>
                  <a:tcPr marL="8381" marR="8381" marT="8381" marB="0" anchor="b"/>
                </a:tc>
                <a:tc>
                  <a:txBody>
                    <a:bodyPr/>
                    <a:lstStyle/>
                    <a:p>
                      <a:pPr algn="r" fontAlgn="b"/>
                      <a:r>
                        <a:rPr lang="en-US" sz="700" u="none" strike="noStrike">
                          <a:effectLst/>
                        </a:rPr>
                        <a:t>-294.93</a:t>
                      </a:r>
                      <a:endParaRPr lang="en-US" sz="700" b="0" i="0" u="none" strike="noStrike">
                        <a:solidFill>
                          <a:srgbClr val="000000"/>
                        </a:solidFill>
                        <a:effectLst/>
                        <a:latin typeface="Calibri"/>
                      </a:endParaRPr>
                    </a:p>
                  </a:txBody>
                  <a:tcPr marL="8381" marR="8381" marT="8381" marB="0" anchor="b"/>
                </a:tc>
                <a:tc>
                  <a:txBody>
                    <a:bodyPr/>
                    <a:lstStyle/>
                    <a:p>
                      <a:pPr algn="r" fontAlgn="b"/>
                      <a:r>
                        <a:rPr lang="en-US" sz="700" u="none" strike="noStrike" dirty="0">
                          <a:effectLst/>
                        </a:rPr>
                        <a:t>1550.85</a:t>
                      </a:r>
                      <a:endParaRPr lang="en-US" sz="700" b="0" i="0" u="none" strike="noStrike" dirty="0">
                        <a:solidFill>
                          <a:srgbClr val="000000"/>
                        </a:solidFill>
                        <a:effectLst/>
                        <a:latin typeface="Calibri"/>
                      </a:endParaRPr>
                    </a:p>
                  </a:txBody>
                  <a:tcPr marL="8381" marR="8381" marT="8381" marB="0" anchor="b"/>
                </a:tc>
                <a:tc>
                  <a:txBody>
                    <a:bodyPr/>
                    <a:lstStyle/>
                    <a:p>
                      <a:pPr algn="r" fontAlgn="b"/>
                      <a:r>
                        <a:rPr lang="en-US" sz="700" u="none" strike="noStrike">
                          <a:effectLst/>
                        </a:rPr>
                        <a:t>3</a:t>
                      </a:r>
                      <a:endParaRPr lang="en-US" sz="700" b="0" i="0" u="none" strike="noStrike">
                        <a:solidFill>
                          <a:srgbClr val="000000"/>
                        </a:solidFill>
                        <a:effectLst/>
                        <a:latin typeface="Calibri"/>
                      </a:endParaRPr>
                    </a:p>
                  </a:txBody>
                  <a:tcPr marL="8381" marR="8381" marT="8381" marB="0" anchor="b"/>
                </a:tc>
                <a:tc>
                  <a:txBody>
                    <a:bodyPr/>
                    <a:lstStyle/>
                    <a:p>
                      <a:pPr marL="0" algn="r" defTabSz="457200" rtl="0" eaLnBrk="1" fontAlgn="b" latinLnBrk="0" hangingPunct="1"/>
                      <a:r>
                        <a:rPr lang="en-US" sz="700" u="none" strike="noStrike" kern="1200" dirty="0">
                          <a:effectLst/>
                        </a:rPr>
                        <a:t>0.75</a:t>
                      </a:r>
                      <a:endParaRPr lang="en-US" sz="700" u="none" strike="noStrike" kern="1200" dirty="0">
                        <a:solidFill>
                          <a:schemeClr val="dk1"/>
                        </a:solidFill>
                        <a:effectLst/>
                        <a:latin typeface="+mn-lt"/>
                        <a:ea typeface="+mn-ea"/>
                        <a:cs typeface="+mn-cs"/>
                      </a:endParaRPr>
                    </a:p>
                  </a:txBody>
                  <a:tcPr marL="8381" marR="8381" marT="8381" marB="0" anchor="b"/>
                </a:tc>
                <a:tc>
                  <a:txBody>
                    <a:bodyPr/>
                    <a:lstStyle/>
                    <a:p>
                      <a:pPr marL="0" algn="r" defTabSz="457200" rtl="0" eaLnBrk="1" fontAlgn="b" latinLnBrk="0" hangingPunct="1"/>
                      <a:r>
                        <a:rPr lang="en-US" sz="700" u="none" strike="noStrike" kern="1200">
                          <a:effectLst/>
                        </a:rPr>
                        <a:t>3</a:t>
                      </a:r>
                      <a:endParaRPr lang="en-US" sz="700" u="none" strike="noStrike" kern="1200">
                        <a:solidFill>
                          <a:schemeClr val="dk1"/>
                        </a:solidFill>
                        <a:effectLst/>
                        <a:latin typeface="+mn-lt"/>
                        <a:ea typeface="+mn-ea"/>
                        <a:cs typeface="+mn-cs"/>
                      </a:endParaRPr>
                    </a:p>
                  </a:txBody>
                  <a:tcPr marL="8381" marR="8381" marT="8381" marB="0" anchor="b"/>
                </a:tc>
              </a:tr>
              <a:tr h="167628">
                <a:tc>
                  <a:txBody>
                    <a:bodyPr/>
                    <a:lstStyle/>
                    <a:p>
                      <a:pPr algn="l" fontAlgn="b"/>
                      <a:r>
                        <a:rPr lang="en-US" sz="700" u="none" strike="noStrike">
                          <a:effectLst/>
                        </a:rPr>
                        <a:t>WINTER</a:t>
                      </a:r>
                      <a:endParaRPr lang="en-US" sz="700" b="0" i="0" u="none" strike="noStrike">
                        <a:solidFill>
                          <a:srgbClr val="000000"/>
                        </a:solidFill>
                        <a:effectLst/>
                        <a:latin typeface="Calibri"/>
                      </a:endParaRPr>
                    </a:p>
                  </a:txBody>
                  <a:tcPr marL="8381" marR="8381" marT="8381" marB="0" anchor="b"/>
                </a:tc>
                <a:tc>
                  <a:txBody>
                    <a:bodyPr/>
                    <a:lstStyle/>
                    <a:p>
                      <a:pPr algn="r" fontAlgn="b"/>
                      <a:r>
                        <a:rPr lang="en-US" sz="700" u="none" strike="noStrike">
                          <a:effectLst/>
                        </a:rPr>
                        <a:t>10</a:t>
                      </a:r>
                      <a:endParaRPr lang="en-US" sz="700" b="0" i="0" u="none" strike="noStrike">
                        <a:solidFill>
                          <a:srgbClr val="000000"/>
                        </a:solidFill>
                        <a:effectLst/>
                        <a:latin typeface="Calibri"/>
                      </a:endParaRPr>
                    </a:p>
                  </a:txBody>
                  <a:tcPr marL="8381" marR="8381" marT="8381" marB="0" anchor="b"/>
                </a:tc>
                <a:tc>
                  <a:txBody>
                    <a:bodyPr/>
                    <a:lstStyle/>
                    <a:p>
                      <a:pPr algn="r" fontAlgn="b"/>
                      <a:r>
                        <a:rPr lang="en-US" sz="700" u="none" strike="noStrike">
                          <a:effectLst/>
                        </a:rPr>
                        <a:t>-431.83</a:t>
                      </a:r>
                      <a:endParaRPr lang="en-US" sz="700" b="0" i="0" u="none" strike="noStrike">
                        <a:solidFill>
                          <a:srgbClr val="000000"/>
                        </a:solidFill>
                        <a:effectLst/>
                        <a:latin typeface="Calibri"/>
                      </a:endParaRPr>
                    </a:p>
                  </a:txBody>
                  <a:tcPr marL="8381" marR="8381" marT="8381" marB="0" anchor="b"/>
                </a:tc>
                <a:tc>
                  <a:txBody>
                    <a:bodyPr/>
                    <a:lstStyle/>
                    <a:p>
                      <a:pPr algn="r" fontAlgn="b"/>
                      <a:r>
                        <a:rPr lang="en-US" sz="700" u="none" strike="noStrike" dirty="0">
                          <a:effectLst/>
                        </a:rPr>
                        <a:t>1545.89</a:t>
                      </a:r>
                      <a:endParaRPr lang="en-US" sz="700" b="0" i="0" u="none" strike="noStrike" dirty="0">
                        <a:solidFill>
                          <a:srgbClr val="000000"/>
                        </a:solidFill>
                        <a:effectLst/>
                        <a:latin typeface="Calibri"/>
                      </a:endParaRPr>
                    </a:p>
                  </a:txBody>
                  <a:tcPr marL="8381" marR="8381" marT="8381" marB="0" anchor="b"/>
                </a:tc>
                <a:tc>
                  <a:txBody>
                    <a:bodyPr/>
                    <a:lstStyle/>
                    <a:p>
                      <a:pPr algn="r" fontAlgn="b"/>
                      <a:r>
                        <a:rPr lang="en-US" sz="700" u="none" strike="noStrike">
                          <a:effectLst/>
                        </a:rPr>
                        <a:t>3</a:t>
                      </a:r>
                      <a:endParaRPr lang="en-US" sz="700" b="0" i="0" u="none" strike="noStrike">
                        <a:solidFill>
                          <a:srgbClr val="000000"/>
                        </a:solidFill>
                        <a:effectLst/>
                        <a:latin typeface="Calibri"/>
                      </a:endParaRPr>
                    </a:p>
                  </a:txBody>
                  <a:tcPr marL="8381" marR="8381" marT="8381" marB="0" anchor="b"/>
                </a:tc>
                <a:tc>
                  <a:txBody>
                    <a:bodyPr/>
                    <a:lstStyle/>
                    <a:p>
                      <a:pPr marL="0" algn="r" defTabSz="457200" rtl="0" eaLnBrk="1" fontAlgn="b" latinLnBrk="0" hangingPunct="1"/>
                      <a:r>
                        <a:rPr lang="en-US" sz="700" u="none" strike="noStrike" kern="1200" dirty="0">
                          <a:effectLst/>
                        </a:rPr>
                        <a:t>0.5</a:t>
                      </a:r>
                      <a:endParaRPr lang="en-US" sz="700" u="none" strike="noStrike" kern="1200" dirty="0">
                        <a:solidFill>
                          <a:schemeClr val="dk1"/>
                        </a:solidFill>
                        <a:effectLst/>
                        <a:latin typeface="+mn-lt"/>
                        <a:ea typeface="+mn-ea"/>
                        <a:cs typeface="+mn-cs"/>
                      </a:endParaRPr>
                    </a:p>
                  </a:txBody>
                  <a:tcPr marL="8381" marR="8381" marT="8381" marB="0" anchor="b"/>
                </a:tc>
                <a:tc>
                  <a:txBody>
                    <a:bodyPr/>
                    <a:lstStyle/>
                    <a:p>
                      <a:pPr marL="0" algn="r" defTabSz="457200" rtl="0" eaLnBrk="1" fontAlgn="b" latinLnBrk="0" hangingPunct="1"/>
                      <a:r>
                        <a:rPr lang="en-US" sz="700" u="none" strike="noStrike" kern="1200">
                          <a:effectLst/>
                        </a:rPr>
                        <a:t>4</a:t>
                      </a:r>
                      <a:endParaRPr lang="en-US" sz="700" u="none" strike="noStrike" kern="1200">
                        <a:solidFill>
                          <a:schemeClr val="dk1"/>
                        </a:solidFill>
                        <a:effectLst/>
                        <a:latin typeface="+mn-lt"/>
                        <a:ea typeface="+mn-ea"/>
                        <a:cs typeface="+mn-cs"/>
                      </a:endParaRPr>
                    </a:p>
                  </a:txBody>
                  <a:tcPr marL="8381" marR="8381" marT="8381" marB="0" anchor="b"/>
                </a:tc>
              </a:tr>
              <a:tr h="167628">
                <a:tc>
                  <a:txBody>
                    <a:bodyPr/>
                    <a:lstStyle/>
                    <a:p>
                      <a:pPr algn="l" fontAlgn="b"/>
                      <a:r>
                        <a:rPr lang="en-US" sz="700" u="none" strike="noStrike">
                          <a:effectLst/>
                        </a:rPr>
                        <a:t>WINTER</a:t>
                      </a:r>
                      <a:endParaRPr lang="en-US" sz="700" b="0" i="0" u="none" strike="noStrike">
                        <a:solidFill>
                          <a:srgbClr val="000000"/>
                        </a:solidFill>
                        <a:effectLst/>
                        <a:latin typeface="Calibri"/>
                      </a:endParaRPr>
                    </a:p>
                  </a:txBody>
                  <a:tcPr marL="8381" marR="8381" marT="8381" marB="0" anchor="b">
                    <a:solidFill>
                      <a:srgbClr val="FFC000"/>
                    </a:solidFill>
                  </a:tcPr>
                </a:tc>
                <a:tc>
                  <a:txBody>
                    <a:bodyPr/>
                    <a:lstStyle/>
                    <a:p>
                      <a:pPr algn="r" fontAlgn="b"/>
                      <a:r>
                        <a:rPr lang="en-US" sz="700" u="none" strike="noStrike">
                          <a:effectLst/>
                        </a:rPr>
                        <a:t>11</a:t>
                      </a:r>
                      <a:endParaRPr lang="en-US" sz="700" b="0" i="0" u="none" strike="noStrike">
                        <a:solidFill>
                          <a:srgbClr val="000000"/>
                        </a:solidFill>
                        <a:effectLst/>
                        <a:latin typeface="Calibri"/>
                      </a:endParaRPr>
                    </a:p>
                  </a:txBody>
                  <a:tcPr marL="8381" marR="8381" marT="8381" marB="0" anchor="b">
                    <a:solidFill>
                      <a:srgbClr val="FFC000"/>
                    </a:solidFill>
                  </a:tcPr>
                </a:tc>
                <a:tc>
                  <a:txBody>
                    <a:bodyPr/>
                    <a:lstStyle/>
                    <a:p>
                      <a:pPr algn="r" fontAlgn="b"/>
                      <a:r>
                        <a:rPr lang="en-US" sz="700" u="none" strike="noStrike">
                          <a:effectLst/>
                        </a:rPr>
                        <a:t>-431.83</a:t>
                      </a:r>
                      <a:endParaRPr lang="en-US" sz="700" b="0" i="0" u="none" strike="noStrike">
                        <a:solidFill>
                          <a:srgbClr val="000000"/>
                        </a:solidFill>
                        <a:effectLst/>
                        <a:latin typeface="Calibri"/>
                      </a:endParaRPr>
                    </a:p>
                  </a:txBody>
                  <a:tcPr marL="8381" marR="8381" marT="8381" marB="0" anchor="b">
                    <a:solidFill>
                      <a:srgbClr val="FFC000"/>
                    </a:solidFill>
                  </a:tcPr>
                </a:tc>
                <a:tc>
                  <a:txBody>
                    <a:bodyPr/>
                    <a:lstStyle/>
                    <a:p>
                      <a:pPr algn="r" fontAlgn="b"/>
                      <a:r>
                        <a:rPr lang="en-US" sz="700" u="none" strike="noStrike">
                          <a:effectLst/>
                        </a:rPr>
                        <a:t>1545.89</a:t>
                      </a:r>
                      <a:endParaRPr lang="en-US" sz="700" b="0" i="0" u="none" strike="noStrike">
                        <a:solidFill>
                          <a:srgbClr val="000000"/>
                        </a:solidFill>
                        <a:effectLst/>
                        <a:latin typeface="Calibri"/>
                      </a:endParaRPr>
                    </a:p>
                  </a:txBody>
                  <a:tcPr marL="8381" marR="8381" marT="8381" marB="0" anchor="b">
                    <a:solidFill>
                      <a:srgbClr val="FFC000"/>
                    </a:solidFill>
                  </a:tcPr>
                </a:tc>
                <a:tc>
                  <a:txBody>
                    <a:bodyPr/>
                    <a:lstStyle/>
                    <a:p>
                      <a:pPr algn="r" fontAlgn="b"/>
                      <a:r>
                        <a:rPr lang="en-US" sz="700" u="none" strike="noStrike">
                          <a:effectLst/>
                        </a:rPr>
                        <a:t>4</a:t>
                      </a:r>
                      <a:endParaRPr lang="en-US" sz="700" b="0" i="0" u="none" strike="noStrike">
                        <a:solidFill>
                          <a:srgbClr val="000000"/>
                        </a:solidFill>
                        <a:effectLst/>
                        <a:latin typeface="Calibri"/>
                      </a:endParaRPr>
                    </a:p>
                  </a:txBody>
                  <a:tcPr marL="8381" marR="8381" marT="8381" marB="0" anchor="b">
                    <a:solidFill>
                      <a:srgbClr val="FFC000"/>
                    </a:solidFill>
                  </a:tcPr>
                </a:tc>
                <a:tc>
                  <a:txBody>
                    <a:bodyPr/>
                    <a:lstStyle/>
                    <a:p>
                      <a:pPr marL="0" algn="r" defTabSz="457200" rtl="0" eaLnBrk="1" fontAlgn="b" latinLnBrk="0" hangingPunct="1"/>
                      <a:r>
                        <a:rPr lang="en-US" sz="700" u="none" strike="noStrike" kern="1200" dirty="0">
                          <a:effectLst/>
                        </a:rPr>
                        <a:t>0.5</a:t>
                      </a:r>
                      <a:endParaRPr lang="en-US" sz="700" u="none" strike="noStrike" kern="1200" dirty="0">
                        <a:solidFill>
                          <a:schemeClr val="dk1"/>
                        </a:solidFill>
                        <a:effectLst/>
                        <a:latin typeface="+mn-lt"/>
                        <a:ea typeface="+mn-ea"/>
                        <a:cs typeface="+mn-cs"/>
                      </a:endParaRPr>
                    </a:p>
                  </a:txBody>
                  <a:tcPr marL="8381" marR="8381" marT="8381" marB="0" anchor="b">
                    <a:solidFill>
                      <a:srgbClr val="FFC000"/>
                    </a:solidFill>
                  </a:tcPr>
                </a:tc>
                <a:tc>
                  <a:txBody>
                    <a:bodyPr/>
                    <a:lstStyle/>
                    <a:p>
                      <a:pPr marL="0" algn="r" defTabSz="457200" rtl="0" eaLnBrk="1" fontAlgn="b" latinLnBrk="0" hangingPunct="1"/>
                      <a:r>
                        <a:rPr lang="en-US" sz="700" u="none" strike="noStrike" kern="1200" dirty="0">
                          <a:effectLst/>
                        </a:rPr>
                        <a:t>1</a:t>
                      </a:r>
                      <a:endParaRPr lang="en-US" sz="700" u="none" strike="noStrike" kern="1200" dirty="0">
                        <a:solidFill>
                          <a:schemeClr val="dk1"/>
                        </a:solidFill>
                        <a:effectLst/>
                        <a:latin typeface="+mn-lt"/>
                        <a:ea typeface="+mn-ea"/>
                        <a:cs typeface="+mn-cs"/>
                      </a:endParaRPr>
                    </a:p>
                  </a:txBody>
                  <a:tcPr marL="8381" marR="8381" marT="8381" marB="0" anchor="b">
                    <a:solidFill>
                      <a:srgbClr val="FFC000"/>
                    </a:solidFill>
                  </a:tcPr>
                </a:tc>
              </a:tr>
              <a:tr h="167628">
                <a:tc>
                  <a:txBody>
                    <a:bodyPr/>
                    <a:lstStyle/>
                    <a:p>
                      <a:pPr algn="l" fontAlgn="b"/>
                      <a:r>
                        <a:rPr lang="en-US" sz="700" u="none" strike="noStrike">
                          <a:effectLst/>
                        </a:rPr>
                        <a:t>WINTER</a:t>
                      </a:r>
                      <a:endParaRPr lang="en-US" sz="700" b="0" i="0" u="none" strike="noStrike">
                        <a:solidFill>
                          <a:srgbClr val="000000"/>
                        </a:solidFill>
                        <a:effectLst/>
                        <a:latin typeface="Calibri"/>
                      </a:endParaRPr>
                    </a:p>
                  </a:txBody>
                  <a:tcPr marL="8381" marR="8381" marT="8381" marB="0" anchor="b">
                    <a:solidFill>
                      <a:srgbClr val="FFC000"/>
                    </a:solidFill>
                  </a:tcPr>
                </a:tc>
                <a:tc>
                  <a:txBody>
                    <a:bodyPr/>
                    <a:lstStyle/>
                    <a:p>
                      <a:pPr algn="r" fontAlgn="b"/>
                      <a:r>
                        <a:rPr lang="en-US" sz="700" u="none" strike="noStrike">
                          <a:effectLst/>
                        </a:rPr>
                        <a:t>12</a:t>
                      </a:r>
                      <a:endParaRPr lang="en-US" sz="700" b="0" i="0" u="none" strike="noStrike">
                        <a:solidFill>
                          <a:srgbClr val="000000"/>
                        </a:solidFill>
                        <a:effectLst/>
                        <a:latin typeface="Calibri"/>
                      </a:endParaRPr>
                    </a:p>
                  </a:txBody>
                  <a:tcPr marL="8381" marR="8381" marT="8381" marB="0" anchor="b">
                    <a:solidFill>
                      <a:srgbClr val="FFC000"/>
                    </a:solidFill>
                  </a:tcPr>
                </a:tc>
                <a:tc>
                  <a:txBody>
                    <a:bodyPr/>
                    <a:lstStyle/>
                    <a:p>
                      <a:pPr algn="r" fontAlgn="b"/>
                      <a:r>
                        <a:rPr lang="en-US" sz="700" u="none" strike="noStrike">
                          <a:effectLst/>
                        </a:rPr>
                        <a:t>-568.72</a:t>
                      </a:r>
                      <a:endParaRPr lang="en-US" sz="700" b="0" i="0" u="none" strike="noStrike">
                        <a:solidFill>
                          <a:srgbClr val="000000"/>
                        </a:solidFill>
                        <a:effectLst/>
                        <a:latin typeface="Calibri"/>
                      </a:endParaRPr>
                    </a:p>
                  </a:txBody>
                  <a:tcPr marL="8381" marR="8381" marT="8381" marB="0" anchor="b">
                    <a:solidFill>
                      <a:srgbClr val="FFC000"/>
                    </a:solidFill>
                  </a:tcPr>
                </a:tc>
                <a:tc>
                  <a:txBody>
                    <a:bodyPr/>
                    <a:lstStyle/>
                    <a:p>
                      <a:pPr algn="r" fontAlgn="b"/>
                      <a:r>
                        <a:rPr lang="en-US" sz="700" u="none" strike="noStrike" dirty="0">
                          <a:effectLst/>
                        </a:rPr>
                        <a:t>1540.93</a:t>
                      </a:r>
                      <a:endParaRPr lang="en-US" sz="700" b="0" i="0" u="none" strike="noStrike" dirty="0">
                        <a:solidFill>
                          <a:srgbClr val="000000"/>
                        </a:solidFill>
                        <a:effectLst/>
                        <a:latin typeface="Calibri"/>
                      </a:endParaRPr>
                    </a:p>
                  </a:txBody>
                  <a:tcPr marL="8381" marR="8381" marT="8381" marB="0" anchor="b">
                    <a:solidFill>
                      <a:srgbClr val="FFC000"/>
                    </a:solidFill>
                  </a:tcPr>
                </a:tc>
                <a:tc>
                  <a:txBody>
                    <a:bodyPr/>
                    <a:lstStyle/>
                    <a:p>
                      <a:pPr algn="r" fontAlgn="b"/>
                      <a:r>
                        <a:rPr lang="en-US" sz="700" u="none" strike="noStrike">
                          <a:effectLst/>
                        </a:rPr>
                        <a:t>4</a:t>
                      </a:r>
                      <a:endParaRPr lang="en-US" sz="700" b="0" i="0" u="none" strike="noStrike">
                        <a:solidFill>
                          <a:srgbClr val="000000"/>
                        </a:solidFill>
                        <a:effectLst/>
                        <a:latin typeface="Calibri"/>
                      </a:endParaRPr>
                    </a:p>
                  </a:txBody>
                  <a:tcPr marL="8381" marR="8381" marT="8381" marB="0" anchor="b">
                    <a:solidFill>
                      <a:srgbClr val="FFC000"/>
                    </a:solidFill>
                  </a:tcPr>
                </a:tc>
                <a:tc>
                  <a:txBody>
                    <a:bodyPr/>
                    <a:lstStyle/>
                    <a:p>
                      <a:pPr marL="0" algn="r" defTabSz="457200" rtl="0" eaLnBrk="1" fontAlgn="b" latinLnBrk="0" hangingPunct="1"/>
                      <a:r>
                        <a:rPr lang="en-US" sz="700" u="none" strike="noStrike" kern="1200" dirty="0">
                          <a:effectLst/>
                        </a:rPr>
                        <a:t>0.75</a:t>
                      </a:r>
                      <a:endParaRPr lang="en-US" sz="700" u="none" strike="noStrike" kern="1200" dirty="0">
                        <a:solidFill>
                          <a:schemeClr val="dk1"/>
                        </a:solidFill>
                        <a:effectLst/>
                        <a:latin typeface="+mn-lt"/>
                        <a:ea typeface="+mn-ea"/>
                        <a:cs typeface="+mn-cs"/>
                      </a:endParaRPr>
                    </a:p>
                  </a:txBody>
                  <a:tcPr marL="8381" marR="8381" marT="8381" marB="0" anchor="b">
                    <a:solidFill>
                      <a:srgbClr val="FFC000"/>
                    </a:solidFill>
                  </a:tcPr>
                </a:tc>
                <a:tc>
                  <a:txBody>
                    <a:bodyPr/>
                    <a:lstStyle/>
                    <a:p>
                      <a:pPr marL="0" algn="r" defTabSz="457200" rtl="0" eaLnBrk="1" fontAlgn="b" latinLnBrk="0" hangingPunct="1"/>
                      <a:r>
                        <a:rPr lang="en-US" sz="700" u="none" strike="noStrike" kern="1200" dirty="0">
                          <a:effectLst/>
                        </a:rPr>
                        <a:t>2</a:t>
                      </a:r>
                      <a:endParaRPr lang="en-US" sz="700" u="none" strike="noStrike" kern="1200" dirty="0">
                        <a:solidFill>
                          <a:schemeClr val="dk1"/>
                        </a:solidFill>
                        <a:effectLst/>
                        <a:latin typeface="+mn-lt"/>
                        <a:ea typeface="+mn-ea"/>
                        <a:cs typeface="+mn-cs"/>
                      </a:endParaRPr>
                    </a:p>
                  </a:txBody>
                  <a:tcPr marL="8381" marR="8381" marT="8381" marB="0" anchor="b">
                    <a:solidFill>
                      <a:srgbClr val="FFC000"/>
                    </a:solidFill>
                  </a:tcPr>
                </a:tc>
              </a:tr>
              <a:tr h="167628">
                <a:tc>
                  <a:txBody>
                    <a:bodyPr/>
                    <a:lstStyle/>
                    <a:p>
                      <a:pPr algn="l" fontAlgn="b"/>
                      <a:r>
                        <a:rPr lang="en-US" sz="700" u="none" strike="noStrike">
                          <a:effectLst/>
                        </a:rPr>
                        <a:t>WINTER</a:t>
                      </a:r>
                      <a:endParaRPr lang="en-US" sz="700" b="0" i="0" u="none" strike="noStrike">
                        <a:solidFill>
                          <a:srgbClr val="000000"/>
                        </a:solidFill>
                        <a:effectLst/>
                        <a:latin typeface="Calibri"/>
                      </a:endParaRPr>
                    </a:p>
                  </a:txBody>
                  <a:tcPr marL="8381" marR="8381" marT="8381" marB="0" anchor="b">
                    <a:solidFill>
                      <a:srgbClr val="FFC000"/>
                    </a:solidFill>
                  </a:tcPr>
                </a:tc>
                <a:tc>
                  <a:txBody>
                    <a:bodyPr/>
                    <a:lstStyle/>
                    <a:p>
                      <a:pPr algn="r" fontAlgn="b"/>
                      <a:r>
                        <a:rPr lang="en-US" sz="700" u="none" strike="noStrike">
                          <a:effectLst/>
                        </a:rPr>
                        <a:t>13</a:t>
                      </a:r>
                      <a:endParaRPr lang="en-US" sz="700" b="0" i="0" u="none" strike="noStrike">
                        <a:solidFill>
                          <a:srgbClr val="000000"/>
                        </a:solidFill>
                        <a:effectLst/>
                        <a:latin typeface="Calibri"/>
                      </a:endParaRPr>
                    </a:p>
                  </a:txBody>
                  <a:tcPr marL="8381" marR="8381" marT="8381" marB="0" anchor="b">
                    <a:solidFill>
                      <a:srgbClr val="FFC000"/>
                    </a:solidFill>
                  </a:tcPr>
                </a:tc>
                <a:tc>
                  <a:txBody>
                    <a:bodyPr/>
                    <a:lstStyle/>
                    <a:p>
                      <a:pPr algn="r" fontAlgn="b"/>
                      <a:r>
                        <a:rPr lang="en-US" sz="700" u="none" strike="noStrike">
                          <a:effectLst/>
                        </a:rPr>
                        <a:t>-633.66</a:t>
                      </a:r>
                      <a:endParaRPr lang="en-US" sz="700" b="0" i="0" u="none" strike="noStrike">
                        <a:solidFill>
                          <a:srgbClr val="000000"/>
                        </a:solidFill>
                        <a:effectLst/>
                        <a:latin typeface="Calibri"/>
                      </a:endParaRPr>
                    </a:p>
                  </a:txBody>
                  <a:tcPr marL="8381" marR="8381" marT="8381" marB="0" anchor="b">
                    <a:solidFill>
                      <a:srgbClr val="FFC000"/>
                    </a:solidFill>
                  </a:tcPr>
                </a:tc>
                <a:tc>
                  <a:txBody>
                    <a:bodyPr/>
                    <a:lstStyle/>
                    <a:p>
                      <a:pPr algn="r" fontAlgn="b"/>
                      <a:r>
                        <a:rPr lang="en-US" sz="700" u="none" strike="noStrike" dirty="0">
                          <a:effectLst/>
                        </a:rPr>
                        <a:t>1502.64</a:t>
                      </a:r>
                      <a:endParaRPr lang="en-US" sz="700" b="0" i="0" u="none" strike="noStrike" dirty="0">
                        <a:solidFill>
                          <a:srgbClr val="000000"/>
                        </a:solidFill>
                        <a:effectLst/>
                        <a:latin typeface="Calibri"/>
                      </a:endParaRPr>
                    </a:p>
                  </a:txBody>
                  <a:tcPr marL="8381" marR="8381" marT="8381" marB="0" anchor="b">
                    <a:solidFill>
                      <a:srgbClr val="FFC000"/>
                    </a:solidFill>
                  </a:tcPr>
                </a:tc>
                <a:tc>
                  <a:txBody>
                    <a:bodyPr/>
                    <a:lstStyle/>
                    <a:p>
                      <a:pPr algn="r" fontAlgn="b"/>
                      <a:r>
                        <a:rPr lang="en-US" sz="700" u="none" strike="noStrike">
                          <a:effectLst/>
                        </a:rPr>
                        <a:t>4</a:t>
                      </a:r>
                      <a:endParaRPr lang="en-US" sz="700" b="0" i="0" u="none" strike="noStrike">
                        <a:solidFill>
                          <a:srgbClr val="000000"/>
                        </a:solidFill>
                        <a:effectLst/>
                        <a:latin typeface="Calibri"/>
                      </a:endParaRPr>
                    </a:p>
                  </a:txBody>
                  <a:tcPr marL="8381" marR="8381" marT="8381" marB="0" anchor="b">
                    <a:solidFill>
                      <a:srgbClr val="FFC000"/>
                    </a:solidFill>
                  </a:tcPr>
                </a:tc>
                <a:tc>
                  <a:txBody>
                    <a:bodyPr/>
                    <a:lstStyle/>
                    <a:p>
                      <a:pPr marL="0" algn="r" defTabSz="457200" rtl="0" eaLnBrk="1" fontAlgn="b" latinLnBrk="0" hangingPunct="1"/>
                      <a:r>
                        <a:rPr lang="en-US" sz="700" u="none" strike="noStrike" kern="1200" dirty="0">
                          <a:effectLst/>
                        </a:rPr>
                        <a:t>0.75</a:t>
                      </a:r>
                      <a:endParaRPr lang="en-US" sz="700" u="none" strike="noStrike" kern="1200" dirty="0">
                        <a:solidFill>
                          <a:schemeClr val="dk1"/>
                        </a:solidFill>
                        <a:effectLst/>
                        <a:latin typeface="+mn-lt"/>
                        <a:ea typeface="+mn-ea"/>
                        <a:cs typeface="+mn-cs"/>
                      </a:endParaRPr>
                    </a:p>
                  </a:txBody>
                  <a:tcPr marL="8381" marR="8381" marT="8381" marB="0" anchor="b">
                    <a:solidFill>
                      <a:srgbClr val="FFC000"/>
                    </a:solidFill>
                  </a:tcPr>
                </a:tc>
                <a:tc>
                  <a:txBody>
                    <a:bodyPr/>
                    <a:lstStyle/>
                    <a:p>
                      <a:pPr marL="0" algn="r" defTabSz="457200" rtl="0" eaLnBrk="1" fontAlgn="b" latinLnBrk="0" hangingPunct="1"/>
                      <a:r>
                        <a:rPr lang="en-US" sz="700" u="none" strike="noStrike" kern="1200" dirty="0">
                          <a:effectLst/>
                        </a:rPr>
                        <a:t>3</a:t>
                      </a:r>
                      <a:endParaRPr lang="en-US" sz="700" u="none" strike="noStrike" kern="1200" dirty="0">
                        <a:solidFill>
                          <a:schemeClr val="dk1"/>
                        </a:solidFill>
                        <a:effectLst/>
                        <a:latin typeface="+mn-lt"/>
                        <a:ea typeface="+mn-ea"/>
                        <a:cs typeface="+mn-cs"/>
                      </a:endParaRPr>
                    </a:p>
                  </a:txBody>
                  <a:tcPr marL="8381" marR="8381" marT="8381" marB="0" anchor="b">
                    <a:solidFill>
                      <a:srgbClr val="FFC000"/>
                    </a:solidFill>
                  </a:tcPr>
                </a:tc>
              </a:tr>
              <a:tr h="167628">
                <a:tc>
                  <a:txBody>
                    <a:bodyPr/>
                    <a:lstStyle/>
                    <a:p>
                      <a:pPr algn="l" fontAlgn="b"/>
                      <a:r>
                        <a:rPr lang="en-US" sz="700" u="none" strike="noStrike">
                          <a:effectLst/>
                        </a:rPr>
                        <a:t>WINTER</a:t>
                      </a:r>
                      <a:endParaRPr lang="en-US" sz="700" b="0" i="0" u="none" strike="noStrike">
                        <a:solidFill>
                          <a:srgbClr val="000000"/>
                        </a:solidFill>
                        <a:effectLst/>
                        <a:latin typeface="Calibri"/>
                      </a:endParaRPr>
                    </a:p>
                  </a:txBody>
                  <a:tcPr marL="8381" marR="8381" marT="8381" marB="0" anchor="b">
                    <a:solidFill>
                      <a:srgbClr val="FFC000"/>
                    </a:solidFill>
                  </a:tcPr>
                </a:tc>
                <a:tc>
                  <a:txBody>
                    <a:bodyPr/>
                    <a:lstStyle/>
                    <a:p>
                      <a:pPr algn="r" fontAlgn="b"/>
                      <a:r>
                        <a:rPr lang="en-US" sz="700" u="none" strike="noStrike">
                          <a:effectLst/>
                        </a:rPr>
                        <a:t>14</a:t>
                      </a:r>
                      <a:endParaRPr lang="en-US" sz="700" b="0" i="0" u="none" strike="noStrike">
                        <a:solidFill>
                          <a:srgbClr val="000000"/>
                        </a:solidFill>
                        <a:effectLst/>
                        <a:latin typeface="Calibri"/>
                      </a:endParaRPr>
                    </a:p>
                  </a:txBody>
                  <a:tcPr marL="8381" marR="8381" marT="8381" marB="0" anchor="b">
                    <a:solidFill>
                      <a:srgbClr val="FFC000"/>
                    </a:solidFill>
                  </a:tcPr>
                </a:tc>
                <a:tc>
                  <a:txBody>
                    <a:bodyPr/>
                    <a:lstStyle/>
                    <a:p>
                      <a:pPr algn="r" fontAlgn="b"/>
                      <a:r>
                        <a:rPr lang="en-US" sz="700" u="none" strike="noStrike">
                          <a:effectLst/>
                        </a:rPr>
                        <a:t>-561.69</a:t>
                      </a:r>
                      <a:endParaRPr lang="en-US" sz="700" b="0" i="0" u="none" strike="noStrike">
                        <a:solidFill>
                          <a:srgbClr val="000000"/>
                        </a:solidFill>
                        <a:effectLst/>
                        <a:latin typeface="Calibri"/>
                      </a:endParaRPr>
                    </a:p>
                  </a:txBody>
                  <a:tcPr marL="8381" marR="8381" marT="8381" marB="0" anchor="b">
                    <a:solidFill>
                      <a:srgbClr val="FFC000"/>
                    </a:solidFill>
                  </a:tcPr>
                </a:tc>
                <a:tc>
                  <a:txBody>
                    <a:bodyPr/>
                    <a:lstStyle/>
                    <a:p>
                      <a:pPr algn="r" fontAlgn="b"/>
                      <a:r>
                        <a:rPr lang="en-US" sz="700" u="none" strike="noStrike" dirty="0">
                          <a:effectLst/>
                        </a:rPr>
                        <a:t>1469.32</a:t>
                      </a:r>
                      <a:endParaRPr lang="en-US" sz="700" b="0" i="0" u="none" strike="noStrike" dirty="0">
                        <a:solidFill>
                          <a:srgbClr val="000000"/>
                        </a:solidFill>
                        <a:effectLst/>
                        <a:latin typeface="Calibri"/>
                      </a:endParaRPr>
                    </a:p>
                  </a:txBody>
                  <a:tcPr marL="8381" marR="8381" marT="8381" marB="0" anchor="b">
                    <a:solidFill>
                      <a:srgbClr val="FFC000"/>
                    </a:solidFill>
                  </a:tcPr>
                </a:tc>
                <a:tc>
                  <a:txBody>
                    <a:bodyPr/>
                    <a:lstStyle/>
                    <a:p>
                      <a:pPr algn="r" fontAlgn="b"/>
                      <a:r>
                        <a:rPr lang="en-US" sz="700" u="none" strike="noStrike">
                          <a:effectLst/>
                        </a:rPr>
                        <a:t>4</a:t>
                      </a:r>
                      <a:endParaRPr lang="en-US" sz="700" b="0" i="0" u="none" strike="noStrike">
                        <a:solidFill>
                          <a:srgbClr val="000000"/>
                        </a:solidFill>
                        <a:effectLst/>
                        <a:latin typeface="Calibri"/>
                      </a:endParaRPr>
                    </a:p>
                  </a:txBody>
                  <a:tcPr marL="8381" marR="8381" marT="8381" marB="0" anchor="b">
                    <a:solidFill>
                      <a:srgbClr val="FFC000"/>
                    </a:solidFill>
                  </a:tcPr>
                </a:tc>
                <a:tc>
                  <a:txBody>
                    <a:bodyPr/>
                    <a:lstStyle/>
                    <a:p>
                      <a:pPr marL="0" algn="r" defTabSz="457200" rtl="0" eaLnBrk="1" fontAlgn="b" latinLnBrk="0" hangingPunct="1"/>
                      <a:r>
                        <a:rPr lang="en-US" sz="700" u="none" strike="noStrike" kern="1200">
                          <a:effectLst/>
                        </a:rPr>
                        <a:t>0.5</a:t>
                      </a:r>
                      <a:endParaRPr lang="en-US" sz="700" u="none" strike="noStrike" kern="1200">
                        <a:solidFill>
                          <a:schemeClr val="dk1"/>
                        </a:solidFill>
                        <a:effectLst/>
                        <a:latin typeface="+mn-lt"/>
                        <a:ea typeface="+mn-ea"/>
                        <a:cs typeface="+mn-cs"/>
                      </a:endParaRPr>
                    </a:p>
                  </a:txBody>
                  <a:tcPr marL="8381" marR="8381" marT="8381" marB="0" anchor="b">
                    <a:solidFill>
                      <a:srgbClr val="FFC000"/>
                    </a:solidFill>
                  </a:tcPr>
                </a:tc>
                <a:tc>
                  <a:txBody>
                    <a:bodyPr/>
                    <a:lstStyle/>
                    <a:p>
                      <a:pPr marL="0" algn="r" defTabSz="457200" rtl="0" eaLnBrk="1" fontAlgn="b" latinLnBrk="0" hangingPunct="1"/>
                      <a:r>
                        <a:rPr lang="en-US" sz="700" u="none" strike="noStrike" kern="1200" dirty="0">
                          <a:effectLst/>
                        </a:rPr>
                        <a:t>4</a:t>
                      </a:r>
                      <a:endParaRPr lang="en-US" sz="700" u="none" strike="noStrike" kern="1200" dirty="0">
                        <a:solidFill>
                          <a:schemeClr val="dk1"/>
                        </a:solidFill>
                        <a:effectLst/>
                        <a:latin typeface="+mn-lt"/>
                        <a:ea typeface="+mn-ea"/>
                        <a:cs typeface="+mn-cs"/>
                      </a:endParaRPr>
                    </a:p>
                  </a:txBody>
                  <a:tcPr marL="8381" marR="8381" marT="8381" marB="0" anchor="b">
                    <a:solidFill>
                      <a:srgbClr val="FFC000"/>
                    </a:solidFill>
                  </a:tcPr>
                </a:tc>
              </a:tr>
              <a:tr h="167628">
                <a:tc>
                  <a:txBody>
                    <a:bodyPr/>
                    <a:lstStyle/>
                    <a:p>
                      <a:pPr algn="l" fontAlgn="b"/>
                      <a:r>
                        <a:rPr lang="en-US" sz="700" u="none" strike="noStrike">
                          <a:effectLst/>
                        </a:rPr>
                        <a:t>WINTER</a:t>
                      </a:r>
                      <a:endParaRPr lang="en-US" sz="700" b="0" i="0" u="none" strike="noStrike">
                        <a:solidFill>
                          <a:srgbClr val="000000"/>
                        </a:solidFill>
                        <a:effectLst/>
                        <a:latin typeface="Calibri"/>
                      </a:endParaRPr>
                    </a:p>
                  </a:txBody>
                  <a:tcPr marL="8381" marR="8381" marT="8381" marB="0" anchor="b"/>
                </a:tc>
                <a:tc>
                  <a:txBody>
                    <a:bodyPr/>
                    <a:lstStyle/>
                    <a:p>
                      <a:pPr algn="r" fontAlgn="b"/>
                      <a:r>
                        <a:rPr lang="en-US" sz="700" u="none" strike="noStrike">
                          <a:effectLst/>
                        </a:rPr>
                        <a:t>15</a:t>
                      </a:r>
                      <a:endParaRPr lang="en-US" sz="700" b="0" i="0" u="none" strike="noStrike">
                        <a:solidFill>
                          <a:srgbClr val="000000"/>
                        </a:solidFill>
                        <a:effectLst/>
                        <a:latin typeface="Calibri"/>
                      </a:endParaRPr>
                    </a:p>
                  </a:txBody>
                  <a:tcPr marL="8381" marR="8381" marT="8381" marB="0" anchor="b"/>
                </a:tc>
                <a:tc>
                  <a:txBody>
                    <a:bodyPr/>
                    <a:lstStyle/>
                    <a:p>
                      <a:pPr algn="r" fontAlgn="b"/>
                      <a:r>
                        <a:rPr lang="en-US" sz="700" u="none" strike="noStrike">
                          <a:effectLst/>
                        </a:rPr>
                        <a:t>-561.69</a:t>
                      </a:r>
                      <a:endParaRPr lang="en-US" sz="700" b="0" i="0" u="none" strike="noStrike">
                        <a:solidFill>
                          <a:srgbClr val="000000"/>
                        </a:solidFill>
                        <a:effectLst/>
                        <a:latin typeface="Calibri"/>
                      </a:endParaRPr>
                    </a:p>
                  </a:txBody>
                  <a:tcPr marL="8381" marR="8381" marT="8381" marB="0" anchor="b"/>
                </a:tc>
                <a:tc>
                  <a:txBody>
                    <a:bodyPr/>
                    <a:lstStyle/>
                    <a:p>
                      <a:pPr algn="r" fontAlgn="b"/>
                      <a:r>
                        <a:rPr lang="en-US" sz="700" u="none" strike="noStrike" dirty="0">
                          <a:effectLst/>
                        </a:rPr>
                        <a:t>1469.32</a:t>
                      </a:r>
                      <a:endParaRPr lang="en-US" sz="700" b="0" i="0" u="none" strike="noStrike" dirty="0">
                        <a:solidFill>
                          <a:srgbClr val="000000"/>
                        </a:solidFill>
                        <a:effectLst/>
                        <a:latin typeface="Calibri"/>
                      </a:endParaRPr>
                    </a:p>
                  </a:txBody>
                  <a:tcPr marL="8381" marR="8381" marT="8381" marB="0" anchor="b"/>
                </a:tc>
                <a:tc>
                  <a:txBody>
                    <a:bodyPr/>
                    <a:lstStyle/>
                    <a:p>
                      <a:pPr algn="r" fontAlgn="b"/>
                      <a:r>
                        <a:rPr lang="en-US" sz="700" u="none" strike="noStrike">
                          <a:effectLst/>
                        </a:rPr>
                        <a:t>5</a:t>
                      </a:r>
                      <a:endParaRPr lang="en-US" sz="700" b="0" i="0" u="none" strike="noStrike">
                        <a:solidFill>
                          <a:srgbClr val="000000"/>
                        </a:solidFill>
                        <a:effectLst/>
                        <a:latin typeface="Calibri"/>
                      </a:endParaRPr>
                    </a:p>
                  </a:txBody>
                  <a:tcPr marL="8381" marR="8381" marT="8381" marB="0" anchor="b"/>
                </a:tc>
                <a:tc>
                  <a:txBody>
                    <a:bodyPr/>
                    <a:lstStyle/>
                    <a:p>
                      <a:pPr marL="0" algn="r" defTabSz="457200" rtl="0" eaLnBrk="1" fontAlgn="b" latinLnBrk="0" hangingPunct="1"/>
                      <a:r>
                        <a:rPr lang="en-US" sz="700" u="none" strike="noStrike" kern="1200">
                          <a:effectLst/>
                        </a:rPr>
                        <a:t>0.5</a:t>
                      </a:r>
                      <a:endParaRPr lang="en-US" sz="700" u="none" strike="noStrike" kern="1200">
                        <a:solidFill>
                          <a:schemeClr val="dk1"/>
                        </a:solidFill>
                        <a:effectLst/>
                        <a:latin typeface="+mn-lt"/>
                        <a:ea typeface="+mn-ea"/>
                        <a:cs typeface="+mn-cs"/>
                      </a:endParaRPr>
                    </a:p>
                  </a:txBody>
                  <a:tcPr marL="8381" marR="8381" marT="8381" marB="0" anchor="b"/>
                </a:tc>
                <a:tc>
                  <a:txBody>
                    <a:bodyPr/>
                    <a:lstStyle/>
                    <a:p>
                      <a:pPr marL="0" algn="r" defTabSz="457200" rtl="0" eaLnBrk="1" fontAlgn="b" latinLnBrk="0" hangingPunct="1"/>
                      <a:r>
                        <a:rPr lang="en-US" sz="700" u="none" strike="noStrike" kern="1200" dirty="0">
                          <a:effectLst/>
                        </a:rPr>
                        <a:t>1</a:t>
                      </a:r>
                      <a:endParaRPr lang="en-US" sz="700" u="none" strike="noStrike" kern="1200" dirty="0">
                        <a:solidFill>
                          <a:schemeClr val="dk1"/>
                        </a:solidFill>
                        <a:effectLst/>
                        <a:latin typeface="+mn-lt"/>
                        <a:ea typeface="+mn-ea"/>
                        <a:cs typeface="+mn-cs"/>
                      </a:endParaRPr>
                    </a:p>
                  </a:txBody>
                  <a:tcPr marL="8381" marR="8381" marT="8381" marB="0" anchor="b"/>
                </a:tc>
              </a:tr>
              <a:tr h="167628">
                <a:tc>
                  <a:txBody>
                    <a:bodyPr/>
                    <a:lstStyle/>
                    <a:p>
                      <a:pPr algn="l" fontAlgn="b"/>
                      <a:r>
                        <a:rPr lang="en-US" sz="700" u="none" strike="noStrike">
                          <a:effectLst/>
                        </a:rPr>
                        <a:t>WINTER</a:t>
                      </a:r>
                      <a:endParaRPr lang="en-US" sz="700" b="0" i="0" u="none" strike="noStrike">
                        <a:solidFill>
                          <a:srgbClr val="000000"/>
                        </a:solidFill>
                        <a:effectLst/>
                        <a:latin typeface="Calibri"/>
                      </a:endParaRPr>
                    </a:p>
                  </a:txBody>
                  <a:tcPr marL="8381" marR="8381" marT="8381" marB="0" anchor="b"/>
                </a:tc>
                <a:tc>
                  <a:txBody>
                    <a:bodyPr/>
                    <a:lstStyle/>
                    <a:p>
                      <a:pPr algn="r" fontAlgn="b"/>
                      <a:r>
                        <a:rPr lang="en-US" sz="700" u="none" strike="noStrike">
                          <a:effectLst/>
                        </a:rPr>
                        <a:t>16</a:t>
                      </a:r>
                      <a:endParaRPr lang="en-US" sz="700" b="0" i="0" u="none" strike="noStrike">
                        <a:solidFill>
                          <a:srgbClr val="000000"/>
                        </a:solidFill>
                        <a:effectLst/>
                        <a:latin typeface="Calibri"/>
                      </a:endParaRPr>
                    </a:p>
                  </a:txBody>
                  <a:tcPr marL="8381" marR="8381" marT="8381" marB="0" anchor="b"/>
                </a:tc>
                <a:tc>
                  <a:txBody>
                    <a:bodyPr/>
                    <a:lstStyle/>
                    <a:p>
                      <a:pPr algn="r" fontAlgn="b"/>
                      <a:r>
                        <a:rPr lang="en-US" sz="700" u="none" strike="noStrike">
                          <a:effectLst/>
                        </a:rPr>
                        <a:t>-489.73</a:t>
                      </a:r>
                      <a:endParaRPr lang="en-US" sz="700" b="0" i="0" u="none" strike="noStrike">
                        <a:solidFill>
                          <a:srgbClr val="000000"/>
                        </a:solidFill>
                        <a:effectLst/>
                        <a:latin typeface="Calibri"/>
                      </a:endParaRPr>
                    </a:p>
                  </a:txBody>
                  <a:tcPr marL="8381" marR="8381" marT="8381" marB="0" anchor="b"/>
                </a:tc>
                <a:tc>
                  <a:txBody>
                    <a:bodyPr/>
                    <a:lstStyle/>
                    <a:p>
                      <a:pPr algn="r" fontAlgn="b"/>
                      <a:r>
                        <a:rPr lang="en-US" sz="700" u="none" strike="noStrike" dirty="0">
                          <a:effectLst/>
                        </a:rPr>
                        <a:t>1435.99</a:t>
                      </a:r>
                      <a:endParaRPr lang="en-US" sz="700" b="0" i="0" u="none" strike="noStrike" dirty="0">
                        <a:solidFill>
                          <a:srgbClr val="000000"/>
                        </a:solidFill>
                        <a:effectLst/>
                        <a:latin typeface="Calibri"/>
                      </a:endParaRPr>
                    </a:p>
                  </a:txBody>
                  <a:tcPr marL="8381" marR="8381" marT="8381" marB="0" anchor="b"/>
                </a:tc>
                <a:tc>
                  <a:txBody>
                    <a:bodyPr/>
                    <a:lstStyle/>
                    <a:p>
                      <a:pPr algn="r" fontAlgn="b"/>
                      <a:r>
                        <a:rPr lang="en-US" sz="700" u="none" strike="noStrike">
                          <a:effectLst/>
                        </a:rPr>
                        <a:t>5</a:t>
                      </a:r>
                      <a:endParaRPr lang="en-US" sz="700" b="0" i="0" u="none" strike="noStrike">
                        <a:solidFill>
                          <a:srgbClr val="000000"/>
                        </a:solidFill>
                        <a:effectLst/>
                        <a:latin typeface="Calibri"/>
                      </a:endParaRPr>
                    </a:p>
                  </a:txBody>
                  <a:tcPr marL="8381" marR="8381" marT="8381" marB="0" anchor="b"/>
                </a:tc>
                <a:tc>
                  <a:txBody>
                    <a:bodyPr/>
                    <a:lstStyle/>
                    <a:p>
                      <a:pPr marL="0" algn="r" defTabSz="457200" rtl="0" eaLnBrk="1" fontAlgn="b" latinLnBrk="0" hangingPunct="1"/>
                      <a:r>
                        <a:rPr lang="en-US" sz="700" u="none" strike="noStrike" kern="1200">
                          <a:effectLst/>
                        </a:rPr>
                        <a:t>0.75</a:t>
                      </a:r>
                      <a:endParaRPr lang="en-US" sz="700" u="none" strike="noStrike" kern="1200">
                        <a:solidFill>
                          <a:schemeClr val="dk1"/>
                        </a:solidFill>
                        <a:effectLst/>
                        <a:latin typeface="+mn-lt"/>
                        <a:ea typeface="+mn-ea"/>
                        <a:cs typeface="+mn-cs"/>
                      </a:endParaRPr>
                    </a:p>
                  </a:txBody>
                  <a:tcPr marL="8381" marR="8381" marT="8381" marB="0" anchor="b"/>
                </a:tc>
                <a:tc>
                  <a:txBody>
                    <a:bodyPr/>
                    <a:lstStyle/>
                    <a:p>
                      <a:pPr marL="0" algn="r" defTabSz="457200" rtl="0" eaLnBrk="1" fontAlgn="b" latinLnBrk="0" hangingPunct="1"/>
                      <a:r>
                        <a:rPr lang="en-US" sz="700" u="none" strike="noStrike" kern="1200" dirty="0">
                          <a:effectLst/>
                        </a:rPr>
                        <a:t>2</a:t>
                      </a:r>
                      <a:endParaRPr lang="en-US" sz="700" u="none" strike="noStrike" kern="1200" dirty="0">
                        <a:solidFill>
                          <a:schemeClr val="dk1"/>
                        </a:solidFill>
                        <a:effectLst/>
                        <a:latin typeface="+mn-lt"/>
                        <a:ea typeface="+mn-ea"/>
                        <a:cs typeface="+mn-cs"/>
                      </a:endParaRPr>
                    </a:p>
                  </a:txBody>
                  <a:tcPr marL="8381" marR="8381" marT="8381" marB="0" anchor="b"/>
                </a:tc>
              </a:tr>
              <a:tr h="167628">
                <a:tc>
                  <a:txBody>
                    <a:bodyPr/>
                    <a:lstStyle/>
                    <a:p>
                      <a:pPr algn="l" fontAlgn="b"/>
                      <a:r>
                        <a:rPr lang="en-US" sz="700" u="none" strike="noStrike">
                          <a:effectLst/>
                        </a:rPr>
                        <a:t>WINTER</a:t>
                      </a:r>
                      <a:endParaRPr lang="en-US" sz="700" b="0" i="0" u="none" strike="noStrike">
                        <a:solidFill>
                          <a:srgbClr val="000000"/>
                        </a:solidFill>
                        <a:effectLst/>
                        <a:latin typeface="Calibri"/>
                      </a:endParaRPr>
                    </a:p>
                  </a:txBody>
                  <a:tcPr marL="8381" marR="8381" marT="8381" marB="0" anchor="b"/>
                </a:tc>
                <a:tc>
                  <a:txBody>
                    <a:bodyPr/>
                    <a:lstStyle/>
                    <a:p>
                      <a:pPr algn="r" fontAlgn="b"/>
                      <a:r>
                        <a:rPr lang="en-US" sz="700" u="none" strike="noStrike">
                          <a:effectLst/>
                        </a:rPr>
                        <a:t>17</a:t>
                      </a:r>
                      <a:endParaRPr lang="en-US" sz="700" b="0" i="0" u="none" strike="noStrike">
                        <a:solidFill>
                          <a:srgbClr val="000000"/>
                        </a:solidFill>
                        <a:effectLst/>
                        <a:latin typeface="Calibri"/>
                      </a:endParaRPr>
                    </a:p>
                  </a:txBody>
                  <a:tcPr marL="8381" marR="8381" marT="8381" marB="0" anchor="b"/>
                </a:tc>
                <a:tc>
                  <a:txBody>
                    <a:bodyPr/>
                    <a:lstStyle/>
                    <a:p>
                      <a:pPr algn="r" fontAlgn="b"/>
                      <a:r>
                        <a:rPr lang="en-US" sz="700" u="none" strike="noStrike">
                          <a:effectLst/>
                        </a:rPr>
                        <a:t>-385.15</a:t>
                      </a:r>
                      <a:endParaRPr lang="en-US" sz="700" b="0" i="0" u="none" strike="noStrike">
                        <a:solidFill>
                          <a:srgbClr val="000000"/>
                        </a:solidFill>
                        <a:effectLst/>
                        <a:latin typeface="Calibri"/>
                      </a:endParaRPr>
                    </a:p>
                  </a:txBody>
                  <a:tcPr marL="8381" marR="8381" marT="8381" marB="0" anchor="b"/>
                </a:tc>
                <a:tc>
                  <a:txBody>
                    <a:bodyPr/>
                    <a:lstStyle/>
                    <a:p>
                      <a:pPr algn="r" fontAlgn="b"/>
                      <a:r>
                        <a:rPr lang="en-US" sz="700" u="none" strike="noStrike" dirty="0">
                          <a:effectLst/>
                        </a:rPr>
                        <a:t>1336.68</a:t>
                      </a:r>
                      <a:endParaRPr lang="en-US" sz="700" b="0" i="0" u="none" strike="noStrike" dirty="0">
                        <a:solidFill>
                          <a:srgbClr val="000000"/>
                        </a:solidFill>
                        <a:effectLst/>
                        <a:latin typeface="Calibri"/>
                      </a:endParaRPr>
                    </a:p>
                  </a:txBody>
                  <a:tcPr marL="8381" marR="8381" marT="8381" marB="0" anchor="b"/>
                </a:tc>
                <a:tc>
                  <a:txBody>
                    <a:bodyPr/>
                    <a:lstStyle/>
                    <a:p>
                      <a:pPr algn="r" fontAlgn="b"/>
                      <a:r>
                        <a:rPr lang="en-US" sz="700" u="none" strike="noStrike">
                          <a:effectLst/>
                        </a:rPr>
                        <a:t>5</a:t>
                      </a:r>
                      <a:endParaRPr lang="en-US" sz="700" b="0" i="0" u="none" strike="noStrike">
                        <a:solidFill>
                          <a:srgbClr val="000000"/>
                        </a:solidFill>
                        <a:effectLst/>
                        <a:latin typeface="Calibri"/>
                      </a:endParaRPr>
                    </a:p>
                  </a:txBody>
                  <a:tcPr marL="8381" marR="8381" marT="8381" marB="0" anchor="b"/>
                </a:tc>
                <a:tc>
                  <a:txBody>
                    <a:bodyPr/>
                    <a:lstStyle/>
                    <a:p>
                      <a:pPr marL="0" algn="r" defTabSz="457200" rtl="0" eaLnBrk="1" fontAlgn="b" latinLnBrk="0" hangingPunct="1"/>
                      <a:r>
                        <a:rPr lang="en-US" sz="700" u="none" strike="noStrike" kern="1200">
                          <a:effectLst/>
                        </a:rPr>
                        <a:t>0.75</a:t>
                      </a:r>
                      <a:endParaRPr lang="en-US" sz="700" u="none" strike="noStrike" kern="1200">
                        <a:solidFill>
                          <a:schemeClr val="dk1"/>
                        </a:solidFill>
                        <a:effectLst/>
                        <a:latin typeface="+mn-lt"/>
                        <a:ea typeface="+mn-ea"/>
                        <a:cs typeface="+mn-cs"/>
                      </a:endParaRPr>
                    </a:p>
                  </a:txBody>
                  <a:tcPr marL="8381" marR="8381" marT="8381" marB="0" anchor="b"/>
                </a:tc>
                <a:tc>
                  <a:txBody>
                    <a:bodyPr/>
                    <a:lstStyle/>
                    <a:p>
                      <a:pPr marL="0" algn="r" defTabSz="457200" rtl="0" eaLnBrk="1" fontAlgn="b" latinLnBrk="0" hangingPunct="1"/>
                      <a:r>
                        <a:rPr lang="en-US" sz="700" u="none" strike="noStrike" kern="1200" dirty="0">
                          <a:effectLst/>
                        </a:rPr>
                        <a:t>3</a:t>
                      </a:r>
                      <a:endParaRPr lang="en-US" sz="700" u="none" strike="noStrike" kern="1200" dirty="0">
                        <a:solidFill>
                          <a:schemeClr val="dk1"/>
                        </a:solidFill>
                        <a:effectLst/>
                        <a:latin typeface="+mn-lt"/>
                        <a:ea typeface="+mn-ea"/>
                        <a:cs typeface="+mn-cs"/>
                      </a:endParaRPr>
                    </a:p>
                  </a:txBody>
                  <a:tcPr marL="8381" marR="8381" marT="8381" marB="0" anchor="b"/>
                </a:tc>
              </a:tr>
              <a:tr h="167628">
                <a:tc>
                  <a:txBody>
                    <a:bodyPr/>
                    <a:lstStyle/>
                    <a:p>
                      <a:pPr algn="l" fontAlgn="b"/>
                      <a:r>
                        <a:rPr lang="en-US" sz="700" u="none" strike="noStrike">
                          <a:effectLst/>
                        </a:rPr>
                        <a:t>WINTER</a:t>
                      </a:r>
                      <a:endParaRPr lang="en-US" sz="700" b="0" i="0" u="none" strike="noStrike">
                        <a:solidFill>
                          <a:srgbClr val="000000"/>
                        </a:solidFill>
                        <a:effectLst/>
                        <a:latin typeface="Calibri"/>
                      </a:endParaRPr>
                    </a:p>
                  </a:txBody>
                  <a:tcPr marL="8381" marR="8381" marT="8381" marB="0" anchor="b"/>
                </a:tc>
                <a:tc>
                  <a:txBody>
                    <a:bodyPr/>
                    <a:lstStyle/>
                    <a:p>
                      <a:pPr algn="r" fontAlgn="b"/>
                      <a:r>
                        <a:rPr lang="en-US" sz="700" u="none" strike="noStrike">
                          <a:effectLst/>
                        </a:rPr>
                        <a:t>18</a:t>
                      </a:r>
                      <a:endParaRPr lang="en-US" sz="700" b="0" i="0" u="none" strike="noStrike">
                        <a:solidFill>
                          <a:srgbClr val="000000"/>
                        </a:solidFill>
                        <a:effectLst/>
                        <a:latin typeface="Calibri"/>
                      </a:endParaRPr>
                    </a:p>
                  </a:txBody>
                  <a:tcPr marL="8381" marR="8381" marT="8381" marB="0" anchor="b"/>
                </a:tc>
                <a:tc>
                  <a:txBody>
                    <a:bodyPr/>
                    <a:lstStyle/>
                    <a:p>
                      <a:pPr algn="r" fontAlgn="b"/>
                      <a:r>
                        <a:rPr lang="en-US" sz="700" u="none" strike="noStrike">
                          <a:effectLst/>
                        </a:rPr>
                        <a:t>-352.54</a:t>
                      </a:r>
                      <a:endParaRPr lang="en-US" sz="700" b="0" i="0" u="none" strike="noStrike">
                        <a:solidFill>
                          <a:srgbClr val="000000"/>
                        </a:solidFill>
                        <a:effectLst/>
                        <a:latin typeface="Calibri"/>
                      </a:endParaRPr>
                    </a:p>
                  </a:txBody>
                  <a:tcPr marL="8381" marR="8381" marT="8381" marB="0" anchor="b"/>
                </a:tc>
                <a:tc>
                  <a:txBody>
                    <a:bodyPr/>
                    <a:lstStyle/>
                    <a:p>
                      <a:pPr algn="r" fontAlgn="b"/>
                      <a:r>
                        <a:rPr lang="en-US" sz="700" u="none" strike="noStrike" dirty="0">
                          <a:effectLst/>
                        </a:rPr>
                        <a:t>1270.69</a:t>
                      </a:r>
                      <a:endParaRPr lang="en-US" sz="700" b="0" i="0" u="none" strike="noStrike" dirty="0">
                        <a:solidFill>
                          <a:srgbClr val="000000"/>
                        </a:solidFill>
                        <a:effectLst/>
                        <a:latin typeface="Calibri"/>
                      </a:endParaRPr>
                    </a:p>
                  </a:txBody>
                  <a:tcPr marL="8381" marR="8381" marT="8381" marB="0" anchor="b"/>
                </a:tc>
                <a:tc>
                  <a:txBody>
                    <a:bodyPr/>
                    <a:lstStyle/>
                    <a:p>
                      <a:pPr algn="r" fontAlgn="b"/>
                      <a:r>
                        <a:rPr lang="en-US" sz="700" u="none" strike="noStrike">
                          <a:effectLst/>
                        </a:rPr>
                        <a:t>5</a:t>
                      </a:r>
                      <a:endParaRPr lang="en-US" sz="700" b="0" i="0" u="none" strike="noStrike">
                        <a:solidFill>
                          <a:srgbClr val="000000"/>
                        </a:solidFill>
                        <a:effectLst/>
                        <a:latin typeface="Calibri"/>
                      </a:endParaRPr>
                    </a:p>
                  </a:txBody>
                  <a:tcPr marL="8381" marR="8381" marT="8381" marB="0" anchor="b"/>
                </a:tc>
                <a:tc>
                  <a:txBody>
                    <a:bodyPr/>
                    <a:lstStyle/>
                    <a:p>
                      <a:pPr marL="0" algn="r" defTabSz="457200" rtl="0" eaLnBrk="1" fontAlgn="b" latinLnBrk="0" hangingPunct="1"/>
                      <a:r>
                        <a:rPr lang="en-US" sz="700" u="none" strike="noStrike" kern="1200">
                          <a:effectLst/>
                        </a:rPr>
                        <a:t>0.5</a:t>
                      </a:r>
                      <a:endParaRPr lang="en-US" sz="700" u="none" strike="noStrike" kern="1200">
                        <a:solidFill>
                          <a:schemeClr val="dk1"/>
                        </a:solidFill>
                        <a:effectLst/>
                        <a:latin typeface="+mn-lt"/>
                        <a:ea typeface="+mn-ea"/>
                        <a:cs typeface="+mn-cs"/>
                      </a:endParaRPr>
                    </a:p>
                  </a:txBody>
                  <a:tcPr marL="8381" marR="8381" marT="8381" marB="0" anchor="b"/>
                </a:tc>
                <a:tc>
                  <a:txBody>
                    <a:bodyPr/>
                    <a:lstStyle/>
                    <a:p>
                      <a:pPr marL="0" algn="r" defTabSz="457200" rtl="0" eaLnBrk="1" fontAlgn="b" latinLnBrk="0" hangingPunct="1"/>
                      <a:r>
                        <a:rPr lang="en-US" sz="700" u="none" strike="noStrike" kern="1200" dirty="0">
                          <a:effectLst/>
                        </a:rPr>
                        <a:t>4</a:t>
                      </a:r>
                      <a:endParaRPr lang="en-US" sz="700" u="none" strike="noStrike" kern="1200" dirty="0">
                        <a:solidFill>
                          <a:schemeClr val="dk1"/>
                        </a:solidFill>
                        <a:effectLst/>
                        <a:latin typeface="+mn-lt"/>
                        <a:ea typeface="+mn-ea"/>
                        <a:cs typeface="+mn-cs"/>
                      </a:endParaRPr>
                    </a:p>
                  </a:txBody>
                  <a:tcPr marL="8381" marR="8381" marT="8381" marB="0" anchor="b"/>
                </a:tc>
              </a:tr>
              <a:tr h="167628">
                <a:tc>
                  <a:txBody>
                    <a:bodyPr/>
                    <a:lstStyle/>
                    <a:p>
                      <a:pPr algn="l" fontAlgn="b"/>
                      <a:r>
                        <a:rPr lang="en-US" sz="700" u="none" strike="noStrike">
                          <a:effectLst/>
                        </a:rPr>
                        <a:t>WINTER</a:t>
                      </a:r>
                      <a:endParaRPr lang="en-US" sz="700" b="0" i="0" u="none" strike="noStrike">
                        <a:solidFill>
                          <a:srgbClr val="000000"/>
                        </a:solidFill>
                        <a:effectLst/>
                        <a:latin typeface="Calibri"/>
                      </a:endParaRPr>
                    </a:p>
                  </a:txBody>
                  <a:tcPr marL="8381" marR="8381" marT="8381" marB="0" anchor="b"/>
                </a:tc>
                <a:tc>
                  <a:txBody>
                    <a:bodyPr/>
                    <a:lstStyle/>
                    <a:p>
                      <a:pPr algn="r" fontAlgn="b"/>
                      <a:r>
                        <a:rPr lang="en-US" sz="700" u="none" strike="noStrike">
                          <a:effectLst/>
                        </a:rPr>
                        <a:t>19</a:t>
                      </a:r>
                      <a:endParaRPr lang="en-US" sz="700" b="0" i="0" u="none" strike="noStrike">
                        <a:solidFill>
                          <a:srgbClr val="000000"/>
                        </a:solidFill>
                        <a:effectLst/>
                        <a:latin typeface="Calibri"/>
                      </a:endParaRPr>
                    </a:p>
                  </a:txBody>
                  <a:tcPr marL="8381" marR="8381" marT="8381" marB="0" anchor="b"/>
                </a:tc>
                <a:tc>
                  <a:txBody>
                    <a:bodyPr/>
                    <a:lstStyle/>
                    <a:p>
                      <a:pPr algn="r" fontAlgn="b"/>
                      <a:r>
                        <a:rPr lang="en-US" sz="700" u="none" strike="noStrike">
                          <a:effectLst/>
                        </a:rPr>
                        <a:t>-352.54</a:t>
                      </a:r>
                      <a:endParaRPr lang="en-US" sz="700" b="0" i="0" u="none" strike="noStrike">
                        <a:solidFill>
                          <a:srgbClr val="000000"/>
                        </a:solidFill>
                        <a:effectLst/>
                        <a:latin typeface="Calibri"/>
                      </a:endParaRPr>
                    </a:p>
                  </a:txBody>
                  <a:tcPr marL="8381" marR="8381" marT="8381" marB="0" anchor="b"/>
                </a:tc>
                <a:tc>
                  <a:txBody>
                    <a:bodyPr/>
                    <a:lstStyle/>
                    <a:p>
                      <a:pPr algn="r" fontAlgn="b"/>
                      <a:r>
                        <a:rPr lang="en-US" sz="700" u="none" strike="noStrike">
                          <a:effectLst/>
                        </a:rPr>
                        <a:t>1270.69</a:t>
                      </a:r>
                      <a:endParaRPr lang="en-US" sz="700" b="0" i="0" u="none" strike="noStrike">
                        <a:solidFill>
                          <a:srgbClr val="000000"/>
                        </a:solidFill>
                        <a:effectLst/>
                        <a:latin typeface="Calibri"/>
                      </a:endParaRPr>
                    </a:p>
                  </a:txBody>
                  <a:tcPr marL="8381" marR="8381" marT="8381" marB="0" anchor="b"/>
                </a:tc>
                <a:tc>
                  <a:txBody>
                    <a:bodyPr/>
                    <a:lstStyle/>
                    <a:p>
                      <a:pPr algn="r" fontAlgn="b"/>
                      <a:r>
                        <a:rPr lang="en-US" sz="700" u="none" strike="noStrike" dirty="0">
                          <a:effectLst/>
                        </a:rPr>
                        <a:t>6</a:t>
                      </a:r>
                      <a:endParaRPr lang="en-US" sz="700" b="0" i="0" u="none" strike="noStrike" dirty="0">
                        <a:solidFill>
                          <a:srgbClr val="000000"/>
                        </a:solidFill>
                        <a:effectLst/>
                        <a:latin typeface="Calibri"/>
                      </a:endParaRPr>
                    </a:p>
                  </a:txBody>
                  <a:tcPr marL="8381" marR="8381" marT="8381" marB="0" anchor="b"/>
                </a:tc>
                <a:tc>
                  <a:txBody>
                    <a:bodyPr/>
                    <a:lstStyle/>
                    <a:p>
                      <a:pPr marL="0" algn="r" defTabSz="457200" rtl="0" eaLnBrk="1" fontAlgn="b" latinLnBrk="0" hangingPunct="1"/>
                      <a:r>
                        <a:rPr lang="en-US" sz="700" u="none" strike="noStrike" kern="1200">
                          <a:effectLst/>
                        </a:rPr>
                        <a:t>0.5</a:t>
                      </a:r>
                      <a:endParaRPr lang="en-US" sz="700" u="none" strike="noStrike" kern="1200">
                        <a:solidFill>
                          <a:schemeClr val="dk1"/>
                        </a:solidFill>
                        <a:effectLst/>
                        <a:latin typeface="+mn-lt"/>
                        <a:ea typeface="+mn-ea"/>
                        <a:cs typeface="+mn-cs"/>
                      </a:endParaRPr>
                    </a:p>
                  </a:txBody>
                  <a:tcPr marL="8381" marR="8381" marT="8381" marB="0" anchor="b"/>
                </a:tc>
                <a:tc>
                  <a:txBody>
                    <a:bodyPr/>
                    <a:lstStyle/>
                    <a:p>
                      <a:pPr marL="0" algn="r" defTabSz="457200" rtl="0" eaLnBrk="1" fontAlgn="b" latinLnBrk="0" hangingPunct="1"/>
                      <a:r>
                        <a:rPr lang="en-US" sz="700" u="none" strike="noStrike" kern="1200" dirty="0">
                          <a:effectLst/>
                        </a:rPr>
                        <a:t>1</a:t>
                      </a:r>
                      <a:endParaRPr lang="en-US" sz="700" u="none" strike="noStrike" kern="1200" dirty="0">
                        <a:solidFill>
                          <a:schemeClr val="dk1"/>
                        </a:solidFill>
                        <a:effectLst/>
                        <a:latin typeface="+mn-lt"/>
                        <a:ea typeface="+mn-ea"/>
                        <a:cs typeface="+mn-cs"/>
                      </a:endParaRPr>
                    </a:p>
                  </a:txBody>
                  <a:tcPr marL="8381" marR="8381" marT="8381" marB="0" anchor="b"/>
                </a:tc>
              </a:tr>
              <a:tr h="167628">
                <a:tc>
                  <a:txBody>
                    <a:bodyPr/>
                    <a:lstStyle/>
                    <a:p>
                      <a:pPr algn="l" fontAlgn="b"/>
                      <a:r>
                        <a:rPr lang="en-US" sz="700" u="none" strike="noStrike">
                          <a:effectLst/>
                        </a:rPr>
                        <a:t>WINTER</a:t>
                      </a:r>
                      <a:endParaRPr lang="en-US" sz="700" b="0" i="0" u="none" strike="noStrike">
                        <a:solidFill>
                          <a:srgbClr val="000000"/>
                        </a:solidFill>
                        <a:effectLst/>
                        <a:latin typeface="Calibri"/>
                      </a:endParaRPr>
                    </a:p>
                  </a:txBody>
                  <a:tcPr marL="8381" marR="8381" marT="8381" marB="0" anchor="b"/>
                </a:tc>
                <a:tc>
                  <a:txBody>
                    <a:bodyPr/>
                    <a:lstStyle/>
                    <a:p>
                      <a:pPr algn="r" fontAlgn="b"/>
                      <a:r>
                        <a:rPr lang="en-US" sz="700" u="none" strike="noStrike">
                          <a:effectLst/>
                        </a:rPr>
                        <a:t>20</a:t>
                      </a:r>
                      <a:endParaRPr lang="en-US" sz="700" b="0" i="0" u="none" strike="noStrike">
                        <a:solidFill>
                          <a:srgbClr val="000000"/>
                        </a:solidFill>
                        <a:effectLst/>
                        <a:latin typeface="Calibri"/>
                      </a:endParaRPr>
                    </a:p>
                  </a:txBody>
                  <a:tcPr marL="8381" marR="8381" marT="8381" marB="0" anchor="b"/>
                </a:tc>
                <a:tc>
                  <a:txBody>
                    <a:bodyPr/>
                    <a:lstStyle/>
                    <a:p>
                      <a:pPr algn="r" fontAlgn="b"/>
                      <a:r>
                        <a:rPr lang="en-US" sz="700" u="none" strike="noStrike">
                          <a:effectLst/>
                        </a:rPr>
                        <a:t>-319.92</a:t>
                      </a:r>
                      <a:endParaRPr lang="en-US" sz="700" b="0" i="0" u="none" strike="noStrike">
                        <a:solidFill>
                          <a:srgbClr val="000000"/>
                        </a:solidFill>
                        <a:effectLst/>
                        <a:latin typeface="Calibri"/>
                      </a:endParaRPr>
                    </a:p>
                  </a:txBody>
                  <a:tcPr marL="8381" marR="8381" marT="8381" marB="0" anchor="b"/>
                </a:tc>
                <a:tc>
                  <a:txBody>
                    <a:bodyPr/>
                    <a:lstStyle/>
                    <a:p>
                      <a:pPr algn="r" fontAlgn="b"/>
                      <a:r>
                        <a:rPr lang="en-US" sz="700" u="none" strike="noStrike">
                          <a:effectLst/>
                        </a:rPr>
                        <a:t>1204.71</a:t>
                      </a:r>
                      <a:endParaRPr lang="en-US" sz="700" b="0" i="0" u="none" strike="noStrike">
                        <a:solidFill>
                          <a:srgbClr val="000000"/>
                        </a:solidFill>
                        <a:effectLst/>
                        <a:latin typeface="Calibri"/>
                      </a:endParaRPr>
                    </a:p>
                  </a:txBody>
                  <a:tcPr marL="8381" marR="8381" marT="8381" marB="0" anchor="b"/>
                </a:tc>
                <a:tc>
                  <a:txBody>
                    <a:bodyPr/>
                    <a:lstStyle/>
                    <a:p>
                      <a:pPr algn="r" fontAlgn="b"/>
                      <a:r>
                        <a:rPr lang="en-US" sz="700" u="none" strike="noStrike" dirty="0">
                          <a:effectLst/>
                        </a:rPr>
                        <a:t>6</a:t>
                      </a:r>
                      <a:endParaRPr lang="en-US" sz="700" b="0" i="0" u="none" strike="noStrike" dirty="0">
                        <a:solidFill>
                          <a:srgbClr val="000000"/>
                        </a:solidFill>
                        <a:effectLst/>
                        <a:latin typeface="Calibri"/>
                      </a:endParaRPr>
                    </a:p>
                  </a:txBody>
                  <a:tcPr marL="8381" marR="8381" marT="8381" marB="0" anchor="b"/>
                </a:tc>
                <a:tc>
                  <a:txBody>
                    <a:bodyPr/>
                    <a:lstStyle/>
                    <a:p>
                      <a:pPr marL="0" algn="r" defTabSz="457200" rtl="0" eaLnBrk="1" fontAlgn="b" latinLnBrk="0" hangingPunct="1"/>
                      <a:r>
                        <a:rPr lang="en-US" sz="700" u="none" strike="noStrike" kern="1200">
                          <a:effectLst/>
                        </a:rPr>
                        <a:t>0.75</a:t>
                      </a:r>
                      <a:endParaRPr lang="en-US" sz="700" u="none" strike="noStrike" kern="1200">
                        <a:solidFill>
                          <a:schemeClr val="dk1"/>
                        </a:solidFill>
                        <a:effectLst/>
                        <a:latin typeface="+mn-lt"/>
                        <a:ea typeface="+mn-ea"/>
                        <a:cs typeface="+mn-cs"/>
                      </a:endParaRPr>
                    </a:p>
                  </a:txBody>
                  <a:tcPr marL="8381" marR="8381" marT="8381" marB="0" anchor="b"/>
                </a:tc>
                <a:tc>
                  <a:txBody>
                    <a:bodyPr/>
                    <a:lstStyle/>
                    <a:p>
                      <a:pPr marL="0" algn="r" defTabSz="457200" rtl="0" eaLnBrk="1" fontAlgn="b" latinLnBrk="0" hangingPunct="1"/>
                      <a:r>
                        <a:rPr lang="en-US" sz="700" u="none" strike="noStrike" kern="1200" dirty="0">
                          <a:effectLst/>
                        </a:rPr>
                        <a:t>2</a:t>
                      </a:r>
                      <a:endParaRPr lang="en-US" sz="700" u="none" strike="noStrike" kern="1200" dirty="0">
                        <a:solidFill>
                          <a:schemeClr val="dk1"/>
                        </a:solidFill>
                        <a:effectLst/>
                        <a:latin typeface="+mn-lt"/>
                        <a:ea typeface="+mn-ea"/>
                        <a:cs typeface="+mn-cs"/>
                      </a:endParaRPr>
                    </a:p>
                  </a:txBody>
                  <a:tcPr marL="8381" marR="8381" marT="8381" marB="0" anchor="b"/>
                </a:tc>
              </a:tr>
              <a:tr h="167628">
                <a:tc>
                  <a:txBody>
                    <a:bodyPr/>
                    <a:lstStyle/>
                    <a:p>
                      <a:pPr algn="l" fontAlgn="b"/>
                      <a:r>
                        <a:rPr lang="en-US" sz="700" u="none" strike="noStrike">
                          <a:effectLst/>
                        </a:rPr>
                        <a:t>WINTER</a:t>
                      </a:r>
                      <a:endParaRPr lang="en-US" sz="700" b="0" i="0" u="none" strike="noStrike">
                        <a:solidFill>
                          <a:srgbClr val="000000"/>
                        </a:solidFill>
                        <a:effectLst/>
                        <a:latin typeface="Calibri"/>
                      </a:endParaRPr>
                    </a:p>
                  </a:txBody>
                  <a:tcPr marL="8381" marR="8381" marT="8381" marB="0" anchor="b"/>
                </a:tc>
                <a:tc>
                  <a:txBody>
                    <a:bodyPr/>
                    <a:lstStyle/>
                    <a:p>
                      <a:pPr algn="r" fontAlgn="b"/>
                      <a:r>
                        <a:rPr lang="en-US" sz="700" u="none" strike="noStrike">
                          <a:effectLst/>
                        </a:rPr>
                        <a:t>21</a:t>
                      </a:r>
                      <a:endParaRPr lang="en-US" sz="700" b="0" i="0" u="none" strike="noStrike">
                        <a:solidFill>
                          <a:srgbClr val="000000"/>
                        </a:solidFill>
                        <a:effectLst/>
                        <a:latin typeface="Calibri"/>
                      </a:endParaRPr>
                    </a:p>
                  </a:txBody>
                  <a:tcPr marL="8381" marR="8381" marT="8381" marB="0" anchor="b"/>
                </a:tc>
                <a:tc>
                  <a:txBody>
                    <a:bodyPr/>
                    <a:lstStyle/>
                    <a:p>
                      <a:pPr algn="r" fontAlgn="b"/>
                      <a:r>
                        <a:rPr lang="en-US" sz="700" u="none" strike="noStrike">
                          <a:effectLst/>
                        </a:rPr>
                        <a:t>-257.17</a:t>
                      </a:r>
                      <a:endParaRPr lang="en-US" sz="700" b="0" i="0" u="none" strike="noStrike">
                        <a:solidFill>
                          <a:srgbClr val="000000"/>
                        </a:solidFill>
                        <a:effectLst/>
                        <a:latin typeface="Calibri"/>
                      </a:endParaRPr>
                    </a:p>
                  </a:txBody>
                  <a:tcPr marL="8381" marR="8381" marT="8381" marB="0" anchor="b"/>
                </a:tc>
                <a:tc>
                  <a:txBody>
                    <a:bodyPr/>
                    <a:lstStyle/>
                    <a:p>
                      <a:pPr algn="r" fontAlgn="b"/>
                      <a:r>
                        <a:rPr lang="en-US" sz="700" u="none" strike="noStrike">
                          <a:effectLst/>
                        </a:rPr>
                        <a:t>1174.86</a:t>
                      </a:r>
                      <a:endParaRPr lang="en-US" sz="700" b="0" i="0" u="none" strike="noStrike">
                        <a:solidFill>
                          <a:srgbClr val="000000"/>
                        </a:solidFill>
                        <a:effectLst/>
                        <a:latin typeface="Calibri"/>
                      </a:endParaRPr>
                    </a:p>
                  </a:txBody>
                  <a:tcPr marL="8381" marR="8381" marT="8381" marB="0" anchor="b"/>
                </a:tc>
                <a:tc>
                  <a:txBody>
                    <a:bodyPr/>
                    <a:lstStyle/>
                    <a:p>
                      <a:pPr algn="r" fontAlgn="b"/>
                      <a:r>
                        <a:rPr lang="en-US" sz="700" u="none" strike="noStrike" dirty="0">
                          <a:effectLst/>
                        </a:rPr>
                        <a:t>6</a:t>
                      </a:r>
                      <a:endParaRPr lang="en-US" sz="700" b="0" i="0" u="none" strike="noStrike" dirty="0">
                        <a:solidFill>
                          <a:srgbClr val="000000"/>
                        </a:solidFill>
                        <a:effectLst/>
                        <a:latin typeface="Calibri"/>
                      </a:endParaRPr>
                    </a:p>
                  </a:txBody>
                  <a:tcPr marL="8381" marR="8381" marT="8381" marB="0" anchor="b"/>
                </a:tc>
                <a:tc>
                  <a:txBody>
                    <a:bodyPr/>
                    <a:lstStyle/>
                    <a:p>
                      <a:pPr marL="0" algn="r" defTabSz="457200" rtl="0" eaLnBrk="1" fontAlgn="b" latinLnBrk="0" hangingPunct="1"/>
                      <a:r>
                        <a:rPr lang="en-US" sz="700" u="none" strike="noStrike" kern="1200">
                          <a:effectLst/>
                        </a:rPr>
                        <a:t>0.75</a:t>
                      </a:r>
                      <a:endParaRPr lang="en-US" sz="700" u="none" strike="noStrike" kern="1200">
                        <a:solidFill>
                          <a:schemeClr val="dk1"/>
                        </a:solidFill>
                        <a:effectLst/>
                        <a:latin typeface="+mn-lt"/>
                        <a:ea typeface="+mn-ea"/>
                        <a:cs typeface="+mn-cs"/>
                      </a:endParaRPr>
                    </a:p>
                  </a:txBody>
                  <a:tcPr marL="8381" marR="8381" marT="8381" marB="0" anchor="b"/>
                </a:tc>
                <a:tc>
                  <a:txBody>
                    <a:bodyPr/>
                    <a:lstStyle/>
                    <a:p>
                      <a:pPr marL="0" algn="r" defTabSz="457200" rtl="0" eaLnBrk="1" fontAlgn="b" latinLnBrk="0" hangingPunct="1"/>
                      <a:r>
                        <a:rPr lang="en-US" sz="700" u="none" strike="noStrike" kern="1200" dirty="0">
                          <a:effectLst/>
                        </a:rPr>
                        <a:t>3</a:t>
                      </a:r>
                      <a:endParaRPr lang="en-US" sz="700" u="none" strike="noStrike" kern="1200" dirty="0">
                        <a:solidFill>
                          <a:schemeClr val="dk1"/>
                        </a:solidFill>
                        <a:effectLst/>
                        <a:latin typeface="+mn-lt"/>
                        <a:ea typeface="+mn-ea"/>
                        <a:cs typeface="+mn-cs"/>
                      </a:endParaRPr>
                    </a:p>
                  </a:txBody>
                  <a:tcPr marL="8381" marR="8381" marT="8381" marB="0" anchor="b"/>
                </a:tc>
              </a:tr>
              <a:tr h="167628">
                <a:tc>
                  <a:txBody>
                    <a:bodyPr/>
                    <a:lstStyle/>
                    <a:p>
                      <a:pPr algn="l" fontAlgn="b"/>
                      <a:r>
                        <a:rPr lang="en-US" sz="700" u="none" strike="noStrike">
                          <a:effectLst/>
                        </a:rPr>
                        <a:t>WINTER</a:t>
                      </a:r>
                      <a:endParaRPr lang="en-US" sz="700" b="0" i="0" u="none" strike="noStrike">
                        <a:solidFill>
                          <a:srgbClr val="000000"/>
                        </a:solidFill>
                        <a:effectLst/>
                        <a:latin typeface="Calibri"/>
                      </a:endParaRPr>
                    </a:p>
                  </a:txBody>
                  <a:tcPr marL="8381" marR="8381" marT="8381" marB="0" anchor="b"/>
                </a:tc>
                <a:tc>
                  <a:txBody>
                    <a:bodyPr/>
                    <a:lstStyle/>
                    <a:p>
                      <a:pPr algn="r" fontAlgn="b"/>
                      <a:r>
                        <a:rPr lang="en-US" sz="700" u="none" strike="noStrike">
                          <a:effectLst/>
                        </a:rPr>
                        <a:t>22</a:t>
                      </a:r>
                      <a:endParaRPr lang="en-US" sz="700" b="0" i="0" u="none" strike="noStrike">
                        <a:solidFill>
                          <a:srgbClr val="000000"/>
                        </a:solidFill>
                        <a:effectLst/>
                        <a:latin typeface="Calibri"/>
                      </a:endParaRPr>
                    </a:p>
                  </a:txBody>
                  <a:tcPr marL="8381" marR="8381" marT="8381" marB="0" anchor="b"/>
                </a:tc>
                <a:tc>
                  <a:txBody>
                    <a:bodyPr/>
                    <a:lstStyle/>
                    <a:p>
                      <a:pPr algn="r" fontAlgn="b"/>
                      <a:r>
                        <a:rPr lang="en-US" sz="700" u="none" strike="noStrike">
                          <a:effectLst/>
                        </a:rPr>
                        <a:t>-227.03</a:t>
                      </a:r>
                      <a:endParaRPr lang="en-US" sz="700" b="0" i="0" u="none" strike="noStrike">
                        <a:solidFill>
                          <a:srgbClr val="000000"/>
                        </a:solidFill>
                        <a:effectLst/>
                        <a:latin typeface="Calibri"/>
                      </a:endParaRPr>
                    </a:p>
                  </a:txBody>
                  <a:tcPr marL="8381" marR="8381" marT="8381" marB="0" anchor="b"/>
                </a:tc>
                <a:tc>
                  <a:txBody>
                    <a:bodyPr/>
                    <a:lstStyle/>
                    <a:p>
                      <a:pPr algn="r" fontAlgn="b"/>
                      <a:r>
                        <a:rPr lang="en-US" sz="700" u="none" strike="noStrike">
                          <a:effectLst/>
                        </a:rPr>
                        <a:t>1210.99</a:t>
                      </a:r>
                      <a:endParaRPr lang="en-US" sz="700" b="0" i="0" u="none" strike="noStrike">
                        <a:solidFill>
                          <a:srgbClr val="000000"/>
                        </a:solidFill>
                        <a:effectLst/>
                        <a:latin typeface="Calibri"/>
                      </a:endParaRPr>
                    </a:p>
                  </a:txBody>
                  <a:tcPr marL="8381" marR="8381" marT="8381" marB="0" anchor="b"/>
                </a:tc>
                <a:tc>
                  <a:txBody>
                    <a:bodyPr/>
                    <a:lstStyle/>
                    <a:p>
                      <a:pPr algn="r" fontAlgn="b"/>
                      <a:r>
                        <a:rPr lang="en-US" sz="700" u="none" strike="noStrike" dirty="0">
                          <a:effectLst/>
                        </a:rPr>
                        <a:t>6</a:t>
                      </a:r>
                      <a:endParaRPr lang="en-US" sz="700" b="0" i="0" u="none" strike="noStrike" dirty="0">
                        <a:solidFill>
                          <a:srgbClr val="000000"/>
                        </a:solidFill>
                        <a:effectLst/>
                        <a:latin typeface="Calibri"/>
                      </a:endParaRPr>
                    </a:p>
                  </a:txBody>
                  <a:tcPr marL="8381" marR="8381" marT="8381" marB="0" anchor="b"/>
                </a:tc>
                <a:tc>
                  <a:txBody>
                    <a:bodyPr/>
                    <a:lstStyle/>
                    <a:p>
                      <a:pPr marL="0" algn="r" defTabSz="457200" rtl="0" eaLnBrk="1" fontAlgn="b" latinLnBrk="0" hangingPunct="1"/>
                      <a:r>
                        <a:rPr lang="en-US" sz="700" u="none" strike="noStrike" kern="1200">
                          <a:effectLst/>
                        </a:rPr>
                        <a:t>0.5</a:t>
                      </a:r>
                      <a:endParaRPr lang="en-US" sz="700" u="none" strike="noStrike" kern="1200">
                        <a:solidFill>
                          <a:schemeClr val="dk1"/>
                        </a:solidFill>
                        <a:effectLst/>
                        <a:latin typeface="+mn-lt"/>
                        <a:ea typeface="+mn-ea"/>
                        <a:cs typeface="+mn-cs"/>
                      </a:endParaRPr>
                    </a:p>
                  </a:txBody>
                  <a:tcPr marL="8381" marR="8381" marT="8381" marB="0" anchor="b"/>
                </a:tc>
                <a:tc>
                  <a:txBody>
                    <a:bodyPr/>
                    <a:lstStyle/>
                    <a:p>
                      <a:pPr marL="0" algn="r" defTabSz="457200" rtl="0" eaLnBrk="1" fontAlgn="b" latinLnBrk="0" hangingPunct="1"/>
                      <a:r>
                        <a:rPr lang="en-US" sz="700" u="none" strike="noStrike" kern="1200" dirty="0">
                          <a:effectLst/>
                        </a:rPr>
                        <a:t>4</a:t>
                      </a:r>
                      <a:endParaRPr lang="en-US" sz="700" u="none" strike="noStrike" kern="1200" dirty="0">
                        <a:solidFill>
                          <a:schemeClr val="dk1"/>
                        </a:solidFill>
                        <a:effectLst/>
                        <a:latin typeface="+mn-lt"/>
                        <a:ea typeface="+mn-ea"/>
                        <a:cs typeface="+mn-cs"/>
                      </a:endParaRPr>
                    </a:p>
                  </a:txBody>
                  <a:tcPr marL="8381" marR="8381" marT="8381" marB="0" anchor="b"/>
                </a:tc>
              </a:tr>
              <a:tr h="167628">
                <a:tc>
                  <a:txBody>
                    <a:bodyPr/>
                    <a:lstStyle/>
                    <a:p>
                      <a:pPr algn="l" fontAlgn="b"/>
                      <a:r>
                        <a:rPr lang="en-US" sz="700" u="none" strike="noStrike">
                          <a:effectLst/>
                        </a:rPr>
                        <a:t>WINTER</a:t>
                      </a:r>
                      <a:endParaRPr lang="en-US" sz="700" b="0" i="0" u="none" strike="noStrike">
                        <a:solidFill>
                          <a:srgbClr val="000000"/>
                        </a:solidFill>
                        <a:effectLst/>
                        <a:latin typeface="Calibri"/>
                      </a:endParaRPr>
                    </a:p>
                  </a:txBody>
                  <a:tcPr marL="8381" marR="8381" marT="8381" marB="0" anchor="b"/>
                </a:tc>
                <a:tc>
                  <a:txBody>
                    <a:bodyPr/>
                    <a:lstStyle/>
                    <a:p>
                      <a:pPr algn="r" fontAlgn="b"/>
                      <a:r>
                        <a:rPr lang="en-US" sz="700" u="none" strike="noStrike">
                          <a:effectLst/>
                        </a:rPr>
                        <a:t>23</a:t>
                      </a:r>
                      <a:endParaRPr lang="en-US" sz="700" b="0" i="0" u="none" strike="noStrike">
                        <a:solidFill>
                          <a:srgbClr val="000000"/>
                        </a:solidFill>
                        <a:effectLst/>
                        <a:latin typeface="Calibri"/>
                      </a:endParaRPr>
                    </a:p>
                  </a:txBody>
                  <a:tcPr marL="8381" marR="8381" marT="8381" marB="0" anchor="b"/>
                </a:tc>
                <a:tc>
                  <a:txBody>
                    <a:bodyPr/>
                    <a:lstStyle/>
                    <a:p>
                      <a:pPr algn="r" fontAlgn="b"/>
                      <a:r>
                        <a:rPr lang="en-US" sz="700" u="none" strike="noStrike">
                          <a:effectLst/>
                        </a:rPr>
                        <a:t>-227.03</a:t>
                      </a:r>
                      <a:endParaRPr lang="en-US" sz="700" b="0" i="0" u="none" strike="noStrike">
                        <a:solidFill>
                          <a:srgbClr val="000000"/>
                        </a:solidFill>
                        <a:effectLst/>
                        <a:latin typeface="Calibri"/>
                      </a:endParaRPr>
                    </a:p>
                  </a:txBody>
                  <a:tcPr marL="8381" marR="8381" marT="8381" marB="0" anchor="b"/>
                </a:tc>
                <a:tc>
                  <a:txBody>
                    <a:bodyPr/>
                    <a:lstStyle/>
                    <a:p>
                      <a:pPr algn="r" fontAlgn="b"/>
                      <a:r>
                        <a:rPr lang="en-US" sz="700" u="none" strike="noStrike">
                          <a:effectLst/>
                        </a:rPr>
                        <a:t>1210.99</a:t>
                      </a:r>
                      <a:endParaRPr lang="en-US" sz="700" b="0" i="0" u="none" strike="noStrike">
                        <a:solidFill>
                          <a:srgbClr val="000000"/>
                        </a:solidFill>
                        <a:effectLst/>
                        <a:latin typeface="Calibri"/>
                      </a:endParaRPr>
                    </a:p>
                  </a:txBody>
                  <a:tcPr marL="8381" marR="8381" marT="8381" marB="0" anchor="b"/>
                </a:tc>
                <a:tc>
                  <a:txBody>
                    <a:bodyPr/>
                    <a:lstStyle/>
                    <a:p>
                      <a:pPr algn="r" fontAlgn="b"/>
                      <a:r>
                        <a:rPr lang="en-US" sz="700" u="none" strike="noStrike" dirty="0">
                          <a:effectLst/>
                        </a:rPr>
                        <a:t>1</a:t>
                      </a:r>
                      <a:endParaRPr lang="en-US" sz="700" b="0" i="0" u="none" strike="noStrike" dirty="0">
                        <a:solidFill>
                          <a:srgbClr val="000000"/>
                        </a:solidFill>
                        <a:effectLst/>
                        <a:latin typeface="Calibri"/>
                      </a:endParaRPr>
                    </a:p>
                  </a:txBody>
                  <a:tcPr marL="8381" marR="8381" marT="8381" marB="0" anchor="b"/>
                </a:tc>
                <a:tc>
                  <a:txBody>
                    <a:bodyPr/>
                    <a:lstStyle/>
                    <a:p>
                      <a:pPr marL="0" algn="r" defTabSz="457200" rtl="0" eaLnBrk="1" fontAlgn="b" latinLnBrk="0" hangingPunct="1"/>
                      <a:r>
                        <a:rPr lang="en-US" sz="700" u="none" strike="noStrike" kern="1200" dirty="0">
                          <a:effectLst/>
                        </a:rPr>
                        <a:t>0.5</a:t>
                      </a:r>
                      <a:endParaRPr lang="en-US" sz="700" u="none" strike="noStrike" kern="1200" dirty="0">
                        <a:solidFill>
                          <a:schemeClr val="dk1"/>
                        </a:solidFill>
                        <a:effectLst/>
                        <a:latin typeface="+mn-lt"/>
                        <a:ea typeface="+mn-ea"/>
                        <a:cs typeface="+mn-cs"/>
                      </a:endParaRPr>
                    </a:p>
                  </a:txBody>
                  <a:tcPr marL="8381" marR="8381" marT="8381" marB="0" anchor="b"/>
                </a:tc>
                <a:tc>
                  <a:txBody>
                    <a:bodyPr/>
                    <a:lstStyle/>
                    <a:p>
                      <a:pPr marL="0" algn="r" defTabSz="457200" rtl="0" eaLnBrk="1" fontAlgn="b" latinLnBrk="0" hangingPunct="1"/>
                      <a:r>
                        <a:rPr lang="en-US" sz="700" u="none" strike="noStrike" kern="1200" dirty="0">
                          <a:effectLst/>
                        </a:rPr>
                        <a:t>1</a:t>
                      </a:r>
                      <a:endParaRPr lang="en-US" sz="700" u="none" strike="noStrike" kern="1200" dirty="0">
                        <a:solidFill>
                          <a:schemeClr val="dk1"/>
                        </a:solidFill>
                        <a:effectLst/>
                        <a:latin typeface="+mn-lt"/>
                        <a:ea typeface="+mn-ea"/>
                        <a:cs typeface="+mn-cs"/>
                      </a:endParaRPr>
                    </a:p>
                  </a:txBody>
                  <a:tcPr marL="8381" marR="8381" marT="8381" marB="0" anchor="b"/>
                </a:tc>
              </a:tr>
              <a:tr h="167628">
                <a:tc>
                  <a:txBody>
                    <a:bodyPr/>
                    <a:lstStyle/>
                    <a:p>
                      <a:pPr algn="l" fontAlgn="b"/>
                      <a:r>
                        <a:rPr lang="en-US" sz="700" u="none" strike="noStrike">
                          <a:effectLst/>
                        </a:rPr>
                        <a:t>WINTER</a:t>
                      </a:r>
                      <a:endParaRPr lang="en-US" sz="700" b="0" i="0" u="none" strike="noStrike">
                        <a:solidFill>
                          <a:srgbClr val="000000"/>
                        </a:solidFill>
                        <a:effectLst/>
                        <a:latin typeface="Calibri"/>
                      </a:endParaRPr>
                    </a:p>
                  </a:txBody>
                  <a:tcPr marL="8381" marR="8381" marT="8381" marB="0" anchor="b"/>
                </a:tc>
                <a:tc>
                  <a:txBody>
                    <a:bodyPr/>
                    <a:lstStyle/>
                    <a:p>
                      <a:pPr algn="r" fontAlgn="b"/>
                      <a:r>
                        <a:rPr lang="en-US" sz="700" u="none" strike="noStrike">
                          <a:effectLst/>
                        </a:rPr>
                        <a:t>24</a:t>
                      </a:r>
                      <a:endParaRPr lang="en-US" sz="700" b="0" i="0" u="none" strike="noStrike">
                        <a:solidFill>
                          <a:srgbClr val="000000"/>
                        </a:solidFill>
                        <a:effectLst/>
                        <a:latin typeface="Calibri"/>
                      </a:endParaRPr>
                    </a:p>
                  </a:txBody>
                  <a:tcPr marL="8381" marR="8381" marT="8381" marB="0" anchor="b"/>
                </a:tc>
                <a:tc>
                  <a:txBody>
                    <a:bodyPr/>
                    <a:lstStyle/>
                    <a:p>
                      <a:pPr algn="r" fontAlgn="b"/>
                      <a:r>
                        <a:rPr lang="en-US" sz="700" u="none" strike="noStrike">
                          <a:effectLst/>
                        </a:rPr>
                        <a:t>-257.17</a:t>
                      </a:r>
                      <a:endParaRPr lang="en-US" sz="700" b="0" i="0" u="none" strike="noStrike">
                        <a:solidFill>
                          <a:srgbClr val="000000"/>
                        </a:solidFill>
                        <a:effectLst/>
                        <a:latin typeface="Calibri"/>
                      </a:endParaRPr>
                    </a:p>
                  </a:txBody>
                  <a:tcPr marL="8381" marR="8381" marT="8381" marB="0" anchor="b"/>
                </a:tc>
                <a:tc>
                  <a:txBody>
                    <a:bodyPr/>
                    <a:lstStyle/>
                    <a:p>
                      <a:pPr algn="r" fontAlgn="b"/>
                      <a:r>
                        <a:rPr lang="en-US" sz="700" u="none" strike="noStrike">
                          <a:effectLst/>
                        </a:rPr>
                        <a:t>1174.86</a:t>
                      </a:r>
                      <a:endParaRPr lang="en-US" sz="700" b="0" i="0" u="none" strike="noStrike">
                        <a:solidFill>
                          <a:srgbClr val="000000"/>
                        </a:solidFill>
                        <a:effectLst/>
                        <a:latin typeface="Calibri"/>
                      </a:endParaRPr>
                    </a:p>
                  </a:txBody>
                  <a:tcPr marL="8381" marR="8381" marT="8381" marB="0" anchor="b"/>
                </a:tc>
                <a:tc>
                  <a:txBody>
                    <a:bodyPr/>
                    <a:lstStyle/>
                    <a:p>
                      <a:pPr algn="r" fontAlgn="b"/>
                      <a:r>
                        <a:rPr lang="en-US" sz="700" u="none" strike="noStrike" dirty="0">
                          <a:effectLst/>
                        </a:rPr>
                        <a:t>1</a:t>
                      </a:r>
                      <a:endParaRPr lang="en-US" sz="700" b="0" i="0" u="none" strike="noStrike" dirty="0">
                        <a:solidFill>
                          <a:srgbClr val="000000"/>
                        </a:solidFill>
                        <a:effectLst/>
                        <a:latin typeface="Calibri"/>
                      </a:endParaRPr>
                    </a:p>
                  </a:txBody>
                  <a:tcPr marL="8381" marR="8381" marT="8381" marB="0" anchor="b"/>
                </a:tc>
                <a:tc>
                  <a:txBody>
                    <a:bodyPr/>
                    <a:lstStyle/>
                    <a:p>
                      <a:pPr marL="0" algn="r" defTabSz="457200" rtl="0" eaLnBrk="1" fontAlgn="b" latinLnBrk="0" hangingPunct="1"/>
                      <a:r>
                        <a:rPr lang="en-US" sz="700" u="none" strike="noStrike" kern="1200" dirty="0">
                          <a:effectLst/>
                        </a:rPr>
                        <a:t>0.75</a:t>
                      </a:r>
                      <a:endParaRPr lang="en-US" sz="700" u="none" strike="noStrike" kern="1200" dirty="0">
                        <a:solidFill>
                          <a:schemeClr val="dk1"/>
                        </a:solidFill>
                        <a:effectLst/>
                        <a:latin typeface="+mn-lt"/>
                        <a:ea typeface="+mn-ea"/>
                        <a:cs typeface="+mn-cs"/>
                      </a:endParaRPr>
                    </a:p>
                  </a:txBody>
                  <a:tcPr marL="8381" marR="8381" marT="8381" marB="0" anchor="b"/>
                </a:tc>
                <a:tc>
                  <a:txBody>
                    <a:bodyPr/>
                    <a:lstStyle/>
                    <a:p>
                      <a:pPr marL="0" algn="r" defTabSz="457200" rtl="0" eaLnBrk="1" fontAlgn="b" latinLnBrk="0" hangingPunct="1"/>
                      <a:r>
                        <a:rPr lang="en-US" sz="700" u="none" strike="noStrike" kern="1200" dirty="0">
                          <a:effectLst/>
                        </a:rPr>
                        <a:t>2</a:t>
                      </a:r>
                      <a:endParaRPr lang="en-US" sz="700" u="none" strike="noStrike" kern="1200" dirty="0">
                        <a:solidFill>
                          <a:schemeClr val="dk1"/>
                        </a:solidFill>
                        <a:effectLst/>
                        <a:latin typeface="+mn-lt"/>
                        <a:ea typeface="+mn-ea"/>
                        <a:cs typeface="+mn-cs"/>
                      </a:endParaRPr>
                    </a:p>
                  </a:txBody>
                  <a:tcPr marL="8381" marR="8381" marT="8381" marB="0" anchor="b"/>
                </a:tc>
              </a:tr>
            </a:tbl>
          </a:graphicData>
        </a:graphic>
      </p:graphicFrame>
      <p:sp>
        <p:nvSpPr>
          <p:cNvPr id="8" name="TextBox 7"/>
          <p:cNvSpPr txBox="1"/>
          <p:nvPr/>
        </p:nvSpPr>
        <p:spPr>
          <a:xfrm>
            <a:off x="644548" y="5283200"/>
            <a:ext cx="7968343" cy="1200329"/>
          </a:xfrm>
          <a:prstGeom prst="rect">
            <a:avLst/>
          </a:prstGeom>
          <a:noFill/>
        </p:spPr>
        <p:txBody>
          <a:bodyPr wrap="square" rtlCol="0">
            <a:spAutoFit/>
          </a:bodyPr>
          <a:lstStyle/>
          <a:p>
            <a:pPr marL="285750" indent="-285750">
              <a:buFont typeface="Arial" panose="020B0604020202020204" pitchFamily="34" charset="0"/>
              <a:buChar char="•"/>
            </a:pPr>
            <a:r>
              <a:rPr lang="en-US" dirty="0" smtClean="0"/>
              <a:t>In this example Hour Block 4 values would become 4 separate hourly values with </a:t>
            </a:r>
          </a:p>
          <a:p>
            <a:pPr marL="742950" lvl="1" indent="-285750">
              <a:buFont typeface="Arial" panose="020B0604020202020204" pitchFamily="34" charset="0"/>
              <a:buChar char="•"/>
            </a:pPr>
            <a:r>
              <a:rPr lang="en-US" dirty="0" smtClean="0"/>
              <a:t>Hours 1 and 2 of the block smoothing with the previous hour </a:t>
            </a:r>
            <a:r>
              <a:rPr lang="en-US" dirty="0"/>
              <a:t>b</a:t>
            </a:r>
            <a:r>
              <a:rPr lang="en-US" dirty="0" smtClean="0"/>
              <a:t>lock</a:t>
            </a:r>
          </a:p>
          <a:p>
            <a:pPr marL="742950" lvl="1" indent="-285750">
              <a:buFont typeface="Arial" panose="020B0604020202020204" pitchFamily="34" charset="0"/>
              <a:buChar char="•"/>
            </a:pPr>
            <a:r>
              <a:rPr lang="en-US" dirty="0" smtClean="0"/>
              <a:t>Hours 3 and 4 of the block smoothing with the next hour block</a:t>
            </a:r>
            <a:endParaRPr lang="en-US" dirty="0"/>
          </a:p>
        </p:txBody>
      </p:sp>
    </p:spTree>
    <p:extLst>
      <p:ext uri="{BB962C8B-B14F-4D97-AF65-F5344CB8AC3E}">
        <p14:creationId xmlns:p14="http://schemas.microsoft.com/office/powerpoint/2010/main" val="243582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Content Placeholder 2"/>
          <p:cNvSpPr>
            <a:spLocks noGrp="1"/>
          </p:cNvSpPr>
          <p:nvPr>
            <p:ph idx="1"/>
          </p:nvPr>
        </p:nvSpPr>
        <p:spPr>
          <a:xfrm>
            <a:off x="379413" y="828675"/>
            <a:ext cx="8229600" cy="5116513"/>
          </a:xfrm>
        </p:spPr>
        <p:txBody>
          <a:bodyPr/>
          <a:lstStyle/>
          <a:p>
            <a:pPr algn="ctr" eaLnBrk="1" hangingPunct="1">
              <a:buFontTx/>
              <a:buNone/>
            </a:pPr>
            <a:r>
              <a:rPr lang="en-US" altLang="en-US" sz="4000" dirty="0" smtClean="0"/>
              <a:t>QUESTIONS / COMMENTS??? </a:t>
            </a:r>
          </a:p>
        </p:txBody>
      </p:sp>
      <p:pic>
        <p:nvPicPr>
          <p:cNvPr id="32771" name="Picture 3" descr="C:\Documents and Settings\jkatheiser\Local Settings\Temporary Internet Files\Content.IE5\ONK41WO9\MC900437835[1].wm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0" y="2209800"/>
            <a:ext cx="1752600" cy="312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819777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6121" y="3234400"/>
            <a:ext cx="8458200" cy="461665"/>
          </a:xfrm>
        </p:spPr>
        <p:txBody>
          <a:bodyPr/>
          <a:lstStyle/>
          <a:p>
            <a:pPr algn="ctr"/>
            <a:r>
              <a:rPr lang="en-US" dirty="0" smtClean="0"/>
              <a:t>Appendix</a:t>
            </a:r>
            <a:endParaRPr lang="en-US" dirty="0"/>
          </a:p>
        </p:txBody>
      </p:sp>
      <p:sp>
        <p:nvSpPr>
          <p:cNvPr id="3" name="Content Placeholder 2"/>
          <p:cNvSpPr>
            <a:spLocks noGrp="1"/>
          </p:cNvSpPr>
          <p:nvPr>
            <p:ph idx="4294967295"/>
          </p:nvPr>
        </p:nvSpPr>
        <p:spPr>
          <a:xfrm>
            <a:off x="0" y="828675"/>
            <a:ext cx="8229600" cy="5116513"/>
          </a:xfrm>
        </p:spPr>
        <p:txBody>
          <a:bodyPr>
            <a:normAutofit/>
          </a:bodyPr>
          <a:lstStyle/>
          <a:p>
            <a:pPr lvl="1"/>
            <a:endParaRPr lang="en-US" sz="2000" dirty="0" smtClean="0"/>
          </a:p>
          <a:p>
            <a:pPr lvl="1"/>
            <a:endParaRPr lang="en-US" sz="2000" dirty="0"/>
          </a:p>
          <a:p>
            <a:endParaRPr lang="en-US" sz="2400" dirty="0" smtClean="0"/>
          </a:p>
          <a:p>
            <a:pPr lvl="1"/>
            <a:endParaRPr lang="en-US" sz="2000" dirty="0"/>
          </a:p>
          <a:p>
            <a:endParaRPr lang="en-US" sz="2400" dirty="0" smtClean="0"/>
          </a:p>
          <a:p>
            <a:endParaRPr lang="en-US" sz="2400" dirty="0" smtClean="0"/>
          </a:p>
        </p:txBody>
      </p:sp>
    </p:spTree>
    <p:extLst>
      <p:ext uri="{BB962C8B-B14F-4D97-AF65-F5344CB8AC3E}">
        <p14:creationId xmlns:p14="http://schemas.microsoft.com/office/powerpoint/2010/main" val="12773388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 and Sigma </a:t>
            </a:r>
            <a:r>
              <a:rPr lang="en-US" dirty="0" smtClean="0"/>
              <a:t>Posting</a:t>
            </a:r>
            <a:endParaRPr lang="en-US" dirty="0"/>
          </a:p>
        </p:txBody>
      </p:sp>
      <p:sp>
        <p:nvSpPr>
          <p:cNvPr id="3" name="Content Placeholder 2"/>
          <p:cNvSpPr>
            <a:spLocks noGrp="1"/>
          </p:cNvSpPr>
          <p:nvPr>
            <p:ph idx="1"/>
          </p:nvPr>
        </p:nvSpPr>
        <p:spPr/>
        <p:txBody>
          <a:bodyPr>
            <a:normAutofit/>
          </a:bodyPr>
          <a:lstStyle/>
          <a:p>
            <a:r>
              <a:rPr lang="en-US" sz="2400" dirty="0" smtClean="0"/>
              <a:t>The Summer 2016 (effective 6/1/2016) values will be posted in September</a:t>
            </a:r>
          </a:p>
          <a:p>
            <a:pPr marL="742950" lvl="2" indent="-342900"/>
            <a:r>
              <a:rPr lang="en-US" sz="1600" dirty="0">
                <a:hlinkClick r:id="rId2"/>
              </a:rPr>
              <a:t>http://www.ercot.com/mktinfo/rtm/index.html</a:t>
            </a:r>
            <a:endParaRPr lang="en-US" sz="1600" dirty="0"/>
          </a:p>
          <a:p>
            <a:endParaRPr lang="en-US" sz="2400" dirty="0" smtClean="0"/>
          </a:p>
          <a:p>
            <a:endParaRPr lang="en-US" sz="2400" dirty="0" smtClean="0"/>
          </a:p>
          <a:p>
            <a:r>
              <a:rPr lang="en-US" sz="2400" dirty="0" smtClean="0"/>
              <a:t>The Mu and Sigma values will </a:t>
            </a:r>
            <a:r>
              <a:rPr lang="en-US" sz="2400" dirty="0"/>
              <a:t>be recomputed </a:t>
            </a:r>
            <a:r>
              <a:rPr lang="en-US" sz="2400" dirty="0" smtClean="0"/>
              <a:t>using </a:t>
            </a:r>
            <a:r>
              <a:rPr lang="en-US" sz="2400" dirty="0"/>
              <a:t>most recently approved </a:t>
            </a:r>
            <a:r>
              <a:rPr lang="en-US" sz="2400" dirty="0" smtClean="0"/>
              <a:t>methodology; NPRR 710 Approved on August 11, 2015</a:t>
            </a:r>
          </a:p>
          <a:p>
            <a:pPr lvl="1"/>
            <a:endParaRPr lang="en-US" sz="2000" dirty="0" smtClean="0"/>
          </a:p>
          <a:p>
            <a:pPr lvl="1"/>
            <a:endParaRPr lang="en-US" sz="2000" dirty="0"/>
          </a:p>
          <a:p>
            <a:endParaRPr lang="en-US" sz="2400" dirty="0" smtClean="0"/>
          </a:p>
          <a:p>
            <a:pPr lvl="1"/>
            <a:endParaRPr lang="en-US" sz="2000" dirty="0"/>
          </a:p>
          <a:p>
            <a:endParaRPr lang="en-US" sz="2400" dirty="0" smtClean="0"/>
          </a:p>
          <a:p>
            <a:endParaRPr lang="en-US" sz="2400" dirty="0" smtClean="0"/>
          </a:p>
        </p:txBody>
      </p:sp>
    </p:spTree>
    <p:extLst>
      <p:ext uri="{BB962C8B-B14F-4D97-AF65-F5344CB8AC3E}">
        <p14:creationId xmlns:p14="http://schemas.microsoft.com/office/powerpoint/2010/main" val="22077202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Mu and Sigma Posting Calendar</a:t>
            </a:r>
            <a:endParaRPr lang="en-US" dirty="0"/>
          </a:p>
        </p:txBody>
      </p:sp>
      <p:sp>
        <p:nvSpPr>
          <p:cNvPr id="6" name="TextBox 5"/>
          <p:cNvSpPr txBox="1"/>
          <p:nvPr/>
        </p:nvSpPr>
        <p:spPr>
          <a:xfrm>
            <a:off x="379663" y="655190"/>
            <a:ext cx="8320992" cy="4339650"/>
          </a:xfrm>
          <a:prstGeom prst="rect">
            <a:avLst/>
          </a:prstGeom>
          <a:noFill/>
          <a:ln w="25400">
            <a:noFill/>
          </a:ln>
        </p:spPr>
        <p:txBody>
          <a:bodyPr wrap="square" rtlCol="0">
            <a:spAutoFit/>
          </a:bodyPr>
          <a:lstStyle/>
          <a:p>
            <a:pPr marL="171450" indent="-171450">
              <a:buFont typeface="Arial" panose="020B0604020202020204" pitchFamily="34" charset="0"/>
              <a:buChar char="•"/>
            </a:pPr>
            <a:r>
              <a:rPr lang="en-US" dirty="0"/>
              <a:t>6.5.7.3 Security Constrained Economic Dispatch </a:t>
            </a:r>
          </a:p>
          <a:p>
            <a:pPr marL="628650" lvl="1" indent="-171450">
              <a:buFont typeface="Arial" panose="020B0604020202020204" pitchFamily="34" charset="0"/>
              <a:buChar char="•"/>
            </a:pPr>
            <a:r>
              <a:rPr lang="en-US" sz="1600" dirty="0"/>
              <a:t>(14)	At the end of each season, ERCOT shall determine the ORDC for the same season in the upcoming year, based on historic data using the ERCOT Board-approved methodology for implementing the ORDC.  Annually, ERCOT shall verify that the ORDC is adequately representative of the loss of Load probability for varying levels of reserves.  Twenty days after the end of the Season, ERCOT shall post the ORDC for the same season of the upcoming year on the MIS Public Area</a:t>
            </a:r>
            <a:r>
              <a:rPr lang="en-US" sz="1600" dirty="0" smtClean="0"/>
              <a:t>.</a:t>
            </a:r>
          </a:p>
          <a:p>
            <a:endParaRPr lang="en-US" dirty="0" smtClean="0"/>
          </a:p>
          <a:p>
            <a:pPr marL="171450" indent="-171450">
              <a:buFont typeface="Arial" panose="020B0604020202020204" pitchFamily="34" charset="0"/>
              <a:buChar char="•"/>
            </a:pPr>
            <a:r>
              <a:rPr lang="en-US" dirty="0" smtClean="0"/>
              <a:t>The historical data will be recomputed using most recently approved methodology</a:t>
            </a:r>
          </a:p>
          <a:p>
            <a:pPr marL="628650" lvl="1" indent="-171450">
              <a:buFont typeface="Arial" panose="020B0604020202020204" pitchFamily="34" charset="0"/>
              <a:buChar char="•"/>
            </a:pPr>
            <a:r>
              <a:rPr lang="en-US" sz="1600" dirty="0" smtClean="0"/>
              <a:t>This means if there are to be changes they need to be made &gt;=9 months before change is to take effect </a:t>
            </a:r>
          </a:p>
          <a:p>
            <a:pPr marL="171450" indent="-171450">
              <a:buFont typeface="Arial" panose="020B0604020202020204" pitchFamily="34" charset="0"/>
              <a:buChar char="•"/>
            </a:pPr>
            <a:endParaRPr lang="en-US" dirty="0" smtClean="0"/>
          </a:p>
          <a:p>
            <a:pPr marL="171450" indent="-171450">
              <a:buFont typeface="Arial" panose="020B0604020202020204" pitchFamily="34" charset="0"/>
              <a:buChar char="•"/>
            </a:pPr>
            <a:r>
              <a:rPr lang="en-US" dirty="0" smtClean="0"/>
              <a:t>Values </a:t>
            </a:r>
            <a:r>
              <a:rPr lang="en-US" dirty="0"/>
              <a:t>are posted 9 months prior to being used by SCED (e.g. Summer 2016 posted Sep-2015 and used on Jun-2016)</a:t>
            </a:r>
          </a:p>
          <a:p>
            <a:pPr marL="171450" indent="-171450">
              <a:buFont typeface="Arial" panose="020B0604020202020204" pitchFamily="34" charset="0"/>
              <a:buChar char="•"/>
            </a:pPr>
            <a:endParaRPr lang="en-US" dirty="0" smtClean="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9371" y="4615710"/>
            <a:ext cx="7424058" cy="172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3538672" y="1930399"/>
            <a:ext cx="3643087" cy="246744"/>
          </a:xfrm>
          <a:prstGeom prst="rect">
            <a:avLst/>
          </a:prstGeom>
          <a:solidFill>
            <a:srgbClr val="FFFF00">
              <a:alpha val="42000"/>
            </a:srgbClr>
          </a:solidFill>
          <a:ln>
            <a:noFill/>
          </a:ln>
        </p:spPr>
        <p:style>
          <a:lnRef idx="1">
            <a:schemeClr val="accent4"/>
          </a:lnRef>
          <a:fillRef idx="3">
            <a:schemeClr val="accent4"/>
          </a:fillRef>
          <a:effectRef idx="2">
            <a:schemeClr val="accent4"/>
          </a:effectRef>
          <a:fontRef idx="minor">
            <a:schemeClr val="lt1"/>
          </a:fontRef>
        </p:style>
        <p:txBody>
          <a:bodyPr rtlCol="0" anchor="ctr"/>
          <a:lstStyle/>
          <a:p>
            <a:pPr algn="ctr"/>
            <a:endParaRPr lang="en-US"/>
          </a:p>
        </p:txBody>
      </p:sp>
      <p:sp>
        <p:nvSpPr>
          <p:cNvPr id="7" name="Rectangle 6"/>
          <p:cNvSpPr/>
          <p:nvPr/>
        </p:nvSpPr>
        <p:spPr>
          <a:xfrm>
            <a:off x="5194776" y="5762171"/>
            <a:ext cx="3368653" cy="174172"/>
          </a:xfrm>
          <a:prstGeom prst="rect">
            <a:avLst/>
          </a:prstGeom>
          <a:solidFill>
            <a:srgbClr val="FFFF00">
              <a:alpha val="42000"/>
            </a:srgbClr>
          </a:solidFill>
          <a:ln>
            <a:noFill/>
          </a:ln>
        </p:spPr>
        <p:style>
          <a:lnRef idx="1">
            <a:schemeClr val="accent4"/>
          </a:lnRef>
          <a:fillRef idx="3">
            <a:schemeClr val="accent4"/>
          </a:fillRef>
          <a:effectRef idx="2">
            <a:schemeClr val="accent4"/>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0145494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ERCOT Colors">
      <a:dk1>
        <a:sysClr val="windowText" lastClr="000000"/>
      </a:dk1>
      <a:lt1>
        <a:sysClr val="window" lastClr="FFFFFF"/>
      </a:lt1>
      <a:dk2>
        <a:srgbClr val="00385E"/>
      </a:dk2>
      <a:lt2>
        <a:srgbClr val="EEECE1"/>
      </a:lt2>
      <a:accent1>
        <a:srgbClr val="008373"/>
      </a:accent1>
      <a:accent2>
        <a:srgbClr val="056BB8"/>
      </a:accent2>
      <a:accent3>
        <a:srgbClr val="680546"/>
      </a:accent3>
      <a:accent4>
        <a:srgbClr val="FDC709"/>
      </a:accent4>
      <a:accent5>
        <a:srgbClr val="E5E5E2"/>
      </a:accent5>
      <a:accent6>
        <a:srgbClr val="1F8A45"/>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ERCOT Colors">
      <a:dk1>
        <a:sysClr val="windowText" lastClr="000000"/>
      </a:dk1>
      <a:lt1>
        <a:sysClr val="window" lastClr="FFFFFF"/>
      </a:lt1>
      <a:dk2>
        <a:srgbClr val="00385E"/>
      </a:dk2>
      <a:lt2>
        <a:srgbClr val="EEECE1"/>
      </a:lt2>
      <a:accent1>
        <a:srgbClr val="008373"/>
      </a:accent1>
      <a:accent2>
        <a:srgbClr val="056BB8"/>
      </a:accent2>
      <a:accent3>
        <a:srgbClr val="680546"/>
      </a:accent3>
      <a:accent4>
        <a:srgbClr val="FDC709"/>
      </a:accent4>
      <a:accent5>
        <a:srgbClr val="E5E5E2"/>
      </a:accent5>
      <a:accent6>
        <a:srgbClr val="1F8A45"/>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0EB6C32BA7893B4D8D08DA703C6B8599" ma:contentTypeVersion="0" ma:contentTypeDescription="Create a new document." ma:contentTypeScope="" ma:versionID="438847a72b75665982a8a359f97ca60b">
  <xsd:schema xmlns:xsd="http://www.w3.org/2001/XMLSchema" xmlns:xs="http://www.w3.org/2001/XMLSchema" xmlns:p="http://schemas.microsoft.com/office/2006/metadata/properties" xmlns:ns2="c34af464-7aa1-4edd-9be4-83dffc1cb926" targetNamespace="http://schemas.microsoft.com/office/2006/metadata/properties" ma:root="true" ma:fieldsID="429eac13a7923d6b47fc28e8f4096b10"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7D2A1B0-FF3E-4009-940D-AED0EB70AA20}">
  <ds:schemaRefs>
    <ds:schemaRef ds:uri="http://schemas.microsoft.com/sharepoint/v3/contenttype/forms"/>
  </ds:schemaRefs>
</ds:datastoreItem>
</file>

<file path=customXml/itemProps2.xml><?xml version="1.0" encoding="utf-8"?>
<ds:datastoreItem xmlns:ds="http://schemas.openxmlformats.org/officeDocument/2006/customXml" ds:itemID="{7B6F2769-7194-4217-93D3-3AF3A4742282}">
  <ds:schemaRefs>
    <ds:schemaRef ds:uri="http://purl.org/dc/dcmitype/"/>
    <ds:schemaRef ds:uri="http://purl.org/dc/elements/1.1/"/>
    <ds:schemaRef ds:uri="http://schemas.microsoft.com/office/2006/documentManagement/types"/>
    <ds:schemaRef ds:uri="http://schemas.microsoft.com/office/2006/metadata/properties"/>
    <ds:schemaRef ds:uri="http://purl.org/dc/terms/"/>
    <ds:schemaRef ds:uri="http://schemas.microsoft.com/office/infopath/2007/PartnerControls"/>
    <ds:schemaRef ds:uri="http://schemas.openxmlformats.org/package/2006/metadata/core-properties"/>
    <ds:schemaRef ds:uri="c34af464-7aa1-4edd-9be4-83dffc1cb926"/>
    <ds:schemaRef ds:uri="http://www.w3.org/XML/1998/namespace"/>
  </ds:schemaRefs>
</ds:datastoreItem>
</file>

<file path=customXml/itemProps3.xml><?xml version="1.0" encoding="utf-8"?>
<ds:datastoreItem xmlns:ds="http://schemas.openxmlformats.org/officeDocument/2006/customXml" ds:itemID="{6C9659B9-8752-4DC3-8CFE-950F74D5E77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12837</TotalTime>
  <Words>620</Words>
  <Application>Microsoft Office PowerPoint</Application>
  <PresentationFormat>On-screen Show (4:3)</PresentationFormat>
  <Paragraphs>352</Paragraphs>
  <Slides>9</Slides>
  <Notes>3</Notes>
  <HiddenSlides>0</HiddenSlides>
  <MMClips>0</MMClips>
  <ScaleCrop>false</ScaleCrop>
  <HeadingPairs>
    <vt:vector size="4" baseType="variant">
      <vt:variant>
        <vt:lpstr>Theme</vt:lpstr>
      </vt:variant>
      <vt:variant>
        <vt:i4>2</vt:i4>
      </vt:variant>
      <vt:variant>
        <vt:lpstr>Slide Titles</vt:lpstr>
      </vt:variant>
      <vt:variant>
        <vt:i4>9</vt:i4>
      </vt:variant>
    </vt:vector>
  </HeadingPairs>
  <TitlesOfParts>
    <vt:vector size="11" baseType="lpstr">
      <vt:lpstr>Office Theme</vt:lpstr>
      <vt:lpstr>Custom Design</vt:lpstr>
      <vt:lpstr>PowerPoint Presentation</vt:lpstr>
      <vt:lpstr>Discussion Outline</vt:lpstr>
      <vt:lpstr>Years used in Mu and Sigma calculations</vt:lpstr>
      <vt:lpstr>Seasons and Hour Blocks used for Mu and Sigma</vt:lpstr>
      <vt:lpstr>Seasons and Hour Blocks used for Mu and Sigma</vt:lpstr>
      <vt:lpstr>PowerPoint Presentation</vt:lpstr>
      <vt:lpstr>Appendix</vt:lpstr>
      <vt:lpstr>Mu and Sigma Posting</vt:lpstr>
      <vt:lpstr>Mu and Sigma Posting Calendar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FileNewTemplate</dc:title>
  <dc:creator>Diana</dc:creator>
  <cp:lastModifiedBy>Thompson, David</cp:lastModifiedBy>
  <cp:revision>370</cp:revision>
  <cp:lastPrinted>2013-09-06T15:28:51Z</cp:lastPrinted>
  <dcterms:created xsi:type="dcterms:W3CDTF">2010-04-12T23:12:02Z</dcterms:created>
  <dcterms:modified xsi:type="dcterms:W3CDTF">2015-09-03T15:29:47Z</dcterms:modified>
  <cp:contentStatus>Draft</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0x0101000EB6C32BA7893B4D8D08DA703C6B8599</vt:lpwstr>
  </property>
</Properties>
</file>