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8" autoAdjust="0"/>
    <p:restoredTop sz="94660"/>
  </p:normalViewPr>
  <p:slideViewPr>
    <p:cSldViewPr>
      <p:cViewPr varScale="1">
        <p:scale>
          <a:sx n="43" d="100"/>
          <a:sy n="43" d="100"/>
        </p:scale>
        <p:origin x="-1069" y="-8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5242144407974921E-2"/>
          <c:y val="4.5059651634454786E-2"/>
          <c:w val="0.93843478163955618"/>
          <c:h val="0.82881938368815011"/>
        </c:manualLayout>
      </c:layout>
      <c:lineChart>
        <c:grouping val="standard"/>
        <c:varyColors val="0"/>
        <c:ser>
          <c:idx val="0"/>
          <c:order val="0"/>
          <c:tx>
            <c:strRef>
              <c:f>Sheet2!$K$6</c:f>
              <c:strCache>
                <c:ptCount val="1"/>
                <c:pt idx="0">
                  <c:v>IAG</c:v>
                </c:pt>
              </c:strCache>
            </c:strRef>
          </c:tx>
          <c:spPr>
            <a:ln>
              <a:solidFill>
                <a:srgbClr val="0066FF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rgbClr val="0000FF"/>
                </a:solidFill>
              </a:ln>
            </c:spPr>
          </c:marker>
          <c:cat>
            <c:strRef>
              <c:f>Sheet2!$F$40:$F$63</c:f>
              <c:strCache>
                <c:ptCount val="24"/>
                <c:pt idx="0">
                  <c:v>Jul - 2013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 - 2014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June</c:v>
                </c:pt>
                <c:pt idx="12">
                  <c:v>Jul</c:v>
                </c:pt>
                <c:pt idx="13">
                  <c:v>Aug</c:v>
                </c:pt>
                <c:pt idx="14">
                  <c:v>Sept</c:v>
                </c:pt>
                <c:pt idx="15">
                  <c:v>Oct</c:v>
                </c:pt>
                <c:pt idx="16">
                  <c:v>Nov</c:v>
                </c:pt>
                <c:pt idx="17">
                  <c:v>Dec</c:v>
                </c:pt>
                <c:pt idx="18">
                  <c:v>Jan - 2015</c:v>
                </c:pt>
                <c:pt idx="19">
                  <c:v>Feb</c:v>
                </c:pt>
                <c:pt idx="20">
                  <c:v>Mar</c:v>
                </c:pt>
                <c:pt idx="21">
                  <c:v>Apr</c:v>
                </c:pt>
                <c:pt idx="22">
                  <c:v>May</c:v>
                </c:pt>
                <c:pt idx="23">
                  <c:v>June</c:v>
                </c:pt>
              </c:strCache>
            </c:strRef>
          </c:cat>
          <c:val>
            <c:numRef>
              <c:f>Sheet2!$K$40:$K$63</c:f>
              <c:numCache>
                <c:formatCode>General</c:formatCode>
                <c:ptCount val="24"/>
                <c:pt idx="0">
                  <c:v>21</c:v>
                </c:pt>
                <c:pt idx="1">
                  <c:v>18.899999999999999</c:v>
                </c:pt>
                <c:pt idx="2">
                  <c:v>14.8</c:v>
                </c:pt>
                <c:pt idx="3">
                  <c:v>14.1</c:v>
                </c:pt>
                <c:pt idx="4">
                  <c:v>14.1</c:v>
                </c:pt>
                <c:pt idx="5">
                  <c:v>15.6</c:v>
                </c:pt>
                <c:pt idx="6">
                  <c:v>14.5</c:v>
                </c:pt>
                <c:pt idx="7">
                  <c:v>12.2</c:v>
                </c:pt>
                <c:pt idx="8">
                  <c:v>13.9</c:v>
                </c:pt>
                <c:pt idx="9">
                  <c:v>13.1</c:v>
                </c:pt>
                <c:pt idx="10">
                  <c:v>13.7</c:v>
                </c:pt>
                <c:pt idx="11">
                  <c:v>14.9</c:v>
                </c:pt>
                <c:pt idx="12">
                  <c:v>15.7</c:v>
                </c:pt>
                <c:pt idx="13">
                  <c:v>14.7</c:v>
                </c:pt>
                <c:pt idx="14">
                  <c:v>14.3</c:v>
                </c:pt>
                <c:pt idx="15">
                  <c:v>13.7</c:v>
                </c:pt>
                <c:pt idx="16">
                  <c:v>13.7</c:v>
                </c:pt>
                <c:pt idx="17">
                  <c:v>13.4</c:v>
                </c:pt>
                <c:pt idx="18" formatCode="0.00">
                  <c:v>12.67</c:v>
                </c:pt>
                <c:pt idx="19" formatCode="0.00">
                  <c:v>9.4600000000000009</c:v>
                </c:pt>
                <c:pt idx="20" formatCode="0.00">
                  <c:v>11.17</c:v>
                </c:pt>
                <c:pt idx="21" formatCode="0.00">
                  <c:v>12.03</c:v>
                </c:pt>
                <c:pt idx="22" formatCode="0.00">
                  <c:v>11.46</c:v>
                </c:pt>
                <c:pt idx="23" formatCode="0.00">
                  <c:v>12.72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Sheet2!$L$6</c:f>
              <c:strCache>
                <c:ptCount val="1"/>
                <c:pt idx="0">
                  <c:v>IAL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5"/>
            <c:spPr>
              <a:solidFill>
                <a:schemeClr val="bg1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Sheet2!$F$40:$F$63</c:f>
              <c:strCache>
                <c:ptCount val="24"/>
                <c:pt idx="0">
                  <c:v>Jul - 2013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 - 2014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June</c:v>
                </c:pt>
                <c:pt idx="12">
                  <c:v>Jul</c:v>
                </c:pt>
                <c:pt idx="13">
                  <c:v>Aug</c:v>
                </c:pt>
                <c:pt idx="14">
                  <c:v>Sept</c:v>
                </c:pt>
                <c:pt idx="15">
                  <c:v>Oct</c:v>
                </c:pt>
                <c:pt idx="16">
                  <c:v>Nov</c:v>
                </c:pt>
                <c:pt idx="17">
                  <c:v>Dec</c:v>
                </c:pt>
                <c:pt idx="18">
                  <c:v>Jan - 2015</c:v>
                </c:pt>
                <c:pt idx="19">
                  <c:v>Feb</c:v>
                </c:pt>
                <c:pt idx="20">
                  <c:v>Mar</c:v>
                </c:pt>
                <c:pt idx="21">
                  <c:v>Apr</c:v>
                </c:pt>
                <c:pt idx="22">
                  <c:v>May</c:v>
                </c:pt>
                <c:pt idx="23">
                  <c:v>June</c:v>
                </c:pt>
              </c:strCache>
            </c:strRef>
          </c:cat>
          <c:val>
            <c:numRef>
              <c:f>Sheet2!$L$40:$L$63</c:f>
              <c:numCache>
                <c:formatCode>General</c:formatCode>
                <c:ptCount val="24"/>
                <c:pt idx="0">
                  <c:v>26.6</c:v>
                </c:pt>
                <c:pt idx="1">
                  <c:v>24.5</c:v>
                </c:pt>
                <c:pt idx="2">
                  <c:v>21.9</c:v>
                </c:pt>
                <c:pt idx="3">
                  <c:v>17.399999999999999</c:v>
                </c:pt>
                <c:pt idx="4">
                  <c:v>19.2</c:v>
                </c:pt>
                <c:pt idx="5">
                  <c:v>22.2</c:v>
                </c:pt>
                <c:pt idx="6">
                  <c:v>20</c:v>
                </c:pt>
                <c:pt idx="7">
                  <c:v>16.8</c:v>
                </c:pt>
                <c:pt idx="8">
                  <c:v>19.899999999999999</c:v>
                </c:pt>
                <c:pt idx="9">
                  <c:v>19.3</c:v>
                </c:pt>
                <c:pt idx="10">
                  <c:v>19.5</c:v>
                </c:pt>
                <c:pt idx="11">
                  <c:v>21.8</c:v>
                </c:pt>
                <c:pt idx="12">
                  <c:v>20.2</c:v>
                </c:pt>
                <c:pt idx="13">
                  <c:v>21.5</c:v>
                </c:pt>
                <c:pt idx="14">
                  <c:v>22.1</c:v>
                </c:pt>
                <c:pt idx="15">
                  <c:v>18.2</c:v>
                </c:pt>
                <c:pt idx="16">
                  <c:v>17.5</c:v>
                </c:pt>
                <c:pt idx="17">
                  <c:v>18.2</c:v>
                </c:pt>
                <c:pt idx="18" formatCode="0.00">
                  <c:v>17.579999999999998</c:v>
                </c:pt>
                <c:pt idx="19" formatCode="0.00">
                  <c:v>14.86</c:v>
                </c:pt>
                <c:pt idx="20" formatCode="0.00">
                  <c:v>16.7</c:v>
                </c:pt>
                <c:pt idx="21" formatCode="0.00">
                  <c:v>14.06</c:v>
                </c:pt>
                <c:pt idx="22" formatCode="0.00">
                  <c:v>15.61</c:v>
                </c:pt>
                <c:pt idx="23" formatCode="0.00">
                  <c:v>24.99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Sheet2!$M$6</c:f>
              <c:strCache>
                <c:ptCount val="1"/>
                <c:pt idx="0">
                  <c:v>Rescission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rgbClr val="00B050"/>
                </a:solidFill>
              </a:ln>
            </c:spPr>
          </c:marker>
          <c:cat>
            <c:strRef>
              <c:f>Sheet2!$F$40:$F$63</c:f>
              <c:strCache>
                <c:ptCount val="24"/>
                <c:pt idx="0">
                  <c:v>Jul - 2013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 - 2014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June</c:v>
                </c:pt>
                <c:pt idx="12">
                  <c:v>Jul</c:v>
                </c:pt>
                <c:pt idx="13">
                  <c:v>Aug</c:v>
                </c:pt>
                <c:pt idx="14">
                  <c:v>Sept</c:v>
                </c:pt>
                <c:pt idx="15">
                  <c:v>Oct</c:v>
                </c:pt>
                <c:pt idx="16">
                  <c:v>Nov</c:v>
                </c:pt>
                <c:pt idx="17">
                  <c:v>Dec</c:v>
                </c:pt>
                <c:pt idx="18">
                  <c:v>Jan - 2015</c:v>
                </c:pt>
                <c:pt idx="19">
                  <c:v>Feb</c:v>
                </c:pt>
                <c:pt idx="20">
                  <c:v>Mar</c:v>
                </c:pt>
                <c:pt idx="21">
                  <c:v>Apr</c:v>
                </c:pt>
                <c:pt idx="22">
                  <c:v>May</c:v>
                </c:pt>
                <c:pt idx="23">
                  <c:v>June</c:v>
                </c:pt>
              </c:strCache>
            </c:strRef>
          </c:cat>
          <c:val>
            <c:numRef>
              <c:f>Sheet2!$M$40:$M$63</c:f>
              <c:numCache>
                <c:formatCode>General</c:formatCode>
                <c:ptCount val="24"/>
                <c:pt idx="0">
                  <c:v>20</c:v>
                </c:pt>
                <c:pt idx="1">
                  <c:v>18.600000000000001</c:v>
                </c:pt>
                <c:pt idx="2">
                  <c:v>15.6</c:v>
                </c:pt>
                <c:pt idx="3">
                  <c:v>12.9</c:v>
                </c:pt>
                <c:pt idx="4">
                  <c:v>12.5</c:v>
                </c:pt>
                <c:pt idx="5">
                  <c:v>14.5</c:v>
                </c:pt>
                <c:pt idx="6">
                  <c:v>13.3</c:v>
                </c:pt>
                <c:pt idx="7">
                  <c:v>10.6</c:v>
                </c:pt>
                <c:pt idx="8">
                  <c:v>13.7</c:v>
                </c:pt>
                <c:pt idx="9">
                  <c:v>12.3</c:v>
                </c:pt>
                <c:pt idx="10">
                  <c:v>13.3</c:v>
                </c:pt>
                <c:pt idx="11">
                  <c:v>15.7</c:v>
                </c:pt>
                <c:pt idx="12">
                  <c:v>15.4</c:v>
                </c:pt>
                <c:pt idx="13">
                  <c:v>15.4</c:v>
                </c:pt>
                <c:pt idx="14">
                  <c:v>12.8</c:v>
                </c:pt>
                <c:pt idx="15">
                  <c:v>11.8</c:v>
                </c:pt>
                <c:pt idx="16">
                  <c:v>12.2</c:v>
                </c:pt>
                <c:pt idx="17">
                  <c:v>12</c:v>
                </c:pt>
                <c:pt idx="18" formatCode="0.00">
                  <c:v>12.77</c:v>
                </c:pt>
                <c:pt idx="19" formatCode="0.00">
                  <c:v>8.18</c:v>
                </c:pt>
                <c:pt idx="20" formatCode="0.00">
                  <c:v>9.42</c:v>
                </c:pt>
                <c:pt idx="21" formatCode="0.00">
                  <c:v>11.43</c:v>
                </c:pt>
                <c:pt idx="22" formatCode="0.00">
                  <c:v>10.31</c:v>
                </c:pt>
                <c:pt idx="23" formatCode="0.00">
                  <c:v>10.94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783680"/>
        <c:axId val="105785600"/>
      </c:lineChart>
      <c:catAx>
        <c:axId val="105783680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spPr>
          <a:ln>
            <a:solidFill>
              <a:srgbClr val="00B050"/>
            </a:solidFill>
          </a:ln>
        </c:spPr>
        <c:crossAx val="105785600"/>
        <c:crosses val="autoZero"/>
        <c:auto val="1"/>
        <c:lblAlgn val="ctr"/>
        <c:lblOffset val="100"/>
        <c:noMultiLvlLbl val="0"/>
      </c:catAx>
      <c:valAx>
        <c:axId val="1057856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5783680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52547961202473881"/>
          <c:y val="6.0963175057663258E-2"/>
          <c:w val="0.12388781524013351"/>
          <c:h val="0.13672771017259205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6225418938017362E-2"/>
          <c:y val="3.239247172878007E-2"/>
          <c:w val="0.93154128810821724"/>
          <c:h val="0.85890843513269965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Sheet2!$I$6</c:f>
              <c:strCache>
                <c:ptCount val="1"/>
                <c:pt idx="0">
                  <c:v>Rescission</c:v>
                </c:pt>
              </c:strCache>
            </c:strRef>
          </c:tx>
          <c:spPr>
            <a:solidFill>
              <a:srgbClr val="007E39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1.4492753623188406E-3"/>
                  <c:y val="-5.372093291057642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Sheet2!$F$40:$F$63</c:f>
              <c:strCache>
                <c:ptCount val="24"/>
                <c:pt idx="0">
                  <c:v>Jul - 2013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 - 2014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June</c:v>
                </c:pt>
                <c:pt idx="12">
                  <c:v>Jul</c:v>
                </c:pt>
                <c:pt idx="13">
                  <c:v>Aug</c:v>
                </c:pt>
                <c:pt idx="14">
                  <c:v>Sept</c:v>
                </c:pt>
                <c:pt idx="15">
                  <c:v>Oct</c:v>
                </c:pt>
                <c:pt idx="16">
                  <c:v>Nov</c:v>
                </c:pt>
                <c:pt idx="17">
                  <c:v>Dec</c:v>
                </c:pt>
                <c:pt idx="18">
                  <c:v>Jan - 2015</c:v>
                </c:pt>
                <c:pt idx="19">
                  <c:v>Feb</c:v>
                </c:pt>
                <c:pt idx="20">
                  <c:v>Mar</c:v>
                </c:pt>
                <c:pt idx="21">
                  <c:v>Apr</c:v>
                </c:pt>
                <c:pt idx="22">
                  <c:v>May</c:v>
                </c:pt>
                <c:pt idx="23">
                  <c:v>June</c:v>
                </c:pt>
              </c:strCache>
            </c:strRef>
          </c:cat>
          <c:val>
            <c:numRef>
              <c:f>Sheet2!$I$40:$I$63</c:f>
              <c:numCache>
                <c:formatCode>General</c:formatCode>
                <c:ptCount val="24"/>
                <c:pt idx="0">
                  <c:v>1172</c:v>
                </c:pt>
                <c:pt idx="1">
                  <c:v>1706</c:v>
                </c:pt>
                <c:pt idx="2">
                  <c:v>1081</c:v>
                </c:pt>
                <c:pt idx="3">
                  <c:v>1085</c:v>
                </c:pt>
                <c:pt idx="4">
                  <c:v>1081</c:v>
                </c:pt>
                <c:pt idx="5">
                  <c:v>908</c:v>
                </c:pt>
                <c:pt idx="6">
                  <c:v>1042</c:v>
                </c:pt>
                <c:pt idx="7">
                  <c:v>1000</c:v>
                </c:pt>
                <c:pt idx="8">
                  <c:v>1162</c:v>
                </c:pt>
                <c:pt idx="9">
                  <c:v>1386</c:v>
                </c:pt>
                <c:pt idx="10">
                  <c:v>1148</c:v>
                </c:pt>
                <c:pt idx="11">
                  <c:v>1277</c:v>
                </c:pt>
                <c:pt idx="12">
                  <c:v>1186</c:v>
                </c:pt>
                <c:pt idx="13">
                  <c:v>1060</c:v>
                </c:pt>
                <c:pt idx="14">
                  <c:v>1027</c:v>
                </c:pt>
                <c:pt idx="15">
                  <c:v>1033</c:v>
                </c:pt>
                <c:pt idx="16">
                  <c:v>846</c:v>
                </c:pt>
                <c:pt idx="17">
                  <c:v>1019</c:v>
                </c:pt>
                <c:pt idx="18">
                  <c:v>1042</c:v>
                </c:pt>
                <c:pt idx="19">
                  <c:v>967</c:v>
                </c:pt>
                <c:pt idx="20">
                  <c:v>1192</c:v>
                </c:pt>
                <c:pt idx="21">
                  <c:v>1193</c:v>
                </c:pt>
                <c:pt idx="22">
                  <c:v>1093</c:v>
                </c:pt>
                <c:pt idx="23">
                  <c:v>1114</c:v>
                </c:pt>
              </c:numCache>
            </c:numRef>
          </c:val>
        </c:ser>
        <c:ser>
          <c:idx val="0"/>
          <c:order val="1"/>
          <c:tx>
            <c:strRef>
              <c:f>Sheet2!$H$6</c:f>
              <c:strCache>
                <c:ptCount val="1"/>
                <c:pt idx="0">
                  <c:v>IAL</c:v>
                </c:pt>
              </c:strCache>
            </c:strRef>
          </c:tx>
          <c:spPr>
            <a:solidFill>
              <a:srgbClr val="FF0000"/>
            </a:solidFill>
            <a:ln w="25400" cap="flat" cmpd="sng">
              <a:solidFill>
                <a:sysClr val="windowText" lastClr="000000"/>
              </a:solidFill>
            </a:ln>
          </c:spPr>
          <c:invertIfNegative val="0"/>
          <c:dLbls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Sheet2!$F$40:$F$63</c:f>
              <c:strCache>
                <c:ptCount val="24"/>
                <c:pt idx="0">
                  <c:v>Jul - 2013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 - 2014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June</c:v>
                </c:pt>
                <c:pt idx="12">
                  <c:v>Jul</c:v>
                </c:pt>
                <c:pt idx="13">
                  <c:v>Aug</c:v>
                </c:pt>
                <c:pt idx="14">
                  <c:v>Sept</c:v>
                </c:pt>
                <c:pt idx="15">
                  <c:v>Oct</c:v>
                </c:pt>
                <c:pt idx="16">
                  <c:v>Nov</c:v>
                </c:pt>
                <c:pt idx="17">
                  <c:v>Dec</c:v>
                </c:pt>
                <c:pt idx="18">
                  <c:v>Jan - 2015</c:v>
                </c:pt>
                <c:pt idx="19">
                  <c:v>Feb</c:v>
                </c:pt>
                <c:pt idx="20">
                  <c:v>Mar</c:v>
                </c:pt>
                <c:pt idx="21">
                  <c:v>Apr</c:v>
                </c:pt>
                <c:pt idx="22">
                  <c:v>May</c:v>
                </c:pt>
                <c:pt idx="23">
                  <c:v>June</c:v>
                </c:pt>
              </c:strCache>
            </c:strRef>
          </c:cat>
          <c:val>
            <c:numRef>
              <c:f>Sheet2!$H$40:$H$63</c:f>
              <c:numCache>
                <c:formatCode>General</c:formatCode>
                <c:ptCount val="24"/>
                <c:pt idx="0">
                  <c:v>1492</c:v>
                </c:pt>
                <c:pt idx="1">
                  <c:v>2084</c:v>
                </c:pt>
                <c:pt idx="2">
                  <c:v>1602</c:v>
                </c:pt>
                <c:pt idx="3">
                  <c:v>1547</c:v>
                </c:pt>
                <c:pt idx="4">
                  <c:v>1343</c:v>
                </c:pt>
                <c:pt idx="5">
                  <c:v>1083</c:v>
                </c:pt>
                <c:pt idx="6">
                  <c:v>1244</c:v>
                </c:pt>
                <c:pt idx="7">
                  <c:v>1111</c:v>
                </c:pt>
                <c:pt idx="8">
                  <c:v>1216</c:v>
                </c:pt>
                <c:pt idx="9">
                  <c:v>1253</c:v>
                </c:pt>
                <c:pt idx="10">
                  <c:v>1191</c:v>
                </c:pt>
                <c:pt idx="11">
                  <c:v>1070</c:v>
                </c:pt>
                <c:pt idx="12">
                  <c:v>1587</c:v>
                </c:pt>
                <c:pt idx="13">
                  <c:v>1443</c:v>
                </c:pt>
                <c:pt idx="14">
                  <c:v>1827</c:v>
                </c:pt>
                <c:pt idx="15">
                  <c:v>1816</c:v>
                </c:pt>
                <c:pt idx="16">
                  <c:v>1286</c:v>
                </c:pt>
                <c:pt idx="17">
                  <c:v>1501</c:v>
                </c:pt>
                <c:pt idx="18">
                  <c:v>1335</c:v>
                </c:pt>
                <c:pt idx="19">
                  <c:v>1240</c:v>
                </c:pt>
                <c:pt idx="20">
                  <c:v>1373</c:v>
                </c:pt>
                <c:pt idx="21">
                  <c:v>1798</c:v>
                </c:pt>
                <c:pt idx="22">
                  <c:v>2962</c:v>
                </c:pt>
                <c:pt idx="23">
                  <c:v>1441</c:v>
                </c:pt>
              </c:numCache>
            </c:numRef>
          </c:val>
        </c:ser>
        <c:ser>
          <c:idx val="2"/>
          <c:order val="2"/>
          <c:tx>
            <c:strRef>
              <c:f>Sheet2!$G$6</c:f>
              <c:strCache>
                <c:ptCount val="1"/>
                <c:pt idx="0">
                  <c:v>IAG</c:v>
                </c:pt>
              </c:strCache>
            </c:strRef>
          </c:tx>
          <c:spPr>
            <a:solidFill>
              <a:srgbClr val="0066FF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Sheet2!$F$40:$F$63</c:f>
              <c:strCache>
                <c:ptCount val="24"/>
                <c:pt idx="0">
                  <c:v>Jul - 2013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 - 2014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June</c:v>
                </c:pt>
                <c:pt idx="12">
                  <c:v>Jul</c:v>
                </c:pt>
                <c:pt idx="13">
                  <c:v>Aug</c:v>
                </c:pt>
                <c:pt idx="14">
                  <c:v>Sept</c:v>
                </c:pt>
                <c:pt idx="15">
                  <c:v>Oct</c:v>
                </c:pt>
                <c:pt idx="16">
                  <c:v>Nov</c:v>
                </c:pt>
                <c:pt idx="17">
                  <c:v>Dec</c:v>
                </c:pt>
                <c:pt idx="18">
                  <c:v>Jan - 2015</c:v>
                </c:pt>
                <c:pt idx="19">
                  <c:v>Feb</c:v>
                </c:pt>
                <c:pt idx="20">
                  <c:v>Mar</c:v>
                </c:pt>
                <c:pt idx="21">
                  <c:v>Apr</c:v>
                </c:pt>
                <c:pt idx="22">
                  <c:v>May</c:v>
                </c:pt>
                <c:pt idx="23">
                  <c:v>June</c:v>
                </c:pt>
              </c:strCache>
            </c:strRef>
          </c:cat>
          <c:val>
            <c:numRef>
              <c:f>Sheet2!$G$40:$G$63</c:f>
              <c:numCache>
                <c:formatCode>General</c:formatCode>
                <c:ptCount val="24"/>
                <c:pt idx="0">
                  <c:v>2275</c:v>
                </c:pt>
                <c:pt idx="1">
                  <c:v>2559</c:v>
                </c:pt>
                <c:pt idx="2">
                  <c:v>2087</c:v>
                </c:pt>
                <c:pt idx="3">
                  <c:v>2210</c:v>
                </c:pt>
                <c:pt idx="4">
                  <c:v>2013</c:v>
                </c:pt>
                <c:pt idx="5">
                  <c:v>1407</c:v>
                </c:pt>
                <c:pt idx="6">
                  <c:v>1517</c:v>
                </c:pt>
                <c:pt idx="7">
                  <c:v>1447</c:v>
                </c:pt>
                <c:pt idx="8">
                  <c:v>1999</c:v>
                </c:pt>
                <c:pt idx="9">
                  <c:v>1861</c:v>
                </c:pt>
                <c:pt idx="10">
                  <c:v>1853</c:v>
                </c:pt>
                <c:pt idx="11">
                  <c:v>1748</c:v>
                </c:pt>
                <c:pt idx="12">
                  <c:v>2102</c:v>
                </c:pt>
                <c:pt idx="13">
                  <c:v>2090</c:v>
                </c:pt>
                <c:pt idx="14">
                  <c:v>2125</c:v>
                </c:pt>
                <c:pt idx="15">
                  <c:v>1997</c:v>
                </c:pt>
                <c:pt idx="16">
                  <c:v>1640</c:v>
                </c:pt>
                <c:pt idx="17">
                  <c:v>1673</c:v>
                </c:pt>
                <c:pt idx="18">
                  <c:v>1764</c:v>
                </c:pt>
                <c:pt idx="19">
                  <c:v>1751</c:v>
                </c:pt>
                <c:pt idx="20">
                  <c:v>2031</c:v>
                </c:pt>
                <c:pt idx="21">
                  <c:v>1766</c:v>
                </c:pt>
                <c:pt idx="22">
                  <c:v>1910</c:v>
                </c:pt>
                <c:pt idx="23">
                  <c:v>1881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15260032"/>
        <c:axId val="115265920"/>
      </c:barChart>
      <c:catAx>
        <c:axId val="115260032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115265920"/>
        <c:crosses val="autoZero"/>
        <c:auto val="1"/>
        <c:lblAlgn val="ctr"/>
        <c:lblOffset val="100"/>
        <c:noMultiLvlLbl val="0"/>
      </c:catAx>
      <c:valAx>
        <c:axId val="115265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5260032"/>
        <c:crosses val="autoZero"/>
        <c:crossBetween val="between"/>
      </c:valAx>
      <c:spPr>
        <a:gradFill>
          <a:gsLst>
            <a:gs pos="26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64270911788200391"/>
          <c:y val="5.6560110921010424E-2"/>
          <c:w val="0.11300775989957776"/>
          <c:h val="0.15159732831903477"/>
        </c:manualLayout>
      </c:layout>
      <c:overlay val="0"/>
      <c:spPr>
        <a:solidFill>
          <a:schemeClr val="bg1"/>
        </a:solidFill>
      </c:spPr>
    </c:legend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886778287968988E-2"/>
          <c:y val="3.4267036064936335E-2"/>
          <c:w val="0.91885305911040493"/>
          <c:h val="0.86800186267039203"/>
        </c:manualLayout>
      </c:layout>
      <c:lineChart>
        <c:grouping val="standard"/>
        <c:varyColors val="0"/>
        <c:ser>
          <c:idx val="0"/>
          <c:order val="0"/>
          <c:tx>
            <c:strRef>
              <c:f>Sheet1!$J$2</c:f>
              <c:strCache>
                <c:ptCount val="1"/>
                <c:pt idx="0">
                  <c:v>Overall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strRef>
              <c:f>Sheet1!$A$36:$A$59</c:f>
              <c:strCache>
                <c:ptCount val="24"/>
                <c:pt idx="0">
                  <c:v>Jul - 2013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 - 2014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</c:v>
                </c:pt>
                <c:pt idx="12">
                  <c:v>Jul</c:v>
                </c:pt>
                <c:pt idx="13">
                  <c:v>Aug</c:v>
                </c:pt>
                <c:pt idx="14">
                  <c:v>Sept</c:v>
                </c:pt>
                <c:pt idx="15">
                  <c:v>Oct</c:v>
                </c:pt>
                <c:pt idx="16">
                  <c:v>Nov</c:v>
                </c:pt>
                <c:pt idx="17">
                  <c:v>Dec</c:v>
                </c:pt>
                <c:pt idx="18">
                  <c:v>Jan - 2015</c:v>
                </c:pt>
                <c:pt idx="19">
                  <c:v>Feb</c:v>
                </c:pt>
                <c:pt idx="20">
                  <c:v>Mar</c:v>
                </c:pt>
                <c:pt idx="21">
                  <c:v>Apr</c:v>
                </c:pt>
                <c:pt idx="22">
                  <c:v>May</c:v>
                </c:pt>
                <c:pt idx="23">
                  <c:v>Jun</c:v>
                </c:pt>
              </c:strCache>
            </c:strRef>
          </c:cat>
          <c:val>
            <c:numRef>
              <c:f>Sheet1!$J$36:$J$59</c:f>
              <c:numCache>
                <c:formatCode>0.00%</c:formatCode>
                <c:ptCount val="24"/>
                <c:pt idx="0">
                  <c:v>1.4044177026581285E-2</c:v>
                </c:pt>
                <c:pt idx="1">
                  <c:v>1.8183588659672758E-2</c:v>
                </c:pt>
                <c:pt idx="2">
                  <c:v>1.5955044904921979E-2</c:v>
                </c:pt>
                <c:pt idx="3">
                  <c:v>1.2094387175253714E-2</c:v>
                </c:pt>
                <c:pt idx="4">
                  <c:v>1.8910786436401452E-2</c:v>
                </c:pt>
                <c:pt idx="5">
                  <c:v>1.4002439506824026E-2</c:v>
                </c:pt>
                <c:pt idx="6">
                  <c:v>1.2934846196753873E-2</c:v>
                </c:pt>
                <c:pt idx="7">
                  <c:v>1.2739446453507107E-2</c:v>
                </c:pt>
                <c:pt idx="8">
                  <c:v>1.418290339618484E-2</c:v>
                </c:pt>
                <c:pt idx="9">
                  <c:v>1.2833968377101919E-2</c:v>
                </c:pt>
                <c:pt idx="10">
                  <c:v>1.254046033540945E-2</c:v>
                </c:pt>
                <c:pt idx="11">
                  <c:v>1.2217717032303108E-2</c:v>
                </c:pt>
                <c:pt idx="12">
                  <c:v>1.3868145935566461E-2</c:v>
                </c:pt>
                <c:pt idx="13">
                  <c:v>1.3786210187928286E-2</c:v>
                </c:pt>
                <c:pt idx="14">
                  <c:v>1.2245992198375728E-2</c:v>
                </c:pt>
                <c:pt idx="15">
                  <c:v>1.4390582869089051E-2</c:v>
                </c:pt>
                <c:pt idx="16">
                  <c:v>1.5351805424413115E-2</c:v>
                </c:pt>
                <c:pt idx="17">
                  <c:v>1.5819955101963816E-2</c:v>
                </c:pt>
                <c:pt idx="18">
                  <c:v>1.54683461E-2</c:v>
                </c:pt>
                <c:pt idx="19">
                  <c:v>1.4754562800000001E-2</c:v>
                </c:pt>
                <c:pt idx="20">
                  <c:v>1.570632319E-2</c:v>
                </c:pt>
                <c:pt idx="21">
                  <c:v>1.6625484480000001E-2</c:v>
                </c:pt>
                <c:pt idx="22">
                  <c:v>2.047646836E-2</c:v>
                </c:pt>
                <c:pt idx="23">
                  <c:v>1.2683345239999999E-2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328896"/>
        <c:axId val="115330432"/>
      </c:lineChart>
      <c:catAx>
        <c:axId val="115328896"/>
        <c:scaling>
          <c:orientation val="minMax"/>
        </c:scaling>
        <c:delete val="0"/>
        <c:axPos val="b"/>
        <c:majorGridlines/>
        <c:numFmt formatCode="@" sourceLinked="1"/>
        <c:majorTickMark val="out"/>
        <c:minorTickMark val="none"/>
        <c:tickLblPos val="nextTo"/>
        <c:crossAx val="115330432"/>
        <c:crosses val="autoZero"/>
        <c:auto val="1"/>
        <c:lblAlgn val="ctr"/>
        <c:lblOffset val="100"/>
        <c:noMultiLvlLbl val="0"/>
      </c:catAx>
      <c:valAx>
        <c:axId val="115330432"/>
        <c:scaling>
          <c:orientation val="minMax"/>
          <c:min val="1.0000000000000005E-2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15328896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ysClr val="windowText" lastClr="000000"/>
          </a:solidFill>
        </a:ln>
      </c:spPr>
    </c:plotArea>
    <c:legend>
      <c:legendPos val="r"/>
      <c:layout>
        <c:manualLayout>
          <c:xMode val="edge"/>
          <c:yMode val="edge"/>
          <c:x val="0.69061286962189594"/>
          <c:y val="0.10316214204567713"/>
          <c:w val="0.13643812816080916"/>
          <c:h val="9.1722489912641522E-2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C12B-B75D-4E39-B65C-49CDAE4A98B2}" type="datetimeFigureOut">
              <a:rPr lang="en-US"/>
              <a:pPr>
                <a:defRPr/>
              </a:pPr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5CC82-3D1C-4357-9E3A-5AA1869A5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7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83BC1-F055-4B2B-B58E-B291A8CAA356}" type="datetimeFigureOut">
              <a:rPr lang="en-US"/>
              <a:pPr>
                <a:defRPr/>
              </a:pPr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D4661-D1C1-49D8-9BA4-8C8E2F016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6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EDBDA-9260-4C86-8E6F-57A86FB9D9F7}" type="datetimeFigureOut">
              <a:rPr lang="en-US"/>
              <a:pPr>
                <a:defRPr/>
              </a:pPr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2A6B8-7CBA-4B13-B12A-D0F556682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2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4788-E1DB-47E9-B4BE-6737B8C64457}" type="datetimeFigureOut">
              <a:rPr lang="en-US"/>
              <a:pPr>
                <a:defRPr/>
              </a:pPr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913D7-E1A3-4674-92E5-7AECD4C8C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5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20F35-5B25-465B-BA36-A6394AF9DCDC}" type="datetimeFigureOut">
              <a:rPr lang="en-US"/>
              <a:pPr>
                <a:defRPr/>
              </a:pPr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3D468-3BCE-44CB-B11E-36030078E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4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0B634-7F67-44CE-8259-2FD8F972A735}" type="datetimeFigureOut">
              <a:rPr lang="en-US"/>
              <a:pPr>
                <a:defRPr/>
              </a:pPr>
              <a:t>9/2/2015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96B-BEE3-4166-A059-63E3620CB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7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523C0-689D-403B-871A-24692B4F9816}" type="datetimeFigureOut">
              <a:rPr lang="en-US"/>
              <a:pPr>
                <a:defRPr/>
              </a:pPr>
              <a:t>9/2/2015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FED6C-C4DC-4E08-A394-85B75D0F3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79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C2E27-0620-48C0-A0BC-857DCE5E4BA1}" type="datetimeFigureOut">
              <a:rPr lang="en-US"/>
              <a:pPr>
                <a:defRPr/>
              </a:pPr>
              <a:t>9/2/2015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50A20-2E3D-4E6F-A6A3-B6CE3ACEE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5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50237-C8F6-4185-9D10-EE4F035FF07C}" type="datetimeFigureOut">
              <a:rPr lang="en-US"/>
              <a:pPr>
                <a:defRPr/>
              </a:pPr>
              <a:t>9/2/2015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BC57C-9BCD-4B35-92F1-BD554B05BF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1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E1742-62B7-4074-ADF8-5E966E5565CC}" type="datetimeFigureOut">
              <a:rPr lang="en-US"/>
              <a:pPr>
                <a:defRPr/>
              </a:pPr>
              <a:t>9/2/2015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E40D-EAEE-47D0-A6E7-D60D2799B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9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07EBE-FADE-4F43-8618-D5185C80F2BC}" type="datetimeFigureOut">
              <a:rPr lang="en-US"/>
              <a:pPr>
                <a:defRPr/>
              </a:pPr>
              <a:t>9/2/2015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97420-C7D1-4E7F-B751-C47285FAB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6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F6A463-028C-4555-8BDF-5F15EDC20F15}" type="datetimeFigureOut">
              <a:rPr lang="en-US"/>
              <a:pPr>
                <a:defRPr/>
              </a:pPr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8E177A-8A13-40A7-849E-E3391A023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dirty="0" smtClean="0"/>
              <a:t>Average Resolution Days: </a:t>
            </a:r>
            <a:br>
              <a:rPr lang="en-US" altLang="en-US" sz="3200" dirty="0" smtClean="0"/>
            </a:br>
            <a:r>
              <a:rPr lang="en-US" altLang="en-US" sz="3000" dirty="0" smtClean="0"/>
              <a:t>Valid Inadvertent/Rescission Issues by Closed Date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29548104"/>
              </p:ext>
            </p:extLst>
          </p:nvPr>
        </p:nvGraphicFramePr>
        <p:xfrm>
          <a:off x="152400" y="1524000"/>
          <a:ext cx="88201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dirty="0" smtClean="0"/>
              <a:t>Issue Counts: </a:t>
            </a:r>
            <a:br>
              <a:rPr lang="en-US" altLang="en-US" sz="3200" dirty="0" smtClean="0"/>
            </a:br>
            <a:r>
              <a:rPr lang="en-US" altLang="en-US" sz="3200" dirty="0" smtClean="0"/>
              <a:t>Valid Inadvertent Issues by Month of Enrollment</a:t>
            </a:r>
          </a:p>
        </p:txBody>
      </p:sp>
      <p:graphicFrame>
        <p:nvGraphicFramePr>
          <p:cNvPr id="4" name="Issue Count"/>
          <p:cNvGraphicFramePr/>
          <p:nvPr>
            <p:extLst>
              <p:ext uri="{D42A27DB-BD31-4B8C-83A1-F6EECF244321}">
                <p14:modId xmlns:p14="http://schemas.microsoft.com/office/powerpoint/2010/main" val="3433951884"/>
              </p:ext>
            </p:extLst>
          </p:nvPr>
        </p:nvGraphicFramePr>
        <p:xfrm>
          <a:off x="228600" y="1524000"/>
          <a:ext cx="8763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smtClean="0"/>
              <a:t>Inadvertent/Rescission Issues: </a:t>
            </a:r>
            <a:br>
              <a:rPr lang="en-US" altLang="en-US" sz="3200" smtClean="0"/>
            </a:br>
            <a:r>
              <a:rPr lang="en-US" altLang="en-US" sz="3200" smtClean="0"/>
              <a:t>Percentage of Enrollments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604719591"/>
              </p:ext>
            </p:extLst>
          </p:nvPr>
        </p:nvGraphicFramePr>
        <p:xfrm>
          <a:off x="228600" y="1447800"/>
          <a:ext cx="859155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4215</TotalTime>
  <Words>11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Average Resolution Days:  Valid Inadvertent/Rescission Issues by Closed Date</vt:lpstr>
      <vt:lpstr>Issue Counts:  Valid Inadvertent Issues by Month of Enrollment</vt:lpstr>
      <vt:lpstr>Inadvertent/Rescission Issues:  Percentage of Enrollments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Michelsen, David</dc:creator>
  <cp:lastModifiedBy>Reed, Carolyn E.</cp:lastModifiedBy>
  <cp:revision>117</cp:revision>
  <dcterms:created xsi:type="dcterms:W3CDTF">2012-05-23T18:41:46Z</dcterms:created>
  <dcterms:modified xsi:type="dcterms:W3CDTF">2015-09-02T19:22:45Z</dcterms:modified>
</cp:coreProperties>
</file>