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2" r:id="rId4"/>
    <p:sldId id="273" r:id="rId5"/>
    <p:sldId id="274" r:id="rId6"/>
    <p:sldId id="275" r:id="rId7"/>
    <p:sldId id="276" r:id="rId8"/>
    <p:sldId id="26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1" autoAdjust="0"/>
    <p:restoredTop sz="94660"/>
  </p:normalViewPr>
  <p:slideViewPr>
    <p:cSldViewPr>
      <p:cViewPr>
        <p:scale>
          <a:sx n="60" d="100"/>
          <a:sy n="60" d="100"/>
        </p:scale>
        <p:origin x="-2256" y="-15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68F978-713E-49CC-B833-5ABBB41BEB5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8F978-713E-49CC-B833-5ABBB41BEB5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8F978-713E-49CC-B833-5ABBB41BEB5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68F978-713E-49CC-B833-5ABBB41BEB5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68F978-713E-49CC-B833-5ABBB41BEB59}" type="datetimeFigureOut">
              <a:rPr lang="en-US" smtClean="0"/>
              <a:pPr/>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68F978-713E-49CC-B833-5ABBB41BEB59}"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68F978-713E-49CC-B833-5ABBB41BEB59}" type="datetimeFigureOut">
              <a:rPr lang="en-US" smtClean="0"/>
              <a:pPr/>
              <a:t>9/1/2015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68F978-713E-49CC-B833-5ABBB41BEB59}" type="datetimeFigureOut">
              <a:rPr lang="en-US" smtClean="0"/>
              <a:pPr/>
              <a:t>9/1/2015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8F978-713E-49CC-B833-5ABBB41BEB59}" type="datetimeFigureOut">
              <a:rPr lang="en-US" smtClean="0"/>
              <a:pPr/>
              <a:t>9/1/2015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8F978-713E-49CC-B833-5ABBB41BEB59}"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68F978-713E-49CC-B833-5ABBB41BEB59}" type="datetimeFigureOut">
              <a:rPr lang="en-US" smtClean="0"/>
              <a:pPr/>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21BF-5569-434E-BF7E-2E6F61C5F0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8F978-713E-49CC-B833-5ABBB41BEB59}" type="datetimeFigureOut">
              <a:rPr lang="en-US" smtClean="0"/>
              <a:pPr/>
              <a:t>9/1/2015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F21BF-5569-434E-BF7E-2E6F61C5F0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7772400" cy="2381250"/>
          </a:xfrm>
        </p:spPr>
        <p:txBody>
          <a:bodyPr/>
          <a:lstStyle/>
          <a:p>
            <a:r>
              <a:rPr lang="en-US" dirty="0" smtClean="0"/>
              <a:t>PLWG Report to ROS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September 3, 2015</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PGRRs under review</a:t>
            </a:r>
            <a:endParaRPr lang="en-US" dirty="0"/>
          </a:p>
        </p:txBody>
      </p:sp>
      <p:sp>
        <p:nvSpPr>
          <p:cNvPr id="3" name="Content Placeholder 2"/>
          <p:cNvSpPr>
            <a:spLocks noGrp="1"/>
          </p:cNvSpPr>
          <p:nvPr>
            <p:ph idx="1"/>
          </p:nvPr>
        </p:nvSpPr>
        <p:spPr/>
        <p:txBody>
          <a:bodyPr>
            <a:normAutofit/>
          </a:bodyPr>
          <a:lstStyle/>
          <a:p>
            <a:r>
              <a:rPr lang="en-US" b="1" dirty="0" smtClean="0"/>
              <a:t>PGRR042 </a:t>
            </a:r>
            <a:r>
              <a:rPr lang="en-US" b="1" dirty="0"/>
              <a:t>– </a:t>
            </a:r>
            <a:r>
              <a:rPr lang="en-US" b="1" dirty="0" smtClean="0"/>
              <a:t>Regional Transmission Plan Model Reserve Requirement and Load-Generation Imbalance Methodology</a:t>
            </a:r>
          </a:p>
          <a:p>
            <a:r>
              <a:rPr lang="en-US" b="1" dirty="0" smtClean="0"/>
              <a:t>PGRR045 – Alignment with NPRR705, Provides Consistency for References to the End Date of the Generation Interconnection Process</a:t>
            </a:r>
          </a:p>
        </p:txBody>
      </p:sp>
    </p:spTree>
    <p:extLst>
      <p:ext uri="{BB962C8B-B14F-4D97-AF65-F5344CB8AC3E}">
        <p14:creationId xmlns:p14="http://schemas.microsoft.com/office/powerpoint/2010/main" val="708524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PGRR042 Background</a:t>
            </a:r>
            <a:endParaRPr lang="en-US" dirty="0"/>
          </a:p>
        </p:txBody>
      </p:sp>
      <p:sp>
        <p:nvSpPr>
          <p:cNvPr id="3" name="Content Placeholder 2"/>
          <p:cNvSpPr>
            <a:spLocks noGrp="1"/>
          </p:cNvSpPr>
          <p:nvPr>
            <p:ph idx="1"/>
          </p:nvPr>
        </p:nvSpPr>
        <p:spPr/>
        <p:txBody>
          <a:bodyPr>
            <a:normAutofit fontScale="92500"/>
          </a:bodyPr>
          <a:lstStyle/>
          <a:p>
            <a:r>
              <a:rPr lang="en-US" dirty="0" smtClean="0"/>
              <a:t>PLWG received an assignment from ROS to review load scaling methodologies used in the Regional Transmission Plan and ERCOT Independent Assessment of projects filed for review at RPG and make recommendations.</a:t>
            </a:r>
          </a:p>
          <a:p>
            <a:r>
              <a:rPr lang="en-US" dirty="0" smtClean="0"/>
              <a:t>PGRR-042 was filed by ERCOT in February 2015.</a:t>
            </a:r>
          </a:p>
          <a:p>
            <a:r>
              <a:rPr lang="en-US" dirty="0" smtClean="0"/>
              <a:t>ERCOT filed revision in attempt to address comments and concerns raised in written form and during discussion at PLWG.</a:t>
            </a:r>
          </a:p>
          <a:p>
            <a:endParaRPr lang="en-US" dirty="0"/>
          </a:p>
        </p:txBody>
      </p:sp>
    </p:spTree>
    <p:extLst>
      <p:ext uri="{BB962C8B-B14F-4D97-AF65-F5344CB8AC3E}">
        <p14:creationId xmlns:p14="http://schemas.microsoft.com/office/powerpoint/2010/main" val="2157691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PRGG042 Status</a:t>
            </a:r>
            <a:endParaRPr lang="en-US" dirty="0"/>
          </a:p>
        </p:txBody>
      </p:sp>
      <p:sp>
        <p:nvSpPr>
          <p:cNvPr id="3" name="Content Placeholder 2"/>
          <p:cNvSpPr>
            <a:spLocks noGrp="1"/>
          </p:cNvSpPr>
          <p:nvPr>
            <p:ph idx="1"/>
          </p:nvPr>
        </p:nvSpPr>
        <p:spPr/>
        <p:txBody>
          <a:bodyPr>
            <a:normAutofit lnSpcReduction="10000"/>
          </a:bodyPr>
          <a:lstStyle/>
          <a:p>
            <a:r>
              <a:rPr lang="en-US" dirty="0" smtClean="0"/>
              <a:t>Areas of non-consensus overlap with issues raised in ongoing litigation over the Houston Import Project and potentially PUC Project 44281 </a:t>
            </a:r>
            <a:r>
              <a:rPr lang="en-US" i="1" dirty="0" smtClean="0"/>
              <a:t>Review of ERCOT Methodologies for Transmission Planning and Resource Adequacy Reporting.</a:t>
            </a:r>
            <a:endParaRPr lang="en-US" dirty="0" smtClean="0"/>
          </a:p>
          <a:p>
            <a:r>
              <a:rPr lang="en-US" dirty="0" smtClean="0"/>
              <a:t>Parties to the ongoing litigation asked that PGRR-042 be tabled.</a:t>
            </a:r>
          </a:p>
          <a:p>
            <a:r>
              <a:rPr lang="en-US" dirty="0" smtClean="0"/>
              <a:t>PLWG decided to table at the July 22 meeting.</a:t>
            </a:r>
          </a:p>
          <a:p>
            <a:endParaRPr lang="en-US" dirty="0" smtClean="0"/>
          </a:p>
        </p:txBody>
      </p:sp>
    </p:spTree>
    <p:extLst>
      <p:ext uri="{BB962C8B-B14F-4D97-AF65-F5344CB8AC3E}">
        <p14:creationId xmlns:p14="http://schemas.microsoft.com/office/powerpoint/2010/main" val="24204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PGRR042 Primary </a:t>
            </a:r>
            <a:r>
              <a:rPr lang="en-US" dirty="0" smtClean="0"/>
              <a:t>Issues</a:t>
            </a:r>
            <a:endParaRPr lang="en-US" dirty="0"/>
          </a:p>
        </p:txBody>
      </p:sp>
      <p:sp>
        <p:nvSpPr>
          <p:cNvPr id="3" name="Content Placeholder 2"/>
          <p:cNvSpPr>
            <a:spLocks noGrp="1"/>
          </p:cNvSpPr>
          <p:nvPr>
            <p:ph idx="1"/>
          </p:nvPr>
        </p:nvSpPr>
        <p:spPr/>
        <p:txBody>
          <a:bodyPr>
            <a:normAutofit fontScale="92500"/>
          </a:bodyPr>
          <a:lstStyle/>
          <a:p>
            <a:r>
              <a:rPr lang="en-US" dirty="0" smtClean="0"/>
              <a:t>Non-coincident peak load levels exceed generation in future year power flow cases.</a:t>
            </a:r>
          </a:p>
          <a:p>
            <a:r>
              <a:rPr lang="en-US" dirty="0" smtClean="0"/>
              <a:t>Regional Transmission Plan (RTP) cases differ from SSWG cases:</a:t>
            </a:r>
          </a:p>
          <a:p>
            <a:pPr lvl="1"/>
            <a:r>
              <a:rPr lang="en-US" dirty="0" smtClean="0"/>
              <a:t>Use of ERCOT “90/10 Forecast”</a:t>
            </a:r>
          </a:p>
          <a:p>
            <a:pPr lvl="1"/>
            <a:r>
              <a:rPr lang="en-US" dirty="0" smtClean="0"/>
              <a:t>RTP cases developed for 4 different regions defined by combinations of weather zones</a:t>
            </a:r>
          </a:p>
          <a:p>
            <a:r>
              <a:rPr lang="en-US" dirty="0" smtClean="0"/>
              <a:t>ERCOT’s Independent assessment may make additional case adjustments during RPG review</a:t>
            </a:r>
          </a:p>
        </p:txBody>
      </p:sp>
    </p:spTree>
    <p:extLst>
      <p:ext uri="{BB962C8B-B14F-4D97-AF65-F5344CB8AC3E}">
        <p14:creationId xmlns:p14="http://schemas.microsoft.com/office/powerpoint/2010/main" val="4143629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PGRR042 Areas </a:t>
            </a:r>
            <a:r>
              <a:rPr lang="en-US" dirty="0" smtClean="0"/>
              <a:t>of non-Consensus</a:t>
            </a:r>
            <a:endParaRPr lang="en-US" dirty="0"/>
          </a:p>
        </p:txBody>
      </p:sp>
      <p:sp>
        <p:nvSpPr>
          <p:cNvPr id="3" name="Content Placeholder 2"/>
          <p:cNvSpPr>
            <a:spLocks noGrp="1"/>
          </p:cNvSpPr>
          <p:nvPr>
            <p:ph idx="1"/>
          </p:nvPr>
        </p:nvSpPr>
        <p:spPr/>
        <p:txBody>
          <a:bodyPr>
            <a:normAutofit fontScale="92500"/>
          </a:bodyPr>
          <a:lstStyle/>
          <a:p>
            <a:r>
              <a:rPr lang="en-US" dirty="0" smtClean="0"/>
              <a:t>Load forecast used in RTP and in ERCOT Independent Review</a:t>
            </a:r>
          </a:p>
          <a:p>
            <a:r>
              <a:rPr lang="en-US" dirty="0" smtClean="0"/>
              <a:t>Load scaling outside the region of study</a:t>
            </a:r>
          </a:p>
          <a:p>
            <a:r>
              <a:rPr lang="en-US" dirty="0" smtClean="0"/>
              <a:t>Use of extraordinary dispatch procedures when modeled loads exceed modeled resources</a:t>
            </a:r>
          </a:p>
          <a:p>
            <a:r>
              <a:rPr lang="en-US" dirty="0" smtClean="0"/>
              <a:t>Definition of study cases for Regional Transmission Plan</a:t>
            </a:r>
          </a:p>
          <a:p>
            <a:pPr lvl="1"/>
            <a:r>
              <a:rPr lang="en-US" dirty="0" smtClean="0"/>
              <a:t>Fixed definitions for study region</a:t>
            </a:r>
          </a:p>
          <a:p>
            <a:pPr lvl="1"/>
            <a:r>
              <a:rPr lang="en-US" dirty="0" smtClean="0"/>
              <a:t>Flexibility to re-define study region</a:t>
            </a:r>
          </a:p>
          <a:p>
            <a:pPr lvl="1"/>
            <a:endParaRPr lang="en-US" dirty="0"/>
          </a:p>
          <a:p>
            <a:pPr lvl="1"/>
            <a:endParaRPr lang="en-US" dirty="0" smtClean="0"/>
          </a:p>
          <a:p>
            <a:pPr lvl="1"/>
            <a:endParaRPr lang="en-US" dirty="0" smtClean="0"/>
          </a:p>
        </p:txBody>
      </p:sp>
    </p:spTree>
    <p:extLst>
      <p:ext uri="{BB962C8B-B14F-4D97-AF65-F5344CB8AC3E}">
        <p14:creationId xmlns:p14="http://schemas.microsoft.com/office/powerpoint/2010/main" val="1883460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PGRR042 Possible </a:t>
            </a:r>
            <a:r>
              <a:rPr lang="en-US" dirty="0" smtClean="0"/>
              <a:t>ways forward</a:t>
            </a:r>
            <a:endParaRPr lang="en-US" dirty="0"/>
          </a:p>
        </p:txBody>
      </p:sp>
      <p:sp>
        <p:nvSpPr>
          <p:cNvPr id="3" name="Content Placeholder 2"/>
          <p:cNvSpPr>
            <a:spLocks noGrp="1"/>
          </p:cNvSpPr>
          <p:nvPr>
            <p:ph idx="1"/>
          </p:nvPr>
        </p:nvSpPr>
        <p:spPr/>
        <p:txBody>
          <a:bodyPr>
            <a:normAutofit/>
          </a:bodyPr>
          <a:lstStyle/>
          <a:p>
            <a:r>
              <a:rPr lang="en-US" dirty="0" smtClean="0"/>
              <a:t>Leave PGRR tabled until PUCT Project 44281 is completed.</a:t>
            </a:r>
          </a:p>
          <a:p>
            <a:pPr lvl="1"/>
            <a:r>
              <a:rPr lang="en-US" dirty="0" smtClean="0"/>
              <a:t>Maintains status quo (ERCOT defines RTP and Independent Review scope seeking input from the Regional Planning Group)</a:t>
            </a:r>
          </a:p>
          <a:p>
            <a:r>
              <a:rPr lang="en-US" dirty="0" smtClean="0"/>
              <a:t>Bring PGRR-042 to ROS for vote</a:t>
            </a:r>
          </a:p>
          <a:p>
            <a:r>
              <a:rPr lang="en-US" dirty="0" smtClean="0"/>
              <a:t>Other options as directed by ROS.</a:t>
            </a:r>
            <a:endParaRPr lang="en-US" dirty="0"/>
          </a:p>
        </p:txBody>
      </p:sp>
    </p:spTree>
    <p:extLst>
      <p:ext uri="{BB962C8B-B14F-4D97-AF65-F5344CB8AC3E}">
        <p14:creationId xmlns:p14="http://schemas.microsoft.com/office/powerpoint/2010/main" val="3090147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rtlCol="0">
            <a:normAutofit fontScale="90000"/>
          </a:bodyPr>
          <a:lstStyle/>
          <a:p>
            <a:pPr fontAlgn="auto">
              <a:spcAft>
                <a:spcPts val="0"/>
              </a:spcAft>
              <a:defRPr/>
            </a:pPr>
            <a:r>
              <a:rPr lang="en-US" b="1" dirty="0" smtClean="0"/>
              <a:t>Assignments to PLWG</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525963"/>
          </a:xfrm>
        </p:spPr>
        <p:txBody>
          <a:bodyPr rtlCol="0">
            <a:normAutofit/>
          </a:bodyPr>
          <a:lstStyle/>
          <a:p>
            <a:pPr fontAlgn="auto">
              <a:spcAft>
                <a:spcPts val="0"/>
              </a:spcAft>
              <a:buFont typeface="Arial" pitchFamily="34" charset="0"/>
              <a:buChar char="•"/>
              <a:defRPr/>
            </a:pPr>
            <a:r>
              <a:rPr lang="en-US" dirty="0" smtClean="0"/>
              <a:t>Generation Deliverability Criteria</a:t>
            </a:r>
          </a:p>
          <a:p>
            <a:pPr lvl="1" fontAlgn="auto">
              <a:spcAft>
                <a:spcPts val="0"/>
              </a:spcAft>
              <a:buFont typeface="Arial" pitchFamily="34" charset="0"/>
              <a:buChar char="–"/>
              <a:defRPr/>
            </a:pPr>
            <a:r>
              <a:rPr lang="en-US" dirty="0" smtClean="0"/>
              <a:t>ERCOT staff is working on draft PGRR language for consideration.  </a:t>
            </a:r>
          </a:p>
        </p:txBody>
      </p:sp>
    </p:spTree>
    <p:extLst>
      <p:ext uri="{BB962C8B-B14F-4D97-AF65-F5344CB8AC3E}">
        <p14:creationId xmlns:p14="http://schemas.microsoft.com/office/powerpoint/2010/main" val="3643780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2042</TotalTime>
  <Words>332</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PLWG Report to ROS</vt:lpstr>
      <vt:lpstr>PGRRs under review</vt:lpstr>
      <vt:lpstr>PGRR042 Background</vt:lpstr>
      <vt:lpstr>PRGG042 Status</vt:lpstr>
      <vt:lpstr>PGRR042 Primary Issues</vt:lpstr>
      <vt:lpstr>PGRR042 Areas of non-Consensus</vt:lpstr>
      <vt:lpstr>PGRR042 Possible ways forward</vt:lpstr>
      <vt:lpstr>Assignments to PLWG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dc:title>
  <dc:creator>John Moore</dc:creator>
  <cp:lastModifiedBy>Brad Schwarz</cp:lastModifiedBy>
  <cp:revision>68</cp:revision>
  <dcterms:created xsi:type="dcterms:W3CDTF">2013-06-12T20:00:16Z</dcterms:created>
  <dcterms:modified xsi:type="dcterms:W3CDTF">2015-09-01T16:40:11Z</dcterms:modified>
</cp:coreProperties>
</file>