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notesMasterIdLst>
    <p:notesMasterId r:id="rId21"/>
  </p:notesMasterIdLst>
  <p:sldIdLst>
    <p:sldId id="256" r:id="rId3"/>
    <p:sldId id="258" r:id="rId4"/>
    <p:sldId id="276" r:id="rId5"/>
    <p:sldId id="277" r:id="rId6"/>
    <p:sldId id="278" r:id="rId7"/>
    <p:sldId id="283" r:id="rId8"/>
    <p:sldId id="280" r:id="rId9"/>
    <p:sldId id="281" r:id="rId10"/>
    <p:sldId id="282" r:id="rId11"/>
    <p:sldId id="257" r:id="rId12"/>
    <p:sldId id="284" r:id="rId13"/>
    <p:sldId id="285" r:id="rId14"/>
    <p:sldId id="286" r:id="rId15"/>
    <p:sldId id="287" r:id="rId16"/>
    <p:sldId id="275" r:id="rId17"/>
    <p:sldId id="260" r:id="rId18"/>
    <p:sldId id="261" r:id="rId19"/>
    <p:sldId id="262" r:id="rId20"/>
  </p:sldIdLst>
  <p:sldSz cx="128016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 autoAdjust="0"/>
    <p:restoredTop sz="94691" autoAdjust="0"/>
  </p:normalViewPr>
  <p:slideViewPr>
    <p:cSldViewPr>
      <p:cViewPr>
        <p:scale>
          <a:sx n="60" d="100"/>
          <a:sy n="60" d="100"/>
        </p:scale>
        <p:origin x="-960" y="-294"/>
      </p:cViewPr>
      <p:guideLst>
        <p:guide orient="horz" pos="2160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users\nsteffan\_OPS_Analysis\Solar_RFP\Phase%202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users\nsteffan\_OPS_Analysis\Solar_RFP\Phase%202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users\nsteffan\_OPS_Analysis\Solar_RFP\Phase%202%20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d%20Blevins\Desktop\ERCOT%20ETWG\ETWG%20Meeting%202015%20-%2008\03.%20DG_Charts_thru_2015_QTR2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had%20Blevins\Desktop\ERCOT%20ETWG\ETWG%20Meeting%202015%20-%2008\03.%20DG_Charts_thru_2015_QTR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d%20Blevins\Desktop\ERCOT%20ETWG\ETWG%20Meeting%202015%20-%2008\03.%20DG_Charts_thru_2015_QTR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Error by MW Ranges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'Three Hour'!$T$10</c:f>
              <c:strCache>
                <c:ptCount val="1"/>
                <c:pt idx="0">
                  <c:v>Company A STPVPF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'Three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'Three Hour'!$T$11:$T$15</c:f>
              <c:numCache>
                <c:formatCode>0.00%</c:formatCode>
                <c:ptCount val="5"/>
                <c:pt idx="0">
                  <c:v>2.7054086386786736E-2</c:v>
                </c:pt>
                <c:pt idx="1">
                  <c:v>7.0253160778358109E-2</c:v>
                </c:pt>
                <c:pt idx="2">
                  <c:v>9.5882443441665202E-2</c:v>
                </c:pt>
                <c:pt idx="3">
                  <c:v>7.3793355238457425E-2</c:v>
                </c:pt>
                <c:pt idx="4">
                  <c:v>7.3715587154524101E-2</c:v>
                </c:pt>
              </c:numCache>
            </c:numRef>
          </c:val>
        </c:ser>
        <c:ser>
          <c:idx val="1"/>
          <c:order val="1"/>
          <c:tx>
            <c:strRef>
              <c:f>'Three Hour'!$V$10</c:f>
              <c:strCache>
                <c:ptCount val="1"/>
                <c:pt idx="0">
                  <c:v>Company B STPVPF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'Three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'Three Hour'!$V$11:$V$15</c:f>
              <c:numCache>
                <c:formatCode>0.00%</c:formatCode>
                <c:ptCount val="5"/>
                <c:pt idx="0">
                  <c:v>7.1303122786351737E-3</c:v>
                </c:pt>
                <c:pt idx="1">
                  <c:v>5.4836194310401522E-2</c:v>
                </c:pt>
                <c:pt idx="2">
                  <c:v>9.5036901859775438E-2</c:v>
                </c:pt>
                <c:pt idx="3">
                  <c:v>5.6158333669254414E-2</c:v>
                </c:pt>
                <c:pt idx="4">
                  <c:v>3.4062654565238236E-2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184512"/>
        <c:axId val="171186048"/>
      </c:barChart>
      <c:catAx>
        <c:axId val="17118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186048"/>
        <c:crosses val="autoZero"/>
        <c:auto val="1"/>
        <c:lblAlgn val="ctr"/>
        <c:lblOffset val="100"/>
        <c:noMultiLvlLbl val="0"/>
      </c:catAx>
      <c:valAx>
        <c:axId val="17118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18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Error</a:t>
            </a:r>
            <a:r>
              <a:rPr lang="en-US" baseline="0" dirty="0" smtClean="0"/>
              <a:t> by MW Ranges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'Six Hour'!$T$10</c:f>
              <c:strCache>
                <c:ptCount val="1"/>
                <c:pt idx="0">
                  <c:v>Company A STPVPF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'Six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'Six Hour'!$T$11:$T$15</c:f>
              <c:numCache>
                <c:formatCode>0.00%</c:formatCode>
                <c:ptCount val="5"/>
                <c:pt idx="0">
                  <c:v>2.7126817897798174E-2</c:v>
                </c:pt>
                <c:pt idx="1">
                  <c:v>7.1919220581983107E-2</c:v>
                </c:pt>
                <c:pt idx="2">
                  <c:v>9.4289783191250698E-2</c:v>
                </c:pt>
                <c:pt idx="3">
                  <c:v>6.8331074508767076E-2</c:v>
                </c:pt>
                <c:pt idx="4">
                  <c:v>6.3194962132907859E-2</c:v>
                </c:pt>
              </c:numCache>
            </c:numRef>
          </c:val>
        </c:ser>
        <c:ser>
          <c:idx val="1"/>
          <c:order val="1"/>
          <c:tx>
            <c:strRef>
              <c:f>'Six Hour'!$V$10</c:f>
              <c:strCache>
                <c:ptCount val="1"/>
                <c:pt idx="0">
                  <c:v>Company B STPVPF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'Six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'Six Hour'!$V$11:$V$15</c:f>
              <c:numCache>
                <c:formatCode>0.00%</c:formatCode>
                <c:ptCount val="5"/>
                <c:pt idx="0">
                  <c:v>6.7692447846059173E-3</c:v>
                </c:pt>
                <c:pt idx="1">
                  <c:v>5.333965418926051E-2</c:v>
                </c:pt>
                <c:pt idx="2">
                  <c:v>9.1332004154169977E-2</c:v>
                </c:pt>
                <c:pt idx="3">
                  <c:v>5.3109207924795732E-2</c:v>
                </c:pt>
                <c:pt idx="4">
                  <c:v>3.2901196771656545E-2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201664"/>
        <c:axId val="171203200"/>
      </c:barChart>
      <c:catAx>
        <c:axId val="17120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03200"/>
        <c:crosses val="autoZero"/>
        <c:auto val="1"/>
        <c:lblAlgn val="ctr"/>
        <c:lblOffset val="100"/>
        <c:noMultiLvlLbl val="0"/>
      </c:catAx>
      <c:valAx>
        <c:axId val="17120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0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Erro</a:t>
            </a:r>
            <a:r>
              <a:rPr lang="en-US" baseline="0" dirty="0" smtClean="0"/>
              <a:t>r by MW Ranges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'Day Ahead'!$T$10</c:f>
              <c:strCache>
                <c:ptCount val="1"/>
                <c:pt idx="0">
                  <c:v>Company A STPVPF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'Day Ahead'!$S$11:$S$15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'Day Ahead'!$T$11:$T$15</c:f>
              <c:numCache>
                <c:formatCode>0.00%</c:formatCode>
                <c:ptCount val="5"/>
                <c:pt idx="0">
                  <c:v>3.0825716924339022E-2</c:v>
                </c:pt>
                <c:pt idx="1">
                  <c:v>7.2257096210261107E-2</c:v>
                </c:pt>
                <c:pt idx="2">
                  <c:v>8.9043431472758866E-2</c:v>
                </c:pt>
                <c:pt idx="3">
                  <c:v>7.1433584709419629E-2</c:v>
                </c:pt>
                <c:pt idx="4">
                  <c:v>7.2575330336124108E-2</c:v>
                </c:pt>
              </c:numCache>
            </c:numRef>
          </c:val>
        </c:ser>
        <c:ser>
          <c:idx val="1"/>
          <c:order val="1"/>
          <c:tx>
            <c:strRef>
              <c:f>'Day Ahead'!$V$10</c:f>
              <c:strCache>
                <c:ptCount val="1"/>
                <c:pt idx="0">
                  <c:v>Company B STPVPF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'Day Ahead'!$S$11:$S$15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'Day Ahead'!$V$11:$V$15</c:f>
              <c:numCache>
                <c:formatCode>0.00%</c:formatCode>
                <c:ptCount val="5"/>
                <c:pt idx="0">
                  <c:v>6.5265900699985084E-3</c:v>
                </c:pt>
                <c:pt idx="1">
                  <c:v>4.7404639891638255E-2</c:v>
                </c:pt>
                <c:pt idx="2">
                  <c:v>8.6292289171933073E-2</c:v>
                </c:pt>
                <c:pt idx="3">
                  <c:v>5.5371525294317797E-2</c:v>
                </c:pt>
                <c:pt idx="4">
                  <c:v>3.0556041366571949E-2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89536"/>
        <c:axId val="182734848"/>
      </c:barChart>
      <c:catAx>
        <c:axId val="1788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34848"/>
        <c:crosses val="autoZero"/>
        <c:auto val="1"/>
        <c:lblAlgn val="ctr"/>
        <c:lblOffset val="100"/>
        <c:noMultiLvlLbl val="0"/>
      </c:catAx>
      <c:valAx>
        <c:axId val="18273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8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Three Hour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Company A</c:v>
                </c:pt>
                <c:pt idx="1">
                  <c:v>Company B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6.9849999999999995E-2</c:v>
                </c:pt>
                <c:pt idx="1">
                  <c:v>5.7029999999999997E-2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Six Hour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Company A</c:v>
                </c:pt>
                <c:pt idx="1">
                  <c:v>Company B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7.2569999999999996E-2</c:v>
                </c:pt>
                <c:pt idx="1">
                  <c:v>5.8619999999999998E-2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 Ahead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Company A</c:v>
                </c:pt>
                <c:pt idx="1">
                  <c:v>Company B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7.281E-2</c:v>
                </c:pt>
                <c:pt idx="1">
                  <c:v>5.6710000000000003E-2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785216"/>
        <c:axId val="169786752"/>
      </c:barChart>
      <c:catAx>
        <c:axId val="16978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86752"/>
        <c:crosses val="autoZero"/>
        <c:auto val="1"/>
        <c:lblAlgn val="ctr"/>
        <c:lblOffset val="100"/>
        <c:noMultiLvlLbl val="0"/>
      </c:catAx>
      <c:valAx>
        <c:axId val="16978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8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Registered Distributed Generation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'dg1'!$B$1</c:f>
              <c:strCache>
                <c:ptCount val="1"/>
                <c:pt idx="0">
                  <c:v>MWH</c:v>
                </c:pt>
              </c:strCache>
            </c:strRef>
          </c:tx>
          <c:marker>
            <c:symbol val="none"/>
          </c:marker>
          <c:cat>
            <c:strRef>
              <c:f>'dg1'!$A$2:$A$19</c:f>
              <c:strCache>
                <c:ptCount val="18"/>
                <c:pt idx="0">
                  <c:v>Q1-2011</c:v>
                </c:pt>
                <c:pt idx="1">
                  <c:v>Q2-2011</c:v>
                </c:pt>
                <c:pt idx="2">
                  <c:v>Q3-2011</c:v>
                </c:pt>
                <c:pt idx="3">
                  <c:v>Q4-2011</c:v>
                </c:pt>
                <c:pt idx="4">
                  <c:v>Q1-2012</c:v>
                </c:pt>
                <c:pt idx="5">
                  <c:v>Q2-2012</c:v>
                </c:pt>
                <c:pt idx="6">
                  <c:v>Q3-2012</c:v>
                </c:pt>
                <c:pt idx="7">
                  <c:v>Q4-2012</c:v>
                </c:pt>
                <c:pt idx="8">
                  <c:v>Q1-2013</c:v>
                </c:pt>
                <c:pt idx="9">
                  <c:v>Q2-2013</c:v>
                </c:pt>
                <c:pt idx="10">
                  <c:v>Q3-2013</c:v>
                </c:pt>
                <c:pt idx="11">
                  <c:v>Q4-2013</c:v>
                </c:pt>
                <c:pt idx="12">
                  <c:v>Q1-2014</c:v>
                </c:pt>
                <c:pt idx="13">
                  <c:v>Q2-2014</c:v>
                </c:pt>
                <c:pt idx="14">
                  <c:v>Q3-2014</c:v>
                </c:pt>
                <c:pt idx="15">
                  <c:v>Q4-2014</c:v>
                </c:pt>
                <c:pt idx="16">
                  <c:v>Q1-2015</c:v>
                </c:pt>
                <c:pt idx="17">
                  <c:v>Q2-2015</c:v>
                </c:pt>
              </c:strCache>
            </c:strRef>
          </c:cat>
          <c:val>
            <c:numRef>
              <c:f>'dg1'!$B$2:$B$19</c:f>
              <c:numCache>
                <c:formatCode>General</c:formatCode>
                <c:ptCount val="18"/>
                <c:pt idx="0">
                  <c:v>150734.17243999999</c:v>
                </c:pt>
                <c:pt idx="1">
                  <c:v>150540.45699000001</c:v>
                </c:pt>
                <c:pt idx="2">
                  <c:v>140592.82952</c:v>
                </c:pt>
                <c:pt idx="3">
                  <c:v>145338.18974999999</c:v>
                </c:pt>
                <c:pt idx="4">
                  <c:v>159120.53623999999</c:v>
                </c:pt>
                <c:pt idx="5">
                  <c:v>170834.83952000001</c:v>
                </c:pt>
                <c:pt idx="6">
                  <c:v>186493.22495999999</c:v>
                </c:pt>
                <c:pt idx="7">
                  <c:v>178715.15091999999</c:v>
                </c:pt>
                <c:pt idx="8">
                  <c:v>173588.50216999999</c:v>
                </c:pt>
                <c:pt idx="9">
                  <c:v>181077.48095999999</c:v>
                </c:pt>
                <c:pt idx="10">
                  <c:v>171304.7329</c:v>
                </c:pt>
                <c:pt idx="11">
                  <c:v>175411.3749</c:v>
                </c:pt>
                <c:pt idx="12">
                  <c:v>173652.56330000001</c:v>
                </c:pt>
                <c:pt idx="13">
                  <c:v>187405.74781</c:v>
                </c:pt>
                <c:pt idx="14">
                  <c:v>177518.95039000001</c:v>
                </c:pt>
                <c:pt idx="15">
                  <c:v>165667.61767000001</c:v>
                </c:pt>
                <c:pt idx="16">
                  <c:v>174190.73715999999</c:v>
                </c:pt>
                <c:pt idx="17">
                  <c:v>183841.14872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17216"/>
        <c:axId val="18876288"/>
      </c:lineChart>
      <c:lineChart>
        <c:grouping val="standard"/>
        <c:varyColors val="0"/>
        <c:ser>
          <c:idx val="1"/>
          <c:order val="1"/>
          <c:tx>
            <c:strRef>
              <c:f>'dg1'!$C$1</c:f>
              <c:strCache>
                <c:ptCount val="1"/>
                <c:pt idx="0">
                  <c:v>ERCOT PERCENTAGE (secondary axis)</c:v>
                </c:pt>
              </c:strCache>
            </c:strRef>
          </c:tx>
          <c:marker>
            <c:symbol val="none"/>
          </c:marker>
          <c:cat>
            <c:strRef>
              <c:f>'dg1'!$A$2:$A$19</c:f>
              <c:strCache>
                <c:ptCount val="18"/>
                <c:pt idx="0">
                  <c:v>Q1-2011</c:v>
                </c:pt>
                <c:pt idx="1">
                  <c:v>Q2-2011</c:v>
                </c:pt>
                <c:pt idx="2">
                  <c:v>Q3-2011</c:v>
                </c:pt>
                <c:pt idx="3">
                  <c:v>Q4-2011</c:v>
                </c:pt>
                <c:pt idx="4">
                  <c:v>Q1-2012</c:v>
                </c:pt>
                <c:pt idx="5">
                  <c:v>Q2-2012</c:v>
                </c:pt>
                <c:pt idx="6">
                  <c:v>Q3-2012</c:v>
                </c:pt>
                <c:pt idx="7">
                  <c:v>Q4-2012</c:v>
                </c:pt>
                <c:pt idx="8">
                  <c:v>Q1-2013</c:v>
                </c:pt>
                <c:pt idx="9">
                  <c:v>Q2-2013</c:v>
                </c:pt>
                <c:pt idx="10">
                  <c:v>Q3-2013</c:v>
                </c:pt>
                <c:pt idx="11">
                  <c:v>Q4-2013</c:v>
                </c:pt>
                <c:pt idx="12">
                  <c:v>Q1-2014</c:v>
                </c:pt>
                <c:pt idx="13">
                  <c:v>Q2-2014</c:v>
                </c:pt>
                <c:pt idx="14">
                  <c:v>Q3-2014</c:v>
                </c:pt>
                <c:pt idx="15">
                  <c:v>Q4-2014</c:v>
                </c:pt>
                <c:pt idx="16">
                  <c:v>Q1-2015</c:v>
                </c:pt>
                <c:pt idx="17">
                  <c:v>Q2-2015</c:v>
                </c:pt>
              </c:strCache>
            </c:strRef>
          </c:cat>
          <c:val>
            <c:numRef>
              <c:f>'dg1'!$C$2:$C$19</c:f>
              <c:numCache>
                <c:formatCode>0.0000%</c:formatCode>
                <c:ptCount val="18"/>
                <c:pt idx="0">
                  <c:v>2.0936183999999999E-3</c:v>
                </c:pt>
                <c:pt idx="1">
                  <c:v>1.7568956000000001E-3</c:v>
                </c:pt>
                <c:pt idx="2">
                  <c:v>1.3468061999999999E-3</c:v>
                </c:pt>
                <c:pt idx="3">
                  <c:v>2.0209265999999999E-3</c:v>
                </c:pt>
                <c:pt idx="4">
                  <c:v>2.2969535000000002E-3</c:v>
                </c:pt>
                <c:pt idx="5">
                  <c:v>2.0077051999999999E-3</c:v>
                </c:pt>
                <c:pt idx="6">
                  <c:v>1.8971696E-3</c:v>
                </c:pt>
                <c:pt idx="7">
                  <c:v>2.4714999000000001E-3</c:v>
                </c:pt>
                <c:pt idx="8">
                  <c:v>2.4768435E-3</c:v>
                </c:pt>
                <c:pt idx="9">
                  <c:v>2.1821903999999998E-3</c:v>
                </c:pt>
                <c:pt idx="10">
                  <c:v>1.7052114E-3</c:v>
                </c:pt>
                <c:pt idx="11">
                  <c:v>2.2431308000000001E-3</c:v>
                </c:pt>
                <c:pt idx="12">
                  <c:v>2.2357852000000002E-3</c:v>
                </c:pt>
                <c:pt idx="13">
                  <c:v>2.2555225E-3</c:v>
                </c:pt>
                <c:pt idx="14">
                  <c:v>1.7518792000000001E-3</c:v>
                </c:pt>
                <c:pt idx="15">
                  <c:v>2.1230607000000002E-3</c:v>
                </c:pt>
                <c:pt idx="16">
                  <c:v>2.1956279000000002E-3</c:v>
                </c:pt>
                <c:pt idx="17">
                  <c:v>2.1666260000000001E-3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02016"/>
        <c:axId val="18900480"/>
      </c:lineChart>
      <c:catAx>
        <c:axId val="18217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/>
          <a:lstStyle/>
          <a:p>
            <a:pPr>
              <a:defRPr/>
            </a:pPr>
            <a:endParaRPr lang="en-US"/>
          </a:p>
        </c:txPr>
        <c:crossAx val="18876288"/>
        <c:crosses val="autoZero"/>
        <c:auto val="1"/>
        <c:lblAlgn val="ctr"/>
        <c:lblOffset val="100"/>
        <c:noMultiLvlLbl val="0"/>
      </c:catAx>
      <c:valAx>
        <c:axId val="1887628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8217216"/>
        <c:crosses val="autoZero"/>
        <c:crossBetween val="between"/>
      </c:valAx>
      <c:valAx>
        <c:axId val="18900480"/>
        <c:scaling>
          <c:orientation val="minMax"/>
        </c:scaling>
        <c:delete val="0"/>
        <c:axPos val="r"/>
        <c:numFmt formatCode="0.00%" sourceLinked="0"/>
        <c:majorTickMark val="out"/>
        <c:minorTickMark val="none"/>
        <c:tickLblPos val="nextTo"/>
        <c:crossAx val="18902016"/>
        <c:crosses val="max"/>
        <c:crossBetween val="between"/>
      </c:valAx>
      <c:catAx>
        <c:axId val="18902016"/>
        <c:scaling>
          <c:orientation val="minMax"/>
        </c:scaling>
        <c:delete val="1"/>
        <c:axPos val="b"/>
        <c:majorTickMark val="out"/>
        <c:minorTickMark val="none"/>
        <c:tickLblPos val="nextTo"/>
        <c:crossAx val="18900480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Registered Distributed Generation Capacity (MW)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'dg2'!$B$1</c:f>
              <c:strCache>
                <c:ptCount val="1"/>
                <c:pt idx="0">
                  <c:v>MW</c:v>
                </c:pt>
              </c:strCache>
            </c:strRef>
          </c:tx>
          <c:marker>
            <c:symbol val="none"/>
          </c:marker>
          <c:cat>
            <c:strRef>
              <c:f>'dg2'!$A$2:$A$19</c:f>
              <c:strCache>
                <c:ptCount val="18"/>
                <c:pt idx="0">
                  <c:v>Q1-2011</c:v>
                </c:pt>
                <c:pt idx="1">
                  <c:v>Q2-2011</c:v>
                </c:pt>
                <c:pt idx="2">
                  <c:v>Q3-2011</c:v>
                </c:pt>
                <c:pt idx="3">
                  <c:v>Q4-2011</c:v>
                </c:pt>
                <c:pt idx="4">
                  <c:v>Q1-2012</c:v>
                </c:pt>
                <c:pt idx="5">
                  <c:v>Q2-2012</c:v>
                </c:pt>
                <c:pt idx="6">
                  <c:v>Q3-2012</c:v>
                </c:pt>
                <c:pt idx="7">
                  <c:v>Q4-2012</c:v>
                </c:pt>
                <c:pt idx="8">
                  <c:v>Q1-2013</c:v>
                </c:pt>
                <c:pt idx="9">
                  <c:v>Q2-2013</c:v>
                </c:pt>
                <c:pt idx="10">
                  <c:v>Q3-2013</c:v>
                </c:pt>
                <c:pt idx="11">
                  <c:v>Q4-2013</c:v>
                </c:pt>
                <c:pt idx="12">
                  <c:v>Q1-2014</c:v>
                </c:pt>
                <c:pt idx="13">
                  <c:v>Q2-2014</c:v>
                </c:pt>
                <c:pt idx="14">
                  <c:v>Q3-2014</c:v>
                </c:pt>
                <c:pt idx="15">
                  <c:v>Q4-2014</c:v>
                </c:pt>
                <c:pt idx="16">
                  <c:v>Q1-2015</c:v>
                </c:pt>
                <c:pt idx="17">
                  <c:v>Q2-2015</c:v>
                </c:pt>
              </c:strCache>
            </c:strRef>
          </c:cat>
          <c:val>
            <c:numRef>
              <c:f>'dg2'!$B$2:$B$19</c:f>
              <c:numCache>
                <c:formatCode>General</c:formatCode>
                <c:ptCount val="18"/>
                <c:pt idx="0">
                  <c:v>161</c:v>
                </c:pt>
                <c:pt idx="1">
                  <c:v>165</c:v>
                </c:pt>
                <c:pt idx="2">
                  <c:v>176</c:v>
                </c:pt>
                <c:pt idx="3">
                  <c:v>176</c:v>
                </c:pt>
                <c:pt idx="4">
                  <c:v>204</c:v>
                </c:pt>
                <c:pt idx="5">
                  <c:v>255</c:v>
                </c:pt>
                <c:pt idx="6">
                  <c:v>255</c:v>
                </c:pt>
                <c:pt idx="7">
                  <c:v>245</c:v>
                </c:pt>
                <c:pt idx="8">
                  <c:v>240</c:v>
                </c:pt>
                <c:pt idx="9">
                  <c:v>390</c:v>
                </c:pt>
                <c:pt idx="10">
                  <c:v>402</c:v>
                </c:pt>
                <c:pt idx="11">
                  <c:v>412</c:v>
                </c:pt>
                <c:pt idx="12">
                  <c:v>431</c:v>
                </c:pt>
                <c:pt idx="13">
                  <c:v>435</c:v>
                </c:pt>
                <c:pt idx="14">
                  <c:v>439</c:v>
                </c:pt>
                <c:pt idx="15">
                  <c:v>460</c:v>
                </c:pt>
                <c:pt idx="16">
                  <c:v>480</c:v>
                </c:pt>
                <c:pt idx="17">
                  <c:v>503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269120"/>
        <c:axId val="128594304"/>
      </c:lineChart>
      <c:catAx>
        <c:axId val="127269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/>
          <a:lstStyle/>
          <a:p>
            <a:pPr>
              <a:defRPr/>
            </a:pPr>
            <a:endParaRPr lang="en-US"/>
          </a:p>
        </c:txPr>
        <c:crossAx val="128594304"/>
        <c:crosses val="autoZero"/>
        <c:auto val="1"/>
        <c:lblAlgn val="ctr"/>
        <c:lblOffset val="100"/>
        <c:noMultiLvlLbl val="0"/>
      </c:catAx>
      <c:valAx>
        <c:axId val="12859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269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Un-Registered Distributed Generation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'dg3'!$B$1</c:f>
              <c:strCache>
                <c:ptCount val="1"/>
                <c:pt idx="0">
                  <c:v>MWH</c:v>
                </c:pt>
              </c:strCache>
            </c:strRef>
          </c:tx>
          <c:marker>
            <c:symbol val="none"/>
          </c:marker>
          <c:cat>
            <c:strRef>
              <c:f>'dg3'!$A$2:$A$19</c:f>
              <c:strCache>
                <c:ptCount val="18"/>
                <c:pt idx="0">
                  <c:v>Q1-2011</c:v>
                </c:pt>
                <c:pt idx="1">
                  <c:v>Q2-2011</c:v>
                </c:pt>
                <c:pt idx="2">
                  <c:v>Q3-2011</c:v>
                </c:pt>
                <c:pt idx="3">
                  <c:v>Q4-2011</c:v>
                </c:pt>
                <c:pt idx="4">
                  <c:v>Q1-2012</c:v>
                </c:pt>
                <c:pt idx="5">
                  <c:v>Q2-2012</c:v>
                </c:pt>
                <c:pt idx="6">
                  <c:v>Q3-2012</c:v>
                </c:pt>
                <c:pt idx="7">
                  <c:v>Q4-2012</c:v>
                </c:pt>
                <c:pt idx="8">
                  <c:v>Q1-2013</c:v>
                </c:pt>
                <c:pt idx="9">
                  <c:v>Q2-2013</c:v>
                </c:pt>
                <c:pt idx="10">
                  <c:v>Q3-2013</c:v>
                </c:pt>
                <c:pt idx="11">
                  <c:v>Q4-2013</c:v>
                </c:pt>
                <c:pt idx="12">
                  <c:v>Q1-2014</c:v>
                </c:pt>
                <c:pt idx="13">
                  <c:v>Q2-2014</c:v>
                </c:pt>
                <c:pt idx="14">
                  <c:v>Q3-2014</c:v>
                </c:pt>
                <c:pt idx="15">
                  <c:v>Q4-2014</c:v>
                </c:pt>
                <c:pt idx="16">
                  <c:v>Q1-2015</c:v>
                </c:pt>
                <c:pt idx="17">
                  <c:v>Q2-2015</c:v>
                </c:pt>
              </c:strCache>
            </c:strRef>
          </c:cat>
          <c:val>
            <c:numRef>
              <c:f>'dg3'!$B$2:$B$19</c:f>
              <c:numCache>
                <c:formatCode>General</c:formatCode>
                <c:ptCount val="18"/>
                <c:pt idx="0">
                  <c:v>964.06310167000004</c:v>
                </c:pt>
                <c:pt idx="1">
                  <c:v>1489.0021449000001</c:v>
                </c:pt>
                <c:pt idx="2">
                  <c:v>1094.3709879</c:v>
                </c:pt>
                <c:pt idx="3">
                  <c:v>1283.9096887000001</c:v>
                </c:pt>
                <c:pt idx="4">
                  <c:v>1832.1775918999999</c:v>
                </c:pt>
                <c:pt idx="5">
                  <c:v>2483.8249532999998</c:v>
                </c:pt>
                <c:pt idx="6">
                  <c:v>2136.3804706999999</c:v>
                </c:pt>
                <c:pt idx="7">
                  <c:v>2214.7213904999999</c:v>
                </c:pt>
                <c:pt idx="8">
                  <c:v>2910.747069</c:v>
                </c:pt>
                <c:pt idx="9">
                  <c:v>3404.011418</c:v>
                </c:pt>
                <c:pt idx="10">
                  <c:v>2694.9121768999998</c:v>
                </c:pt>
                <c:pt idx="11">
                  <c:v>2594.1425921</c:v>
                </c:pt>
                <c:pt idx="12">
                  <c:v>3772.8047648000002</c:v>
                </c:pt>
                <c:pt idx="13">
                  <c:v>5684.4002097000002</c:v>
                </c:pt>
                <c:pt idx="14">
                  <c:v>4295.9692091999996</c:v>
                </c:pt>
                <c:pt idx="15">
                  <c:v>5135.4617959999996</c:v>
                </c:pt>
                <c:pt idx="16">
                  <c:v>6042.0608560000001</c:v>
                </c:pt>
                <c:pt idx="17">
                  <c:v>7027.1712459999999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178624"/>
        <c:axId val="129320064"/>
      </c:lineChart>
      <c:lineChart>
        <c:grouping val="standard"/>
        <c:varyColors val="0"/>
        <c:ser>
          <c:idx val="1"/>
          <c:order val="1"/>
          <c:tx>
            <c:strRef>
              <c:f>'dg3'!$C$1</c:f>
              <c:strCache>
                <c:ptCount val="1"/>
                <c:pt idx="0">
                  <c:v>ERCOT PERCENTAGE (secondary axis)</c:v>
                </c:pt>
              </c:strCache>
            </c:strRef>
          </c:tx>
          <c:marker>
            <c:symbol val="none"/>
          </c:marker>
          <c:cat>
            <c:strRef>
              <c:f>'dg3'!$A$2:$A$19</c:f>
              <c:strCache>
                <c:ptCount val="18"/>
                <c:pt idx="0">
                  <c:v>Q1-2011</c:v>
                </c:pt>
                <c:pt idx="1">
                  <c:v>Q2-2011</c:v>
                </c:pt>
                <c:pt idx="2">
                  <c:v>Q3-2011</c:v>
                </c:pt>
                <c:pt idx="3">
                  <c:v>Q4-2011</c:v>
                </c:pt>
                <c:pt idx="4">
                  <c:v>Q1-2012</c:v>
                </c:pt>
                <c:pt idx="5">
                  <c:v>Q2-2012</c:v>
                </c:pt>
                <c:pt idx="6">
                  <c:v>Q3-2012</c:v>
                </c:pt>
                <c:pt idx="7">
                  <c:v>Q4-2012</c:v>
                </c:pt>
                <c:pt idx="8">
                  <c:v>Q1-2013</c:v>
                </c:pt>
                <c:pt idx="9">
                  <c:v>Q2-2013</c:v>
                </c:pt>
                <c:pt idx="10">
                  <c:v>Q3-2013</c:v>
                </c:pt>
                <c:pt idx="11">
                  <c:v>Q4-2013</c:v>
                </c:pt>
                <c:pt idx="12">
                  <c:v>Q1-2014</c:v>
                </c:pt>
                <c:pt idx="13">
                  <c:v>Q2-2014</c:v>
                </c:pt>
                <c:pt idx="14">
                  <c:v>Q3-2014</c:v>
                </c:pt>
                <c:pt idx="15">
                  <c:v>Q4-2014</c:v>
                </c:pt>
                <c:pt idx="16">
                  <c:v>Q1-2015</c:v>
                </c:pt>
                <c:pt idx="17">
                  <c:v>Q2-2015</c:v>
                </c:pt>
              </c:strCache>
            </c:strRef>
          </c:cat>
          <c:val>
            <c:numRef>
              <c:f>'dg3'!$C$2:$C$19</c:f>
              <c:numCache>
                <c:formatCode>0.0000%</c:formatCode>
                <c:ptCount val="18"/>
                <c:pt idx="0">
                  <c:v>1.33903E-5</c:v>
                </c:pt>
                <c:pt idx="1">
                  <c:v>1.7377500000000001E-5</c:v>
                </c:pt>
                <c:pt idx="2">
                  <c:v>1.0483500000000001E-5</c:v>
                </c:pt>
                <c:pt idx="3">
                  <c:v>1.78528E-5</c:v>
                </c:pt>
                <c:pt idx="4">
                  <c:v>2.6448000000000002E-5</c:v>
                </c:pt>
                <c:pt idx="5">
                  <c:v>2.9190700000000002E-5</c:v>
                </c:pt>
                <c:pt idx="6">
                  <c:v>2.17331E-5</c:v>
                </c:pt>
                <c:pt idx="7">
                  <c:v>3.0627999999999999E-5</c:v>
                </c:pt>
                <c:pt idx="8">
                  <c:v>4.1531900000000001E-5</c:v>
                </c:pt>
                <c:pt idx="9">
                  <c:v>4.1022200000000002E-5</c:v>
                </c:pt>
                <c:pt idx="10">
                  <c:v>2.68258E-5</c:v>
                </c:pt>
                <c:pt idx="11">
                  <c:v>3.3173499999999997E-5</c:v>
                </c:pt>
                <c:pt idx="12">
                  <c:v>4.8575000000000002E-5</c:v>
                </c:pt>
                <c:pt idx="13">
                  <c:v>6.8414600000000001E-5</c:v>
                </c:pt>
                <c:pt idx="14">
                  <c:v>4.2395599999999998E-5</c:v>
                </c:pt>
                <c:pt idx="15">
                  <c:v>6.5811900000000006E-5</c:v>
                </c:pt>
                <c:pt idx="16">
                  <c:v>7.61586E-5</c:v>
                </c:pt>
                <c:pt idx="17">
                  <c:v>8.2817400000000004E-5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701440"/>
        <c:axId val="129328640"/>
      </c:lineChart>
      <c:catAx>
        <c:axId val="129178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/>
          <a:lstStyle/>
          <a:p>
            <a:pPr>
              <a:defRPr/>
            </a:pPr>
            <a:endParaRPr lang="en-US"/>
          </a:p>
        </c:txPr>
        <c:crossAx val="129320064"/>
        <c:crosses val="autoZero"/>
        <c:auto val="1"/>
        <c:lblAlgn val="ctr"/>
        <c:lblOffset val="100"/>
        <c:noMultiLvlLbl val="0"/>
      </c:catAx>
      <c:valAx>
        <c:axId val="129320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178624"/>
        <c:crosses val="autoZero"/>
        <c:crossBetween val="between"/>
      </c:valAx>
      <c:valAx>
        <c:axId val="129328640"/>
        <c:scaling>
          <c:orientation val="minMax"/>
        </c:scaling>
        <c:delete val="0"/>
        <c:axPos val="r"/>
        <c:numFmt formatCode="0.0000%" sourceLinked="1"/>
        <c:majorTickMark val="out"/>
        <c:minorTickMark val="none"/>
        <c:tickLblPos val="nextTo"/>
        <c:crossAx val="134701440"/>
        <c:crosses val="max"/>
        <c:crossBetween val="between"/>
      </c:valAx>
      <c:catAx>
        <c:axId val="134701440"/>
        <c:scaling>
          <c:orientation val="minMax"/>
        </c:scaling>
        <c:delete val="1"/>
        <c:axPos val="b"/>
        <c:majorTickMark val="out"/>
        <c:minorTickMark val="none"/>
        <c:tickLblPos val="nextTo"/>
        <c:crossAx val="129328640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0.0477</cdr:x>
      <cdr:y>0.10464</cdr:y>
    </cdr:from>
    <cdr:to>
      <cdr:x>0.35905</cdr:x>
      <cdr:y>0.14785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3370" y="658026"/>
          <a:ext cx="2697917" cy="271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0"/>
            <a:t>≈0.709% of ERCOT Capacity as of Q2-2015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E7A79A-88AB-42FC-A98F-773E9254B0AE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" y="685800"/>
            <a:ext cx="6400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4C5D43-F785-4981-B13C-88BFF5BE0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43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" y="685800"/>
            <a:ext cx="64008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&lt;10	14%</a:t>
            </a:r>
          </a:p>
          <a:p>
            <a:r>
              <a:rPr lang="en-US" dirty="0" smtClean="0"/>
              <a:t>10&lt;x&lt;50	13%</a:t>
            </a:r>
          </a:p>
          <a:p>
            <a:r>
              <a:rPr lang="en-US" dirty="0" smtClean="0"/>
              <a:t>50&lt;x&lt;100	23%</a:t>
            </a:r>
          </a:p>
          <a:p>
            <a:r>
              <a:rPr lang="en-US" dirty="0" smtClean="0"/>
              <a:t>100&lt;	35%</a:t>
            </a:r>
          </a:p>
          <a:p>
            <a:r>
              <a:rPr lang="en-US" dirty="0" smtClean="0"/>
              <a:t>120&lt;	14%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41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" y="685800"/>
            <a:ext cx="64008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&lt;10	14%</a:t>
            </a:r>
          </a:p>
          <a:p>
            <a:r>
              <a:rPr lang="en-US" dirty="0" smtClean="0"/>
              <a:t>10&lt;x&lt;50	13%</a:t>
            </a:r>
          </a:p>
          <a:p>
            <a:r>
              <a:rPr lang="en-US" dirty="0" smtClean="0"/>
              <a:t>50&lt;x&lt;100	23%</a:t>
            </a:r>
          </a:p>
          <a:p>
            <a:r>
              <a:rPr lang="en-US" dirty="0" smtClean="0"/>
              <a:t>100&lt;	35%</a:t>
            </a:r>
          </a:p>
          <a:p>
            <a:r>
              <a:rPr lang="en-US" dirty="0" smtClean="0"/>
              <a:t>120&lt;	14%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439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" y="685800"/>
            <a:ext cx="64008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&lt;10	14%</a:t>
            </a:r>
          </a:p>
          <a:p>
            <a:r>
              <a:rPr lang="en-US" dirty="0" smtClean="0"/>
              <a:t>10&lt;x&lt;50	13%</a:t>
            </a:r>
          </a:p>
          <a:p>
            <a:r>
              <a:rPr lang="en-US" dirty="0" smtClean="0"/>
              <a:t>50&lt;x&lt;100	23%</a:t>
            </a:r>
          </a:p>
          <a:p>
            <a:r>
              <a:rPr lang="en-US" dirty="0" smtClean="0"/>
              <a:t>100&lt;	35%</a:t>
            </a:r>
          </a:p>
          <a:p>
            <a:r>
              <a:rPr lang="en-US" dirty="0" smtClean="0"/>
              <a:t>120&lt;	14%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4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" y="685800"/>
            <a:ext cx="64008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49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0719E-0513-4C76-A2B5-BBF7A259E68E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6A22-A9F5-4440-B3B2-F7A726318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0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4E41-F6D5-422F-B01C-88488AE2EC85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E0DAC-1807-492F-B9A5-7EE4CD805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1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B7B40-F248-489D-ACD8-BFC361374832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1909D-2B73-45BD-BFDB-DEB4119B7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37" y="6400800"/>
            <a:ext cx="127982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6334316"/>
            <a:ext cx="12798267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2144" y="758952"/>
            <a:ext cx="1056132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054" y="4455620"/>
            <a:ext cx="1056132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72DA-450F-4856-8B4D-0E46B9DBD733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68040" y="4343400"/>
            <a:ext cx="1036929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85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33C4-8EF1-498D-BC51-69C00B9C7257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70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37" y="6400800"/>
            <a:ext cx="127982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6334316"/>
            <a:ext cx="12798267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758952"/>
            <a:ext cx="1056132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144" y="4453128"/>
            <a:ext cx="1056132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EE30-CE5B-49E2-A22D-60ADD0FD7542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68040" y="4343400"/>
            <a:ext cx="1036929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27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52144" y="286607"/>
            <a:ext cx="10561320" cy="74370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2143" y="1287888"/>
            <a:ext cx="5184648" cy="45812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8816" y="1287887"/>
            <a:ext cx="5184648" cy="4581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150-43D7-4DB4-8A14-F3166842AAE4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84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52144" y="286607"/>
            <a:ext cx="10561320" cy="74370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144" y="1346801"/>
            <a:ext cx="5184648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2144" y="2215166"/>
            <a:ext cx="5184648" cy="37453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8816" y="1346801"/>
            <a:ext cx="5184648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8816" y="2215166"/>
            <a:ext cx="5184648" cy="37453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A792-FFC7-4D73-A042-AE109C05DBD6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0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BE9-433F-420B-AF75-D7C973C36203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37" y="6400800"/>
            <a:ext cx="127982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9" y="6334316"/>
            <a:ext cx="12798267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F648-6199-46BA-B936-F6D198C0E507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42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" y="0"/>
            <a:ext cx="425332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242075" y="0"/>
            <a:ext cx="6721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94359"/>
            <a:ext cx="3360420" cy="2286000"/>
          </a:xfrm>
        </p:spPr>
        <p:txBody>
          <a:bodyPr anchor="t">
            <a:normAutofit/>
          </a:bodyPr>
          <a:lstStyle>
            <a:lvl1pPr>
              <a:defRPr sz="4400" b="0" cap="sm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630" y="731520"/>
            <a:ext cx="6816852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926080"/>
            <a:ext cx="3360420" cy="3379124"/>
          </a:xfrm>
        </p:spPr>
        <p:txBody>
          <a:bodyPr lIns="91440" rIns="91440"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8800" y="6459806"/>
            <a:ext cx="2749435" cy="365125"/>
          </a:xfrm>
        </p:spPr>
        <p:txBody>
          <a:bodyPr/>
          <a:lstStyle>
            <a:lvl1pPr algn="l">
              <a:defRPr/>
            </a:lvl1pPr>
          </a:lstStyle>
          <a:p>
            <a:fld id="{8FCF48DC-D055-4B8C-BAE6-CFC436E76936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40632" y="6459806"/>
            <a:ext cx="488061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1D5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88EB95-4CF2-4E50-9319-8FCF49324A7A}" type="slidenum">
              <a:rPr lang="en-US" smtClean="0">
                <a:solidFill>
                  <a:srgbClr val="001D58"/>
                </a:solidFill>
              </a:rPr>
              <a:pPr/>
              <a:t>‹#›</a:t>
            </a:fld>
            <a:endParaRPr lang="en-US" dirty="0">
              <a:solidFill>
                <a:srgbClr val="001D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2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1BE5-A411-4CB9-A6E1-9B3142517433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6C97F-AE18-4A75-A272-3BBDD8298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31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" y="4953000"/>
            <a:ext cx="12798267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9" y="4915076"/>
            <a:ext cx="12798267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5074920"/>
            <a:ext cx="10618928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8015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5907023"/>
            <a:ext cx="1061892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2DF8-B2DD-448C-A789-5A63A3601520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9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9A16-2B9B-4FBA-B4CF-E2AF478EB147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33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37" y="6400800"/>
            <a:ext cx="127982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6334316"/>
            <a:ext cx="12798267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8" y="414781"/>
            <a:ext cx="2760347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4" y="414778"/>
            <a:ext cx="8121017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C531-8423-4C2E-AA73-FCDB952516B6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39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7" y="4406924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7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D5930-07F4-4E07-B347-58E264C4E22D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E0AF7-400C-495E-872B-541BDA30B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9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4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4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0B458-0F27-4581-919D-B780CA4CAD10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A426D-AC55-494A-9B0E-BAB830CAA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2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51" y="1535113"/>
            <a:ext cx="56584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51" y="2174875"/>
            <a:ext cx="56584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188F8-6990-432D-AAF7-94606F6AA6B8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EA080-FDF7-4114-ABF9-3E540F977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9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9CA9B-6C06-4D11-9258-F3EF0A0F9CAA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8C2DD-8A3F-42A7-ACEA-429C5D3CD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2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073BF-05F3-4BCB-884D-4DE396023708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C855E-8215-4B09-90D2-150B67CE3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8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4" y="273050"/>
            <a:ext cx="421163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273052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4" y="1435102"/>
            <a:ext cx="421163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144D5-0F20-4F0E-B1D7-8DDABC7C3B35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15AD-9A0E-49B1-A0A7-852B2C71D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3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4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4" y="612775"/>
            <a:ext cx="768096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4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F16E1-273C-4BD4-9EF9-DB4BC9EEBEDC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2BDF9-3BA2-4A5D-B32D-00B6A4004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6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0080" y="1600204"/>
            <a:ext cx="115214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356374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96539D-B9C1-4CDA-A0FB-3D1AC8BA3958}" type="datetime1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356374"/>
            <a:ext cx="4053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356374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BB0063-1EC6-488D-87FE-570C76A9F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8016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" y="6334316"/>
            <a:ext cx="128016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2144" y="286605"/>
            <a:ext cx="10561320" cy="782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144" y="1247661"/>
            <a:ext cx="10561320" cy="46214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52161" y="6459806"/>
            <a:ext cx="2595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916A864-D589-48D3-A0CA-C7027233A040}" type="datetime1">
              <a:rPr lang="en-US" smtClean="0"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9/1/2015</a:t>
            </a:fld>
            <a:endParaRPr lang="en-US" dirty="0"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0499" y="6459806"/>
            <a:ext cx="5063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95496" y="6459806"/>
            <a:ext cx="1377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788EB95-4CF2-4E50-9319-8FCF49324A7A}" type="slidenum">
              <a:rPr lang="en-US" smtClean="0"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latin typeface="Calibri" panose="020F050202020403020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53209" y="1158300"/>
            <a:ext cx="104653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04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15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01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287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960120" y="168275"/>
            <a:ext cx="10881360" cy="18288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Emerging Technologies Working Group</a:t>
            </a:r>
            <a:br>
              <a:rPr lang="en-US" altLang="en-US" sz="3600" smtClean="0"/>
            </a:br>
            <a:r>
              <a:rPr lang="en-US" altLang="en-US" sz="3600" smtClean="0"/>
              <a:t>Update to WMS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1920240" y="2133600"/>
            <a:ext cx="8961120" cy="8382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September</a:t>
            </a:r>
            <a:r>
              <a:rPr lang="en-US" altLang="en-US" sz="2800" dirty="0" smtClean="0">
                <a:solidFill>
                  <a:schemeClr val="tx1"/>
                </a:solidFill>
              </a:rPr>
              <a:t> 02, </a:t>
            </a:r>
            <a:r>
              <a:rPr lang="en-US" altLang="en-US" sz="2800" dirty="0" smtClean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4BAA7-52B8-4655-9BF1-E8E788E23825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788987" y="3597275"/>
            <a:ext cx="11308080" cy="24384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u="sng" dirty="0" smtClean="0">
                <a:solidFill>
                  <a:schemeClr val="tx1"/>
                </a:solidFill>
              </a:rPr>
              <a:t>Contents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PVGR Forecasting Stats</a:t>
            </a:r>
            <a:endParaRPr lang="en-US" sz="2400" dirty="0">
              <a:solidFill>
                <a:schemeClr val="tx1"/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Distributed Generation Outflow Report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Other Business: Requested Energy Storage Update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Next ETWG Meeting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91187" y="274638"/>
            <a:ext cx="11628120" cy="715962"/>
          </a:xfrm>
        </p:spPr>
        <p:txBody>
          <a:bodyPr/>
          <a:lstStyle/>
          <a:p>
            <a:pPr marL="571500" indent="-571500" algn="l" eaLnBrk="1" hangingPunct="1"/>
            <a:r>
              <a:rPr lang="en-US" altLang="en-US" sz="3200" dirty="0" smtClean="0"/>
              <a:t>II. </a:t>
            </a:r>
            <a:r>
              <a:rPr lang="en-US" sz="3200" dirty="0" smtClean="0"/>
              <a:t>Distributed Generation Outflow Report</a:t>
            </a:r>
            <a:endParaRPr lang="en-US" altLang="en-US" sz="3200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189038"/>
            <a:ext cx="11521440" cy="5638800"/>
          </a:xfrm>
        </p:spPr>
        <p:txBody>
          <a:bodyPr/>
          <a:lstStyle/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8E7A9-DA41-4587-9230-3E3F7BC1454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14400"/>
            <a:ext cx="11628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C855E-8215-4B09-90D2-150B67CE357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67" y="1752600"/>
            <a:ext cx="12173211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867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C855E-8215-4B09-90D2-150B67CE357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061039" y="277188"/>
          <a:ext cx="8679522" cy="630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251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C855E-8215-4B09-90D2-150B67CE357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061039" y="277188"/>
          <a:ext cx="8679522" cy="630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705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C855E-8215-4B09-90D2-150B67CE357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061039" y="277188"/>
          <a:ext cx="8679522" cy="630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996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91187" y="274638"/>
            <a:ext cx="11628120" cy="715962"/>
          </a:xfrm>
        </p:spPr>
        <p:txBody>
          <a:bodyPr/>
          <a:lstStyle/>
          <a:p>
            <a:pPr marL="571500" indent="-571500" algn="l" eaLnBrk="1" hangingPunct="1"/>
            <a:r>
              <a:rPr lang="en-US" altLang="en-US" sz="3200" dirty="0" smtClean="0"/>
              <a:t>III. </a:t>
            </a:r>
            <a:r>
              <a:rPr lang="en-US" sz="3200" dirty="0" smtClean="0"/>
              <a:t>Other Business: </a:t>
            </a:r>
            <a:r>
              <a:rPr lang="en-US" sz="3200" dirty="0" smtClean="0"/>
              <a:t>Requested </a:t>
            </a:r>
            <a:r>
              <a:rPr lang="en-US" sz="3200" dirty="0" smtClean="0"/>
              <a:t>Energy Storage Request</a:t>
            </a:r>
            <a:endParaRPr lang="en-US" altLang="en-US" sz="3200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189038"/>
            <a:ext cx="11521440" cy="5516562"/>
          </a:xfrm>
        </p:spPr>
        <p:txBody>
          <a:bodyPr/>
          <a:lstStyle/>
          <a:p>
            <a:pPr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8E7A9-DA41-4587-9230-3E3F7BC1454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14400"/>
            <a:ext cx="11628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38200" y="1600200"/>
            <a:ext cx="113233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Some parties have expressed an interest in having ETWG do a “score-card” review of storage issues that have been addressed over the past few years, and those remaining to be addressed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Lack of certainty expressed by some may indicate a need to update the ERCOT website under Grid Information | Emerging Technology Tracking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ETWG will welcome market participants that want to volunteer to present on these topics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341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91187" y="274638"/>
            <a:ext cx="11628120" cy="715962"/>
          </a:xfrm>
        </p:spPr>
        <p:txBody>
          <a:bodyPr/>
          <a:lstStyle/>
          <a:p>
            <a:pPr marL="571500" indent="-571500" algn="l" eaLnBrk="1" hangingPunct="1"/>
            <a:r>
              <a:rPr lang="en-US" altLang="en-US" sz="3200" dirty="0" smtClean="0"/>
              <a:t>IV.  Next ETWG Meeting </a:t>
            </a:r>
            <a:r>
              <a:rPr lang="en-US" altLang="en-US" sz="3200" dirty="0" smtClean="0"/>
              <a:t>September 17</a:t>
            </a:r>
            <a:endParaRPr lang="en-US" altLang="en-US" sz="32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40080" y="1219200"/>
            <a:ext cx="11521440" cy="5334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400" b="1" dirty="0" smtClean="0"/>
              <a:t>Logistics</a:t>
            </a:r>
          </a:p>
          <a:p>
            <a:pPr eaLnBrk="1" hangingPunct="1">
              <a:defRPr/>
            </a:pPr>
            <a:r>
              <a:rPr lang="en-US" altLang="en-US" sz="2400" dirty="0" smtClean="0"/>
              <a:t>September 17, </a:t>
            </a:r>
            <a:r>
              <a:rPr lang="en-US" altLang="en-US" sz="2400" dirty="0" smtClean="0"/>
              <a:t>1:00PM – 3:30PM</a:t>
            </a:r>
          </a:p>
          <a:p>
            <a:pPr eaLnBrk="1" hangingPunct="1">
              <a:defRPr/>
            </a:pPr>
            <a:r>
              <a:rPr lang="en-US" altLang="en-US" sz="2400" dirty="0" smtClean="0"/>
              <a:t>Room 206B</a:t>
            </a:r>
          </a:p>
          <a:p>
            <a:pPr eaLnBrk="1" hangingPunct="1">
              <a:defRPr/>
            </a:pPr>
            <a:r>
              <a:rPr lang="en-US" altLang="en-US" sz="2400" dirty="0" smtClean="0"/>
              <a:t>Note that this afternoon session follows the DSWG morning session</a:t>
            </a:r>
          </a:p>
          <a:p>
            <a:pPr marL="0" indent="0" eaLnBrk="1" hangingPunct="1">
              <a:buNone/>
              <a:defRPr/>
            </a:pPr>
            <a:endParaRPr lang="en-US" altLang="en-US" sz="2400" dirty="0" smtClean="0"/>
          </a:p>
          <a:p>
            <a:pPr marL="0" indent="0" eaLnBrk="1" hangingPunct="1">
              <a:buNone/>
              <a:defRPr/>
            </a:pPr>
            <a:r>
              <a:rPr lang="en-US" altLang="en-US" sz="2400" b="1" dirty="0"/>
              <a:t>Agenda Items</a:t>
            </a:r>
          </a:p>
          <a:p>
            <a:pPr eaLnBrk="1" hangingPunct="1">
              <a:defRPr/>
            </a:pPr>
            <a:r>
              <a:rPr lang="en-US" altLang="en-US" sz="2400" dirty="0" smtClean="0"/>
              <a:t>Update on PVGR </a:t>
            </a:r>
            <a:r>
              <a:rPr lang="en-US" altLang="en-US" sz="2400" dirty="0" smtClean="0"/>
              <a:t>RFP</a:t>
            </a:r>
          </a:p>
          <a:p>
            <a:pPr eaLnBrk="1" hangingPunct="1">
              <a:defRPr/>
            </a:pPr>
            <a:r>
              <a:rPr lang="en-US" altLang="en-US" sz="2400" dirty="0" smtClean="0"/>
              <a:t>Energy Storage Discussion?</a:t>
            </a:r>
            <a:endParaRPr lang="en-US" altLang="en-US" sz="2400" dirty="0" smtClean="0"/>
          </a:p>
          <a:p>
            <a:pPr eaLnBrk="1" hangingPunct="1">
              <a:defRPr/>
            </a:pPr>
            <a:r>
              <a:rPr lang="en-US" altLang="en-US" sz="2400" dirty="0" smtClean="0"/>
              <a:t>Other items as directed</a:t>
            </a:r>
          </a:p>
          <a:p>
            <a:pPr eaLnBrk="1" hangingPunct="1">
              <a:defRPr/>
            </a:pPr>
            <a:endParaRPr lang="en-US" altLang="en-US" sz="2400" dirty="0"/>
          </a:p>
          <a:p>
            <a:pPr marL="0" indent="0" eaLnBrk="1" hangingPunct="1">
              <a:buNone/>
              <a:defRPr/>
            </a:pPr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76AE1-DCC7-4249-AF8A-A9A2D099EF3D}" type="slidenum">
              <a:rPr lang="en-US"/>
              <a:pPr>
                <a:defRPr/>
              </a:pPr>
              <a:t>16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14400"/>
            <a:ext cx="11628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91187" y="274638"/>
            <a:ext cx="11628120" cy="715962"/>
          </a:xfrm>
        </p:spPr>
        <p:txBody>
          <a:bodyPr/>
          <a:lstStyle/>
          <a:p>
            <a:pPr marL="571500" indent="-571500" algn="l" eaLnBrk="1" hangingPunct="1"/>
            <a:r>
              <a:rPr lang="en-US" altLang="en-US" sz="3200" smtClean="0"/>
              <a:t>APPENDICES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40080" y="1219200"/>
            <a:ext cx="11521440" cy="5638800"/>
          </a:xfrm>
        </p:spPr>
        <p:txBody>
          <a:bodyPr/>
          <a:lstStyle/>
          <a:p>
            <a:pPr eaLnBrk="1" hangingPunct="1"/>
            <a:endParaRPr lang="en-US" alt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29D09-1473-45FA-8A3A-CD44E74A456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14400"/>
            <a:ext cx="11628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91187" y="274638"/>
            <a:ext cx="11628120" cy="715962"/>
          </a:xfrm>
        </p:spPr>
        <p:txBody>
          <a:bodyPr/>
          <a:lstStyle/>
          <a:p>
            <a:pPr marL="571500" indent="-571500" algn="l" eaLnBrk="1" hangingPunct="1"/>
            <a:r>
              <a:rPr lang="en-US" altLang="en-US" sz="3200" smtClean="0"/>
              <a:t>Requested WMS Motion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40080" y="1219200"/>
            <a:ext cx="11521440" cy="5638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22F2F-EA3A-437E-802D-C94029A8F4D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14400"/>
            <a:ext cx="11628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40080" y="274638"/>
            <a:ext cx="11521440" cy="715962"/>
          </a:xfrm>
        </p:spPr>
        <p:txBody>
          <a:bodyPr/>
          <a:lstStyle/>
          <a:p>
            <a:pPr algn="l" eaLnBrk="1" hangingPunct="1"/>
            <a:r>
              <a:rPr lang="en-US" altLang="en-US" sz="3200" dirty="0" smtClean="0"/>
              <a:t>I. </a:t>
            </a:r>
            <a:r>
              <a:rPr lang="en-US" altLang="en-US" sz="3200" dirty="0" smtClean="0"/>
              <a:t>PVGR </a:t>
            </a:r>
            <a:r>
              <a:rPr lang="en-US" altLang="en-US" sz="3200" dirty="0" smtClean="0"/>
              <a:t>Forecasting </a:t>
            </a:r>
            <a:r>
              <a:rPr lang="en-US" altLang="en-US" sz="3200" dirty="0" smtClean="0"/>
              <a:t>Stats</a:t>
            </a:r>
            <a:endParaRPr lang="en-US" altLang="en-US" sz="3200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73407" y="1371600"/>
            <a:ext cx="11694797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/>
              <a:buChar char=""/>
              <a:tabLst>
                <a:tab pos="274320" algn="l"/>
              </a:tabLst>
              <a:defRPr/>
            </a:pPr>
            <a:endParaRPr lang="en-US" sz="2400" dirty="0" smtClean="0">
              <a:ea typeface="Calibri"/>
              <a:cs typeface="Times New Roman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0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14400"/>
            <a:ext cx="11628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ACF6-21A9-470C-861D-5F069E9EE8D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3813111"/>
              </p:ext>
            </p:extLst>
          </p:nvPr>
        </p:nvGraphicFramePr>
        <p:xfrm>
          <a:off x="7137677" y="1145797"/>
          <a:ext cx="5183980" cy="4922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Hour Ahead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551081"/>
              </p:ext>
            </p:extLst>
          </p:nvPr>
        </p:nvGraphicFramePr>
        <p:xfrm>
          <a:off x="415017" y="1348690"/>
          <a:ext cx="6432804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80"/>
                <a:gridCol w="1248156"/>
                <a:gridCol w="1248156"/>
                <a:gridCol w="1248156"/>
                <a:gridCol w="1248156"/>
              </a:tblGrid>
              <a:tr h="8229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Average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6.985%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19.181%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5.703%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8.481%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7.321%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20.269%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4.253%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9.450%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-6.691%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-2.310%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-6.516%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-3.786%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26.712%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41.647%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30.227%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32.349%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&lt;10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2.52%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1.56%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0.66%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0.68%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10&lt;x&lt;50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6.54%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5.61%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50&lt;x&lt;100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8.92%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17.58%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8.84%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9.62%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29.64%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5.23%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10.94%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120&lt;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6.86%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33.34%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3.17%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9.28%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0776" y="5898524"/>
            <a:ext cx="8800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292934"/>
                </a:solidFill>
                <a:latin typeface="Calibri" panose="020F0502020204030204"/>
              </a:rPr>
              <a:t>*Only forecasts where the real-time output above 0.5 MW were used.</a:t>
            </a:r>
            <a:endParaRPr lang="en-US" sz="1600" dirty="0">
              <a:solidFill>
                <a:srgbClr val="292934"/>
              </a:solidFill>
              <a:latin typeface="Calibri" panose="020F0502020204030204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47288" y="2150795"/>
            <a:ext cx="1162963" cy="2833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46771" y="2150794"/>
            <a:ext cx="1162963" cy="2833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975929" y="3074225"/>
            <a:ext cx="0" cy="54091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1832462" y="3035565"/>
            <a:ext cx="7702" cy="124710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915455" y="1412107"/>
            <a:ext cx="1596053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0000"/>
                </a:solidFill>
                <a:latin typeface="Calibri" panose="020F0502020204030204"/>
              </a:rPr>
              <a:t>Company B more accurate at high and low output.</a:t>
            </a:r>
            <a:endParaRPr lang="en-US" dirty="0">
              <a:solidFill>
                <a:srgbClr val="FF0000"/>
              </a:solidFill>
              <a:latin typeface="Calibri" panose="020F0502020204030204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269802" y="3132624"/>
            <a:ext cx="0" cy="54091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20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Hour </a:t>
            </a:r>
            <a:r>
              <a:rPr lang="en-US" dirty="0"/>
              <a:t>Ahead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09593605"/>
              </p:ext>
            </p:extLst>
          </p:nvPr>
        </p:nvGraphicFramePr>
        <p:xfrm>
          <a:off x="415017" y="1335813"/>
          <a:ext cx="6432804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80"/>
                <a:gridCol w="1248156"/>
                <a:gridCol w="1248156"/>
                <a:gridCol w="1248156"/>
                <a:gridCol w="1248156"/>
              </a:tblGrid>
              <a:tr h="82296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7.257%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19.400%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5.862%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7.923%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7.583%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20.613%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4.052%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8.859%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-6.950%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-2.530%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-6.802%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-3.712%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Under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456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Over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282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337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26.738%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41.300%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26.695%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30.120%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2.71%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1.75%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0.68%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0.65%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10&lt;x&lt;50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7.19%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7.21%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5.33%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5.31%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50&lt;x&lt;100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9.43%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18.25%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9.13%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9.26%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100&lt;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6.83%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29.50%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5.31%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10.00%</a:t>
                      </a: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120&lt;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6.32%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32.88%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3.29%</a:t>
                      </a: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9.07%</a:t>
                      </a:r>
                    </a:p>
                  </a:txBody>
                  <a:tcPr marL="10000" marR="10000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0776" y="5898524"/>
            <a:ext cx="8800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292934"/>
                </a:solidFill>
                <a:latin typeface="Calibri" panose="020F0502020204030204"/>
              </a:rPr>
              <a:t>*Only forecasts where the real-time output above 0.5 MW were used.</a:t>
            </a:r>
            <a:endParaRPr lang="en-US" sz="1600" dirty="0">
              <a:solidFill>
                <a:srgbClr val="292934"/>
              </a:solidFill>
              <a:latin typeface="Calibri" panose="020F0502020204030204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9714143"/>
              </p:ext>
            </p:extLst>
          </p:nvPr>
        </p:nvGraphicFramePr>
        <p:xfrm>
          <a:off x="7002450" y="1317002"/>
          <a:ext cx="5183980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5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Ahead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7297214"/>
              </p:ext>
            </p:extLst>
          </p:nvPr>
        </p:nvGraphicFramePr>
        <p:xfrm>
          <a:off x="428539" y="1335811"/>
          <a:ext cx="6432804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80"/>
                <a:gridCol w="1248156"/>
                <a:gridCol w="1248156"/>
                <a:gridCol w="1248156"/>
                <a:gridCol w="1248156"/>
              </a:tblGrid>
              <a:tr h="8229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Average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7.281%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19.684%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5.671%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8.043%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7.370%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20.873%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4.204%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8.845%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-7.183%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-3.113%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-6.381%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-4.117%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25.620%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41.086%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29.690%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32.773%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&lt;10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3.08%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2.03%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0.65%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0.74%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10&lt;x&lt;50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7.23%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7.11%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4.74%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50&lt;x&lt;100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18.10%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8.63%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9.91%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7.14%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30.02%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5.54%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9.66%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120&lt;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7.26%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33.80%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3.06%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9.78%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0776" y="5898524"/>
            <a:ext cx="8800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292934"/>
                </a:solidFill>
                <a:latin typeface="Calibri" panose="020F0502020204030204"/>
              </a:rPr>
              <a:t>*Only forecasts where the real-time output above 0.5 MW were used.</a:t>
            </a:r>
            <a:endParaRPr lang="en-US" sz="1600" dirty="0">
              <a:solidFill>
                <a:srgbClr val="292934"/>
              </a:solidFill>
              <a:latin typeface="Calibri" panose="020F0502020204030204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2410490"/>
              </p:ext>
            </p:extLst>
          </p:nvPr>
        </p:nvGraphicFramePr>
        <p:xfrm>
          <a:off x="7029496" y="1317002"/>
          <a:ext cx="5183980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32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STPVPF Comparison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6603033"/>
              </p:ext>
            </p:extLst>
          </p:nvPr>
        </p:nvGraphicFramePr>
        <p:xfrm>
          <a:off x="841119" y="1570800"/>
          <a:ext cx="5472692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8173"/>
                <a:gridCol w="1368173"/>
                <a:gridCol w="1368173"/>
                <a:gridCol w="1368173"/>
              </a:tblGrid>
              <a:tr h="1111964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Three</a:t>
                      </a:r>
                      <a:r>
                        <a:rPr lang="en-US" sz="2800" baseline="0" dirty="0" smtClean="0"/>
                        <a:t> Hour</a:t>
                      </a:r>
                      <a:endParaRPr lang="en-US" sz="2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Six Hour</a:t>
                      </a:r>
                      <a:endParaRPr lang="en-US" sz="2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Day Ahead</a:t>
                      </a:r>
                      <a:endParaRPr lang="en-US" sz="2800" dirty="0"/>
                    </a:p>
                  </a:txBody>
                  <a:tcPr marL="96012" marR="96012"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A</a:t>
                      </a:r>
                      <a:endParaRPr lang="en-US" sz="1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6.985%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7.257%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7.281%</a:t>
                      </a:r>
                    </a:p>
                  </a:txBody>
                  <a:tcPr marL="96012" marR="96012"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B</a:t>
                      </a:r>
                      <a:endParaRPr lang="en-US" sz="1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5.703%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5.862%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5.671%</a:t>
                      </a:r>
                    </a:p>
                  </a:txBody>
                  <a:tcPr marL="96012" marR="96012" anchor="ctr"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0812519"/>
              </p:ext>
            </p:extLst>
          </p:nvPr>
        </p:nvGraphicFramePr>
        <p:xfrm>
          <a:off x="6975404" y="1429132"/>
          <a:ext cx="5183980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595396"/>
              </p:ext>
            </p:extLst>
          </p:nvPr>
        </p:nvGraphicFramePr>
        <p:xfrm>
          <a:off x="906027" y="4054275"/>
          <a:ext cx="547269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73"/>
                <a:gridCol w="1368173"/>
                <a:gridCol w="1368173"/>
                <a:gridCol w="1368173"/>
              </a:tblGrid>
              <a:tr h="1111964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Three</a:t>
                      </a:r>
                      <a:r>
                        <a:rPr lang="en-US" sz="2800" baseline="0" dirty="0" smtClean="0"/>
                        <a:t> Hour</a:t>
                      </a:r>
                      <a:endParaRPr lang="en-US" sz="2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Six Hour</a:t>
                      </a:r>
                      <a:endParaRPr lang="en-US" sz="2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Day Ahead</a:t>
                      </a:r>
                      <a:endParaRPr lang="en-US" sz="2800" dirty="0"/>
                    </a:p>
                  </a:txBody>
                  <a:tcPr marL="96012" marR="96012"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A</a:t>
                      </a:r>
                      <a:endParaRPr lang="en-US" sz="1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8.405%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8.807%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8.446%</a:t>
                      </a:r>
                    </a:p>
                  </a:txBody>
                  <a:tcPr marL="96012" marR="96012"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B</a:t>
                      </a:r>
                      <a:endParaRPr lang="en-US" sz="1800" dirty="0"/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6.112%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6.272%</a:t>
                      </a:r>
                    </a:p>
                  </a:txBody>
                  <a:tcPr marL="96012" marR="960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7.870%</a:t>
                      </a:r>
                    </a:p>
                  </a:txBody>
                  <a:tcPr marL="96012" marR="96012"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837" y="3998264"/>
            <a:ext cx="975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Hours Ending 17-19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360" y="1523371"/>
            <a:ext cx="827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All Hours</a:t>
            </a:r>
          </a:p>
        </p:txBody>
      </p:sp>
    </p:spTree>
    <p:extLst>
      <p:ext uri="{BB962C8B-B14F-4D97-AF65-F5344CB8AC3E}">
        <p14:creationId xmlns:p14="http://schemas.microsoft.com/office/powerpoint/2010/main" val="15613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Sunrise &amp; Sunset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332580"/>
              </p:ext>
            </p:extLst>
          </p:nvPr>
        </p:nvGraphicFramePr>
        <p:xfrm>
          <a:off x="2537908" y="2113653"/>
          <a:ext cx="7200111" cy="3130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9391"/>
                <a:gridCol w="2880360"/>
                <a:gridCol w="2880360"/>
              </a:tblGrid>
              <a:tr h="1118930"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Company A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Company B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>
                    <a:solidFill>
                      <a:schemeClr val="accent2"/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Sunrise: HE7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0.31%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0.07%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1005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Sunset:</a:t>
                      </a:r>
                    </a:p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HE21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5.09%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0.71%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44782" y="5472379"/>
            <a:ext cx="1973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292934"/>
                </a:solidFill>
                <a:latin typeface="Calibri" panose="020F0502020204030204"/>
              </a:rPr>
              <a:t>*Three </a:t>
            </a:r>
            <a:r>
              <a:rPr lang="en-US" dirty="0">
                <a:solidFill>
                  <a:srgbClr val="292934"/>
                </a:solidFill>
                <a:latin typeface="Calibri" panose="020F0502020204030204"/>
              </a:rPr>
              <a:t>hour ahead</a:t>
            </a:r>
          </a:p>
        </p:txBody>
      </p:sp>
    </p:spTree>
    <p:extLst>
      <p:ext uri="{BB962C8B-B14F-4D97-AF65-F5344CB8AC3E}">
        <p14:creationId xmlns:p14="http://schemas.microsoft.com/office/powerpoint/2010/main" val="29763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52145" y="1584105"/>
            <a:ext cx="8800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292934"/>
                </a:solidFill>
                <a:latin typeface="Calibri" panose="020F0502020204030204"/>
              </a:rPr>
              <a:t>The following numbers are the percentage of forecasts that were </a:t>
            </a:r>
            <a:r>
              <a:rPr lang="en-US" sz="2400" b="1" u="sng" cap="all" dirty="0" smtClean="0">
                <a:solidFill>
                  <a:srgbClr val="292934"/>
                </a:solidFill>
                <a:latin typeface="Calibri" panose="020F0502020204030204"/>
              </a:rPr>
              <a:t>under-forecasted</a:t>
            </a:r>
            <a:r>
              <a:rPr lang="en-US" sz="2400" dirty="0" smtClean="0">
                <a:solidFill>
                  <a:srgbClr val="292934"/>
                </a:solidFill>
                <a:latin typeface="Calibri" panose="020F0502020204030204"/>
              </a:rPr>
              <a:t>.</a:t>
            </a:r>
            <a:endParaRPr lang="en-US" sz="2400" dirty="0">
              <a:solidFill>
                <a:srgbClr val="292934"/>
              </a:solidFill>
              <a:latin typeface="Calibri" panose="020F0502020204030204"/>
            </a:endParaRPr>
          </a:p>
        </p:txBody>
      </p:sp>
      <p:graphicFrame>
        <p:nvGraphicFramePr>
          <p:cNvPr id="9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8137854"/>
              </p:ext>
            </p:extLst>
          </p:nvPr>
        </p:nvGraphicFramePr>
        <p:xfrm>
          <a:off x="1672211" y="2762832"/>
          <a:ext cx="9457182" cy="25603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270"/>
                <a:gridCol w="1824228"/>
                <a:gridCol w="1824228"/>
                <a:gridCol w="1824228"/>
                <a:gridCol w="1824228"/>
              </a:tblGrid>
              <a:tr h="1144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A </a:t>
                      </a:r>
                      <a:r>
                        <a:rPr lang="en-US" sz="2400" u="none" strike="noStrike" dirty="0">
                          <a:effectLst/>
                        </a:rPr>
                        <a:t>STPVPF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B </a:t>
                      </a:r>
                      <a:r>
                        <a:rPr lang="en-US" sz="2400" u="none" strike="noStrike" dirty="0">
                          <a:effectLst/>
                        </a:rPr>
                        <a:t>STPVPF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A </a:t>
                      </a:r>
                      <a:r>
                        <a:rPr lang="en-US" sz="2400" u="none" strike="noStrike" dirty="0">
                          <a:effectLst/>
                        </a:rPr>
                        <a:t>PVGRPP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B </a:t>
                      </a:r>
                      <a:r>
                        <a:rPr lang="en-US" sz="2400" u="none" strike="noStrike" dirty="0">
                          <a:effectLst/>
                        </a:rPr>
                        <a:t>PVGRPP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47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Three Hour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47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Six Hour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  <a:tr h="47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Day Ahead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00" marR="10000" marT="9525" marB="0" anchor="ctr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Expected timeline for PVGRR forecast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970" y="1265131"/>
            <a:ext cx="6997041" cy="4997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8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Custom 4">
      <a:dk1>
        <a:srgbClr val="292934"/>
      </a:dk1>
      <a:lt1>
        <a:srgbClr val="FFFFFF"/>
      </a:lt1>
      <a:dk2>
        <a:srgbClr val="001D58"/>
      </a:dk2>
      <a:lt2>
        <a:srgbClr val="F3F2DC"/>
      </a:lt2>
      <a:accent1>
        <a:srgbClr val="2A605B"/>
      </a:accent1>
      <a:accent2>
        <a:srgbClr val="001D58"/>
      </a:accent2>
      <a:accent3>
        <a:srgbClr val="726056"/>
      </a:accent3>
      <a:accent4>
        <a:srgbClr val="63BBB2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4646</TotalTime>
  <Words>753</Words>
  <Application>Microsoft Office PowerPoint</Application>
  <PresentationFormat>Custom</PresentationFormat>
  <Paragraphs>322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Retrospect</vt:lpstr>
      <vt:lpstr>Emerging Technologies Working Group Update to WMS</vt:lpstr>
      <vt:lpstr>I. PVGR Forecasting Stats</vt:lpstr>
      <vt:lpstr>Three Hour Ahead</vt:lpstr>
      <vt:lpstr>Six Hour Ahead</vt:lpstr>
      <vt:lpstr>Day Ahead</vt:lpstr>
      <vt:lpstr>STPVPF Comparison</vt:lpstr>
      <vt:lpstr>Sunrise &amp; Sunset</vt:lpstr>
      <vt:lpstr>Bias</vt:lpstr>
      <vt:lpstr>Expected timeline for PVGRR forecast</vt:lpstr>
      <vt:lpstr>II. Distributed Generation Outflow Report</vt:lpstr>
      <vt:lpstr>PowerPoint Presentation</vt:lpstr>
      <vt:lpstr>PowerPoint Presentation</vt:lpstr>
      <vt:lpstr>PowerPoint Presentation</vt:lpstr>
      <vt:lpstr>PowerPoint Presentation</vt:lpstr>
      <vt:lpstr>III. Other Business: Requested Energy Storage Request</vt:lpstr>
      <vt:lpstr>IV.  Next ETWG Meeting September 17</vt:lpstr>
      <vt:lpstr>APPENDICES</vt:lpstr>
      <vt:lpstr>Requested WMS Motion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ETWG Update to WMS</dc:title>
  <dc:creator>Chad Blevins</dc:creator>
  <cp:lastModifiedBy>Chad Blevins</cp:lastModifiedBy>
  <cp:revision>77</cp:revision>
  <dcterms:created xsi:type="dcterms:W3CDTF">2012-01-11T13:39:14Z</dcterms:created>
  <dcterms:modified xsi:type="dcterms:W3CDTF">2015-09-01T22:57:05Z</dcterms:modified>
</cp:coreProperties>
</file>