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66" r:id="rId4"/>
    <p:sldId id="267" r:id="rId5"/>
    <p:sldId id="261" r:id="rId6"/>
    <p:sldId id="262" r:id="rId7"/>
    <p:sldId id="263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7BA0C-6A3B-46B6-B652-E1470FEA6B0B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C17E0-4D2F-4114-BB7C-1120AD2EC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32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2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5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6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0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9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7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7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0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5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C3C9-21E3-474A-BF8D-E54E091BC730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3AE92-480E-4A12-B7CB-22BBC51D8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CMWG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WMS </a:t>
            </a:r>
            <a:r>
              <a:rPr lang="en-US" dirty="0" smtClean="0"/>
              <a:t>September </a:t>
            </a:r>
            <a:r>
              <a:rPr lang="en-US" dirty="0" smtClean="0"/>
              <a:t>2015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0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 Balancing Account Fund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CRR Balancing Account fund appears to be working as expected</a:t>
            </a:r>
          </a:p>
          <a:p>
            <a:r>
              <a:rPr lang="en-US" dirty="0"/>
              <a:t>The cap of $10M was reached in July and money was allocated to Load</a:t>
            </a:r>
          </a:p>
          <a:p>
            <a:r>
              <a:rPr lang="en-US" dirty="0"/>
              <a:t>At this time, do not expect the fund to be needed for August CRR payments</a:t>
            </a:r>
          </a:p>
          <a:p>
            <a:pPr lvl="1"/>
            <a:r>
              <a:rPr lang="en-US" dirty="0"/>
              <a:t>Money would again be allocated to Load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1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Limit Utilization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raising the transaction limits:</a:t>
            </a:r>
          </a:p>
          <a:p>
            <a:pPr lvl="1"/>
            <a:r>
              <a:rPr lang="en-US" dirty="0"/>
              <a:t>The number of transactions being submitted and the number of binding constraints have increased</a:t>
            </a:r>
          </a:p>
          <a:p>
            <a:pPr lvl="1"/>
            <a:r>
              <a:rPr lang="en-US" dirty="0"/>
              <a:t>The percent of transactions being awarded has remained relatively steady at ~12%</a:t>
            </a:r>
          </a:p>
          <a:p>
            <a:pPr lvl="1"/>
            <a:r>
              <a:rPr lang="en-US" dirty="0"/>
              <a:t>Net auction revenue has been lower than in previous years</a:t>
            </a:r>
          </a:p>
          <a:p>
            <a:pPr lvl="2"/>
            <a:r>
              <a:rPr lang="en-US" dirty="0"/>
              <a:t>This trend is likely being driven by factors other than transaction limit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6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 </a:t>
            </a:r>
            <a:r>
              <a:rPr lang="en-US" dirty="0" smtClean="0"/>
              <a:t>reports &amp; market </a:t>
            </a:r>
            <a:r>
              <a:rPr lang="en-US" dirty="0"/>
              <a:t>information </a:t>
            </a:r>
            <a:r>
              <a:rPr lang="en-US" dirty="0" smtClean="0"/>
              <a:t>asymmetry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CMWG has proposed a solution to address the market data inequity </a:t>
            </a:r>
            <a:r>
              <a:rPr lang="en-US" dirty="0" smtClean="0"/>
              <a:t>issue. </a:t>
            </a:r>
            <a:r>
              <a:rPr lang="en-US" dirty="0"/>
              <a:t>CMWG would like input from the TSPs/ERCOT on any issues that could arise by enacting this solution.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Proposal: If an </a:t>
            </a:r>
            <a:r>
              <a:rPr lang="en-US" dirty="0"/>
              <a:t>FIS Stability Report were to be released to an IE that would notify the IE of any of the </a:t>
            </a:r>
            <a:r>
              <a:rPr lang="en-US" dirty="0" smtClean="0"/>
              <a:t>following, this </a:t>
            </a:r>
            <a:r>
              <a:rPr lang="en-US" dirty="0"/>
              <a:t>information must be released to the market as a whole simultaneously with the notification to the IE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potential system stability constraint(s)</a:t>
            </a:r>
          </a:p>
          <a:p>
            <a:pPr lvl="1"/>
            <a:r>
              <a:rPr lang="en-US" dirty="0"/>
              <a:t>potential imposed interface(s)</a:t>
            </a:r>
          </a:p>
          <a:p>
            <a:pPr lvl="1"/>
            <a:r>
              <a:rPr lang="en-US" dirty="0"/>
              <a:t>potential proposed stability MW limit value(s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entire </a:t>
            </a:r>
            <a:r>
              <a:rPr lang="en-US" dirty="0"/>
              <a:t>FIS Stability </a:t>
            </a:r>
            <a:r>
              <a:rPr lang="en-US" dirty="0" smtClean="0"/>
              <a:t>Report does not need to be released. </a:t>
            </a:r>
            <a:r>
              <a:rPr lang="en-US" dirty="0"/>
              <a:t>A short market notice including only the </a:t>
            </a:r>
            <a:r>
              <a:rPr lang="en-US" dirty="0" smtClean="0"/>
              <a:t>information </a:t>
            </a:r>
            <a:r>
              <a:rPr lang="en-US" dirty="0"/>
              <a:t>listed above would suffice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08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 and Stability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3391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Stability Limits are not efficiently managed by GTLs because LMPs don’t accurately reflect the impact of generation on the post-contingency overload.</a:t>
            </a:r>
          </a:p>
          <a:p>
            <a:r>
              <a:rPr lang="en-US" dirty="0" smtClean="0"/>
              <a:t>Stability constrained areas that would benefit from synchronous generators lack the proper price signals to encourage traditional resources to site in that region.</a:t>
            </a:r>
          </a:p>
          <a:p>
            <a:r>
              <a:rPr lang="en-US" dirty="0" smtClean="0"/>
              <a:t>When stability constraints bind, the constrained region may see an LMP set by a low marginal cost producer (e.g. wind or solar.)</a:t>
            </a:r>
          </a:p>
          <a:p>
            <a:r>
              <a:rPr lang="en-US" dirty="0" smtClean="0"/>
              <a:t>If a thermal resource online at LSL would increase that stability limit, the societal benefit would not be shared appropriately with the producer alleviating the stability constraint.   </a:t>
            </a:r>
          </a:p>
          <a:p>
            <a:r>
              <a:rPr lang="en-US" dirty="0" smtClean="0"/>
              <a:t>Similarly, wind units closest to the constraint have the least negative effect on the constraint, but see the lowest prices.</a:t>
            </a:r>
          </a:p>
          <a:p>
            <a:r>
              <a:rPr lang="en-US" dirty="0" smtClean="0"/>
              <a:t>CMWG is reviewing alternative mechanisms that would preserve appropriate LMPs but compensate the resource for the incremental transfer capability created by committing a thermal resource in a stability constrained area.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74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3810000" y="152400"/>
            <a:ext cx="6858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0" y="1371600"/>
            <a:ext cx="533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TextBox 41"/>
          <p:cNvSpPr txBox="1">
            <a:spLocks noChangeArrowheads="1"/>
          </p:cNvSpPr>
          <p:nvPr/>
        </p:nvSpPr>
        <p:spPr bwMode="auto">
          <a:xfrm>
            <a:off x="1524000" y="3840164"/>
            <a:ext cx="5181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600"/>
              <a:t>Interface limit without traditional resource:  2200MW </a:t>
            </a:r>
          </a:p>
          <a:p>
            <a:endParaRPr lang="en-US" altLang="en-US" sz="1600"/>
          </a:p>
          <a:p>
            <a:r>
              <a:rPr lang="en-US" altLang="en-US" sz="1600"/>
              <a:t>Interface limit with traditional resource online and committed:  3000MW</a:t>
            </a:r>
          </a:p>
          <a:p>
            <a:endParaRPr lang="en-US" altLang="en-US" sz="1600"/>
          </a:p>
          <a:p>
            <a:r>
              <a:rPr lang="en-US" altLang="en-US" sz="1600"/>
              <a:t>Wind available for export:  3200MW </a:t>
            </a:r>
          </a:p>
        </p:txBody>
      </p:sp>
      <p:grpSp>
        <p:nvGrpSpPr>
          <p:cNvPr id="2053" name="Group 46"/>
          <p:cNvGrpSpPr>
            <a:grpSpLocks/>
          </p:cNvGrpSpPr>
          <p:nvPr/>
        </p:nvGrpSpPr>
        <p:grpSpPr bwMode="auto">
          <a:xfrm>
            <a:off x="4343401" y="152400"/>
            <a:ext cx="6096000" cy="5867400"/>
            <a:chOff x="2819604" y="609600"/>
            <a:chExt cx="6095796" cy="5867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819604" y="2362200"/>
              <a:ext cx="1219159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71999" y="609600"/>
              <a:ext cx="18287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4038763" y="609600"/>
              <a:ext cx="761974" cy="2057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800738" y="609600"/>
              <a:ext cx="1371554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172292" y="685800"/>
              <a:ext cx="609580" cy="2057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038763" y="2667000"/>
              <a:ext cx="2743108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114961" y="2667000"/>
              <a:ext cx="838172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953133" y="4343400"/>
              <a:ext cx="18287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781871" y="2743200"/>
              <a:ext cx="0" cy="1600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953133" y="4343400"/>
              <a:ext cx="0" cy="2133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781871" y="4343400"/>
              <a:ext cx="685777" cy="1828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6781871" y="4343400"/>
              <a:ext cx="1523949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6781871" y="2743200"/>
              <a:ext cx="2133529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0" name="TextBox 42"/>
            <p:cNvSpPr txBox="1">
              <a:spLocks noChangeArrowheads="1"/>
            </p:cNvSpPr>
            <p:nvPr/>
          </p:nvSpPr>
          <p:spPr bwMode="auto">
            <a:xfrm>
              <a:off x="7162800" y="5029200"/>
              <a:ext cx="1676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l-GR" altLang="en-US"/>
                <a:t>λ</a:t>
              </a:r>
              <a:r>
                <a:rPr lang="en-US" altLang="en-US"/>
                <a:t>=$50</a:t>
              </a:r>
            </a:p>
          </p:txBody>
        </p:sp>
        <p:sp>
          <p:nvSpPr>
            <p:cNvPr id="2071" name="TextBox 43"/>
            <p:cNvSpPr txBox="1">
              <a:spLocks noChangeArrowheads="1"/>
            </p:cNvSpPr>
            <p:nvPr/>
          </p:nvSpPr>
          <p:spPr bwMode="auto">
            <a:xfrm>
              <a:off x="4648200" y="3124200"/>
              <a:ext cx="2133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/>
                <a:t> Constrained area LMP = $0</a:t>
              </a:r>
            </a:p>
          </p:txBody>
        </p:sp>
      </p:grpSp>
      <p:sp>
        <p:nvSpPr>
          <p:cNvPr id="2054" name="TextBox 44"/>
          <p:cNvSpPr txBox="1">
            <a:spLocks noChangeArrowheads="1"/>
          </p:cNvSpPr>
          <p:nvPr/>
        </p:nvSpPr>
        <p:spPr bwMode="auto">
          <a:xfrm>
            <a:off x="609451" y="1940005"/>
            <a:ext cx="3962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/>
              <a:t>Incremental System Benefit</a:t>
            </a:r>
            <a:r>
              <a:rPr lang="en-US" altLang="en-US" baseline="30000" dirty="0"/>
              <a:t>*</a:t>
            </a:r>
            <a:r>
              <a:rPr lang="en-US" altLang="en-US" dirty="0"/>
              <a:t>: </a:t>
            </a:r>
            <a:r>
              <a:rPr lang="en-US" altLang="en-US" dirty="0" smtClean="0"/>
              <a:t>(700</a:t>
            </a:r>
            <a:r>
              <a:rPr lang="en-US" altLang="en-US" dirty="0"/>
              <a:t>*$50) – </a:t>
            </a:r>
            <a:r>
              <a:rPr lang="en-US" altLang="en-US" dirty="0" smtClean="0"/>
              <a:t>(700</a:t>
            </a:r>
            <a:r>
              <a:rPr lang="en-US" altLang="en-US" dirty="0"/>
              <a:t>*$0)  = $</a:t>
            </a:r>
            <a:r>
              <a:rPr lang="en-US" altLang="en-US" dirty="0" smtClean="0"/>
              <a:t>35,000 </a:t>
            </a:r>
            <a:r>
              <a:rPr lang="en-US" altLang="en-US" dirty="0"/>
              <a:t>savings  </a:t>
            </a:r>
            <a:endParaRPr lang="en-US" altLang="en-US" dirty="0" smtClean="0"/>
          </a:p>
          <a:p>
            <a:r>
              <a:rPr lang="en-US" altLang="en-US" dirty="0" smtClean="0"/>
              <a:t>Less 100MW @$100 (0-LSL)</a:t>
            </a:r>
          </a:p>
          <a:p>
            <a:r>
              <a:rPr lang="en-US" altLang="en-US" dirty="0" smtClean="0"/>
              <a:t>=$25,000 Net Societal Benefit</a:t>
            </a:r>
          </a:p>
          <a:p>
            <a:endParaRPr lang="en-US" altLang="en-US" dirty="0"/>
          </a:p>
        </p:txBody>
      </p:sp>
      <p:sp>
        <p:nvSpPr>
          <p:cNvPr id="2055" name="TextBox 45"/>
          <p:cNvSpPr txBox="1">
            <a:spLocks noChangeArrowheads="1"/>
          </p:cNvSpPr>
          <p:nvPr/>
        </p:nvSpPr>
        <p:spPr bwMode="auto">
          <a:xfrm>
            <a:off x="1524000" y="6248401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baseline="30000"/>
              <a:t>*</a:t>
            </a:r>
            <a:r>
              <a:rPr lang="en-US" altLang="en-US"/>
              <a:t>Assume there are 801MW of $50 offers on the margin that can be replaced by </a:t>
            </a:r>
            <a:r>
              <a:rPr lang="en-US" altLang="en-US" smtClean="0"/>
              <a:t>700MW </a:t>
            </a:r>
            <a:r>
              <a:rPr lang="en-US" altLang="en-US"/>
              <a:t>of $0 for the calculation of incremental system benefit.  </a:t>
            </a:r>
          </a:p>
        </p:txBody>
      </p:sp>
      <p:sp>
        <p:nvSpPr>
          <p:cNvPr id="24" name="Arc 23"/>
          <p:cNvSpPr/>
          <p:nvPr/>
        </p:nvSpPr>
        <p:spPr bwMode="auto">
          <a:xfrm rot="3986144">
            <a:off x="5358608" y="581819"/>
            <a:ext cx="1277937" cy="8137525"/>
          </a:xfrm>
          <a:prstGeom prst="arc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2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3810000" y="152400"/>
            <a:ext cx="6858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0" y="1371600"/>
            <a:ext cx="533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extBox 41"/>
          <p:cNvSpPr txBox="1">
            <a:spLocks noChangeArrowheads="1"/>
          </p:cNvSpPr>
          <p:nvPr/>
        </p:nvSpPr>
        <p:spPr bwMode="auto">
          <a:xfrm>
            <a:off x="685658" y="2175591"/>
            <a:ext cx="51816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600" dirty="0"/>
              <a:t>Interface limit without traditional resource:  2200MW </a:t>
            </a:r>
          </a:p>
          <a:p>
            <a:endParaRPr lang="en-US" altLang="en-US" sz="1600" dirty="0"/>
          </a:p>
          <a:p>
            <a:r>
              <a:rPr lang="en-US" altLang="en-US" sz="1600" dirty="0"/>
              <a:t>Interface limit with traditional resource online and committed:  </a:t>
            </a:r>
            <a:r>
              <a:rPr lang="en-US" altLang="en-US" sz="1600" dirty="0" smtClean="0"/>
              <a:t>3000MW</a:t>
            </a:r>
          </a:p>
          <a:p>
            <a:r>
              <a:rPr lang="en-US" altLang="en-US" sz="1600" dirty="0" smtClean="0"/>
              <a:t>LSL of Thermal Resource: 100MW</a:t>
            </a:r>
            <a:endParaRPr lang="en-US" altLang="en-US" sz="1600" dirty="0"/>
          </a:p>
          <a:p>
            <a:endParaRPr lang="en-US" altLang="en-US" sz="1600" dirty="0"/>
          </a:p>
          <a:p>
            <a:r>
              <a:rPr lang="en-US" altLang="en-US" sz="1600" dirty="0"/>
              <a:t>Wind available for export:  3200MW </a:t>
            </a:r>
          </a:p>
        </p:txBody>
      </p:sp>
      <p:grpSp>
        <p:nvGrpSpPr>
          <p:cNvPr id="3077" name="Group 46"/>
          <p:cNvGrpSpPr>
            <a:grpSpLocks/>
          </p:cNvGrpSpPr>
          <p:nvPr/>
        </p:nvGrpSpPr>
        <p:grpSpPr bwMode="auto">
          <a:xfrm>
            <a:off x="1928814" y="152400"/>
            <a:ext cx="8510587" cy="5867400"/>
            <a:chOff x="405098" y="609600"/>
            <a:chExt cx="8510302" cy="5867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819604" y="2362200"/>
              <a:ext cx="1219159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71999" y="609600"/>
              <a:ext cx="18287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4038763" y="609600"/>
              <a:ext cx="761974" cy="2057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800738" y="609600"/>
              <a:ext cx="1371554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172292" y="685800"/>
              <a:ext cx="609580" cy="2057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038763" y="2667000"/>
              <a:ext cx="2743108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114961" y="2667000"/>
              <a:ext cx="838172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953133" y="4343400"/>
              <a:ext cx="18287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781871" y="2743200"/>
              <a:ext cx="0" cy="1600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953133" y="4343400"/>
              <a:ext cx="0" cy="2133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781871" y="4343400"/>
              <a:ext cx="685777" cy="1828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6781871" y="4343400"/>
              <a:ext cx="1523949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6781871" y="2743200"/>
              <a:ext cx="2133529" cy="1295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Arc 40"/>
            <p:cNvSpPr/>
            <p:nvPr/>
          </p:nvSpPr>
          <p:spPr>
            <a:xfrm rot="3986144">
              <a:off x="3834756" y="1039155"/>
              <a:ext cx="1277937" cy="8137252"/>
            </a:xfrm>
            <a:prstGeom prst="arc">
              <a:avLst/>
            </a:prstGeom>
            <a:ln w="28575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94" name="TextBox 42"/>
            <p:cNvSpPr txBox="1">
              <a:spLocks noChangeArrowheads="1"/>
            </p:cNvSpPr>
            <p:nvPr/>
          </p:nvSpPr>
          <p:spPr bwMode="auto">
            <a:xfrm>
              <a:off x="7162800" y="5029200"/>
              <a:ext cx="1676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l-GR" altLang="en-US"/>
                <a:t>λ</a:t>
              </a:r>
              <a:r>
                <a:rPr lang="en-US" altLang="en-US"/>
                <a:t>=$50</a:t>
              </a:r>
            </a:p>
          </p:txBody>
        </p:sp>
        <p:sp>
          <p:nvSpPr>
            <p:cNvPr id="3095" name="TextBox 43"/>
            <p:cNvSpPr txBox="1">
              <a:spLocks noChangeArrowheads="1"/>
            </p:cNvSpPr>
            <p:nvPr/>
          </p:nvSpPr>
          <p:spPr bwMode="auto">
            <a:xfrm>
              <a:off x="4648200" y="3124200"/>
              <a:ext cx="2133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en-US"/>
                <a:t> Constrained area LMP = $0</a:t>
              </a:r>
            </a:p>
          </p:txBody>
        </p:sp>
      </p:grpSp>
      <p:sp>
        <p:nvSpPr>
          <p:cNvPr id="3078" name="TextBox 44"/>
          <p:cNvSpPr txBox="1">
            <a:spLocks noChangeArrowheads="1"/>
          </p:cNvSpPr>
          <p:nvPr/>
        </p:nvSpPr>
        <p:spPr bwMode="auto">
          <a:xfrm>
            <a:off x="1524000" y="4343400"/>
            <a:ext cx="49530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Incremental System Benefit</a:t>
            </a:r>
            <a:r>
              <a:rPr lang="en-US" altLang="en-US" baseline="30000" dirty="0">
                <a:solidFill>
                  <a:srgbClr val="FF0000"/>
                </a:solidFill>
              </a:rPr>
              <a:t>*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dirty="0" smtClean="0">
                <a:solidFill>
                  <a:srgbClr val="FF0000"/>
                </a:solidFill>
              </a:rPr>
              <a:t>(700</a:t>
            </a:r>
            <a:r>
              <a:rPr lang="en-US" altLang="en-US" dirty="0">
                <a:solidFill>
                  <a:srgbClr val="FF0000"/>
                </a:solidFill>
              </a:rPr>
              <a:t>*$50) – (800*$</a:t>
            </a:r>
            <a:r>
              <a:rPr lang="en-US" altLang="en-US" dirty="0" smtClean="0">
                <a:solidFill>
                  <a:srgbClr val="FF0000"/>
                </a:solidFill>
              </a:rPr>
              <a:t>0)  </a:t>
            </a:r>
            <a:r>
              <a:rPr lang="en-US" altLang="en-US" dirty="0">
                <a:solidFill>
                  <a:srgbClr val="FF0000"/>
                </a:solidFill>
              </a:rPr>
              <a:t>= $</a:t>
            </a:r>
            <a:r>
              <a:rPr lang="en-US" altLang="en-US" dirty="0" smtClean="0">
                <a:solidFill>
                  <a:srgbClr val="FF0000"/>
                </a:solidFill>
              </a:rPr>
              <a:t>35,000 savings</a:t>
            </a:r>
          </a:p>
          <a:p>
            <a:r>
              <a:rPr lang="en-US" altLang="en-US" dirty="0" smtClean="0">
                <a:solidFill>
                  <a:srgbClr val="FF0000"/>
                </a:solidFill>
              </a:rPr>
              <a:t>Reduced by 100MW @ $100 (0-LSL)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nets $25,000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LMP at the Thermal Resource Bus:  $0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None of the societal gain created by the producer is transferred to the producer</a:t>
            </a:r>
          </a:p>
          <a:p>
            <a:r>
              <a:rPr lang="en-US" altLang="en-US" dirty="0"/>
              <a:t>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3079" name="TextBox 45"/>
          <p:cNvSpPr txBox="1">
            <a:spLocks noChangeArrowheads="1"/>
          </p:cNvSpPr>
          <p:nvPr/>
        </p:nvSpPr>
        <p:spPr bwMode="auto">
          <a:xfrm>
            <a:off x="1524000" y="6248401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baseline="30000" dirty="0"/>
              <a:t>*</a:t>
            </a:r>
            <a:r>
              <a:rPr lang="en-US" altLang="en-US" dirty="0"/>
              <a:t>Assume there are 801MW of $50 offers on the margin that can be replaced by </a:t>
            </a:r>
            <a:r>
              <a:rPr lang="en-US" altLang="en-US" dirty="0" smtClean="0"/>
              <a:t>700MW </a:t>
            </a:r>
            <a:r>
              <a:rPr lang="en-US" altLang="en-US" dirty="0"/>
              <a:t>of $0 for the calculation of incremental system benefit.  </a:t>
            </a:r>
          </a:p>
        </p:txBody>
      </p:sp>
    </p:spTree>
    <p:extLst>
      <p:ext uri="{BB962C8B-B14F-4D97-AF65-F5344CB8AC3E}">
        <p14:creationId xmlns:p14="http://schemas.microsoft.com/office/powerpoint/2010/main" val="895814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CMWG Meeting scheduling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 the TAC/ TAC </a:t>
            </a:r>
            <a:r>
              <a:rPr lang="en-US" dirty="0" smtClean="0"/>
              <a:t>Subcommittee </a:t>
            </a:r>
            <a:r>
              <a:rPr lang="en-US" dirty="0"/>
              <a:t>Structural and Procedural </a:t>
            </a:r>
            <a:r>
              <a:rPr lang="en-US" dirty="0" smtClean="0"/>
              <a:t>Review should CMWG and QMWG coordinate meeting times?</a:t>
            </a:r>
          </a:p>
          <a:p>
            <a:pPr lvl="1"/>
            <a:r>
              <a:rPr lang="en-US" dirty="0" smtClean="0"/>
              <a:t>Back-to-back</a:t>
            </a:r>
            <a:r>
              <a:rPr lang="en-US" dirty="0"/>
              <a:t> </a:t>
            </a:r>
            <a:r>
              <a:rPr lang="en-US" dirty="0" smtClean="0"/>
              <a:t>or Morning/Afternoon?</a:t>
            </a:r>
          </a:p>
          <a:p>
            <a:pPr lvl="1"/>
            <a:r>
              <a:rPr lang="en-US" dirty="0" smtClean="0"/>
              <a:t>Does this affect participation or travel schedules?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907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650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CMWG Update</vt:lpstr>
      <vt:lpstr>CRR Balancing Account Fund Discussion</vt:lpstr>
      <vt:lpstr>Transaction Limit Utilization Discussion</vt:lpstr>
      <vt:lpstr>FIS reports &amp; market information asymmetry </vt:lpstr>
      <vt:lpstr>Pricing and Stability Limits</vt:lpstr>
      <vt:lpstr>PowerPoint Presentation</vt:lpstr>
      <vt:lpstr>PowerPoint Presentation</vt:lpstr>
      <vt:lpstr>CMWG Meeting scheduling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CMWG Update</dc:title>
  <dc:creator>Greg Thurnher</dc:creator>
  <cp:lastModifiedBy>Soutter, Mark</cp:lastModifiedBy>
  <cp:revision>16</cp:revision>
  <dcterms:created xsi:type="dcterms:W3CDTF">2015-08-03T17:57:23Z</dcterms:created>
  <dcterms:modified xsi:type="dcterms:W3CDTF">2015-09-01T19:42:06Z</dcterms:modified>
</cp:coreProperties>
</file>