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9" r:id="rId2"/>
    <p:sldId id="261" r:id="rId3"/>
    <p:sldId id="260" r:id="rId4"/>
    <p:sldId id="258" r:id="rId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0" d="100"/>
          <a:sy n="100" d="100"/>
        </p:scale>
        <p:origin x="-288" y="-5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D2730C9-205F-4FD3-9B5A-3EBB97E8DA80}" type="datetimeFigureOut">
              <a:rPr lang="en-US" smtClean="0"/>
              <a:pPr/>
              <a:t>9/1/2015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DCF63D-EFEE-4BEB-B1B3-D4DFAB60959E}" type="slidenum">
              <a:rPr lang="en-US" smtClean="0"/>
              <a:pPr/>
              <a:t>‹#›</a:t>
            </a:fld>
            <a:endParaRPr lang="en-US"/>
          </a:p>
        </p:txBody>
      </p:sp>
    </p:spTree>
    <p:extLst>
      <p:ext uri="{BB962C8B-B14F-4D97-AF65-F5344CB8AC3E}">
        <p14:creationId xmlns:p14="http://schemas.microsoft.com/office/powerpoint/2010/main" val="31732395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D2730C9-205F-4FD3-9B5A-3EBB97E8DA80}" type="datetimeFigureOut">
              <a:rPr lang="en-US" smtClean="0"/>
              <a:pPr/>
              <a:t>9/1/2015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DCF63D-EFEE-4BEB-B1B3-D4DFAB60959E}" type="slidenum">
              <a:rPr lang="en-US" smtClean="0"/>
              <a:pPr/>
              <a:t>‹#›</a:t>
            </a:fld>
            <a:endParaRPr lang="en-US"/>
          </a:p>
        </p:txBody>
      </p:sp>
    </p:spTree>
    <p:extLst>
      <p:ext uri="{BB962C8B-B14F-4D97-AF65-F5344CB8AC3E}">
        <p14:creationId xmlns:p14="http://schemas.microsoft.com/office/powerpoint/2010/main" val="38443436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D2730C9-205F-4FD3-9B5A-3EBB97E8DA80}" type="datetimeFigureOut">
              <a:rPr lang="en-US" smtClean="0"/>
              <a:pPr/>
              <a:t>9/1/2015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DCF63D-EFEE-4BEB-B1B3-D4DFAB60959E}" type="slidenum">
              <a:rPr lang="en-US" smtClean="0"/>
              <a:pPr/>
              <a:t>‹#›</a:t>
            </a:fld>
            <a:endParaRPr lang="en-US"/>
          </a:p>
        </p:txBody>
      </p:sp>
    </p:spTree>
    <p:extLst>
      <p:ext uri="{BB962C8B-B14F-4D97-AF65-F5344CB8AC3E}">
        <p14:creationId xmlns:p14="http://schemas.microsoft.com/office/powerpoint/2010/main" val="26131929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D2730C9-205F-4FD3-9B5A-3EBB97E8DA80}" type="datetimeFigureOut">
              <a:rPr lang="en-US" smtClean="0"/>
              <a:pPr/>
              <a:t>9/1/2015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DCF63D-EFEE-4BEB-B1B3-D4DFAB60959E}" type="slidenum">
              <a:rPr lang="en-US" smtClean="0"/>
              <a:pPr/>
              <a:t>‹#›</a:t>
            </a:fld>
            <a:endParaRPr lang="en-US"/>
          </a:p>
        </p:txBody>
      </p:sp>
    </p:spTree>
    <p:extLst>
      <p:ext uri="{BB962C8B-B14F-4D97-AF65-F5344CB8AC3E}">
        <p14:creationId xmlns:p14="http://schemas.microsoft.com/office/powerpoint/2010/main" val="25039177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D2730C9-205F-4FD3-9B5A-3EBB97E8DA80}" type="datetimeFigureOut">
              <a:rPr lang="en-US" smtClean="0"/>
              <a:pPr/>
              <a:t>9/1/2015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DCF63D-EFEE-4BEB-B1B3-D4DFAB60959E}" type="slidenum">
              <a:rPr lang="en-US" smtClean="0"/>
              <a:pPr/>
              <a:t>‹#›</a:t>
            </a:fld>
            <a:endParaRPr lang="en-US"/>
          </a:p>
        </p:txBody>
      </p:sp>
    </p:spTree>
    <p:extLst>
      <p:ext uri="{BB962C8B-B14F-4D97-AF65-F5344CB8AC3E}">
        <p14:creationId xmlns:p14="http://schemas.microsoft.com/office/powerpoint/2010/main" val="38887446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D2730C9-205F-4FD3-9B5A-3EBB97E8DA80}" type="datetimeFigureOut">
              <a:rPr lang="en-US" smtClean="0"/>
              <a:pPr/>
              <a:t>9/1/2015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EDCF63D-EFEE-4BEB-B1B3-D4DFAB60959E}" type="slidenum">
              <a:rPr lang="en-US" smtClean="0"/>
              <a:pPr/>
              <a:t>‹#›</a:t>
            </a:fld>
            <a:endParaRPr lang="en-US"/>
          </a:p>
        </p:txBody>
      </p:sp>
    </p:spTree>
    <p:extLst>
      <p:ext uri="{BB962C8B-B14F-4D97-AF65-F5344CB8AC3E}">
        <p14:creationId xmlns:p14="http://schemas.microsoft.com/office/powerpoint/2010/main" val="14908456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D2730C9-205F-4FD3-9B5A-3EBB97E8DA80}" type="datetimeFigureOut">
              <a:rPr lang="en-US" smtClean="0"/>
              <a:pPr/>
              <a:t>9/1/2015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EDCF63D-EFEE-4BEB-B1B3-D4DFAB60959E}" type="slidenum">
              <a:rPr lang="en-US" smtClean="0"/>
              <a:pPr/>
              <a:t>‹#›</a:t>
            </a:fld>
            <a:endParaRPr lang="en-US"/>
          </a:p>
        </p:txBody>
      </p:sp>
    </p:spTree>
    <p:extLst>
      <p:ext uri="{BB962C8B-B14F-4D97-AF65-F5344CB8AC3E}">
        <p14:creationId xmlns:p14="http://schemas.microsoft.com/office/powerpoint/2010/main" val="31487110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D2730C9-205F-4FD3-9B5A-3EBB97E8DA80}" type="datetimeFigureOut">
              <a:rPr lang="en-US" smtClean="0"/>
              <a:pPr/>
              <a:t>9/1/2015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EDCF63D-EFEE-4BEB-B1B3-D4DFAB60959E}" type="slidenum">
              <a:rPr lang="en-US" smtClean="0"/>
              <a:pPr/>
              <a:t>‹#›</a:t>
            </a:fld>
            <a:endParaRPr lang="en-US"/>
          </a:p>
        </p:txBody>
      </p:sp>
    </p:spTree>
    <p:extLst>
      <p:ext uri="{BB962C8B-B14F-4D97-AF65-F5344CB8AC3E}">
        <p14:creationId xmlns:p14="http://schemas.microsoft.com/office/powerpoint/2010/main" val="24946530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D2730C9-205F-4FD3-9B5A-3EBB97E8DA80}" type="datetimeFigureOut">
              <a:rPr lang="en-US" smtClean="0"/>
              <a:pPr/>
              <a:t>9/1/2015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EDCF63D-EFEE-4BEB-B1B3-D4DFAB60959E}" type="slidenum">
              <a:rPr lang="en-US" smtClean="0"/>
              <a:pPr/>
              <a:t>‹#›</a:t>
            </a:fld>
            <a:endParaRPr lang="en-US"/>
          </a:p>
        </p:txBody>
      </p:sp>
    </p:spTree>
    <p:extLst>
      <p:ext uri="{BB962C8B-B14F-4D97-AF65-F5344CB8AC3E}">
        <p14:creationId xmlns:p14="http://schemas.microsoft.com/office/powerpoint/2010/main" val="15134995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D2730C9-205F-4FD3-9B5A-3EBB97E8DA80}" type="datetimeFigureOut">
              <a:rPr lang="en-US" smtClean="0"/>
              <a:pPr/>
              <a:t>9/1/2015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EDCF63D-EFEE-4BEB-B1B3-D4DFAB60959E}" type="slidenum">
              <a:rPr lang="en-US" smtClean="0"/>
              <a:pPr/>
              <a:t>‹#›</a:t>
            </a:fld>
            <a:endParaRPr lang="en-US"/>
          </a:p>
        </p:txBody>
      </p:sp>
    </p:spTree>
    <p:extLst>
      <p:ext uri="{BB962C8B-B14F-4D97-AF65-F5344CB8AC3E}">
        <p14:creationId xmlns:p14="http://schemas.microsoft.com/office/powerpoint/2010/main" val="33766973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D2730C9-205F-4FD3-9B5A-3EBB97E8DA80}" type="datetimeFigureOut">
              <a:rPr lang="en-US" smtClean="0"/>
              <a:pPr/>
              <a:t>9/1/2015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EDCF63D-EFEE-4BEB-B1B3-D4DFAB60959E}" type="slidenum">
              <a:rPr lang="en-US" smtClean="0"/>
              <a:pPr/>
              <a:t>‹#›</a:t>
            </a:fld>
            <a:endParaRPr lang="en-US"/>
          </a:p>
        </p:txBody>
      </p:sp>
    </p:spTree>
    <p:extLst>
      <p:ext uri="{BB962C8B-B14F-4D97-AF65-F5344CB8AC3E}">
        <p14:creationId xmlns:p14="http://schemas.microsoft.com/office/powerpoint/2010/main" val="26363205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D2730C9-205F-4FD3-9B5A-3EBB97E8DA80}" type="datetimeFigureOut">
              <a:rPr lang="en-US" smtClean="0"/>
              <a:pPr/>
              <a:t>9/1/2015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EDCF63D-EFEE-4BEB-B1B3-D4DFAB60959E}" type="slidenum">
              <a:rPr lang="en-US" smtClean="0"/>
              <a:pPr/>
              <a:t>‹#›</a:t>
            </a:fld>
            <a:endParaRPr lang="en-US"/>
          </a:p>
        </p:txBody>
      </p:sp>
    </p:spTree>
    <p:extLst>
      <p:ext uri="{BB962C8B-B14F-4D97-AF65-F5344CB8AC3E}">
        <p14:creationId xmlns:p14="http://schemas.microsoft.com/office/powerpoint/2010/main" val="264338181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Content Placeholder 14"/>
          <p:cNvSpPr>
            <a:spLocks noGrp="1"/>
          </p:cNvSpPr>
          <p:nvPr>
            <p:ph idx="1"/>
          </p:nvPr>
        </p:nvSpPr>
        <p:spPr>
          <a:xfrm>
            <a:off x="76200" y="152400"/>
            <a:ext cx="8839200" cy="6477000"/>
          </a:xfrm>
        </p:spPr>
        <p:txBody>
          <a:bodyPr>
            <a:normAutofit/>
          </a:bodyPr>
          <a:lstStyle/>
          <a:p>
            <a:pPr marL="0" indent="0" algn="ctr">
              <a:buNone/>
            </a:pPr>
            <a:endParaRPr lang="en-US" sz="2400" b="1" dirty="0" smtClean="0">
              <a:latin typeface="Calibri" pitchFamily="34" charset="0"/>
              <a:ea typeface="Cambria Math"/>
            </a:endParaRPr>
          </a:p>
          <a:p>
            <a:endParaRPr lang="en-US" sz="2400" b="1" dirty="0">
              <a:latin typeface="Calibri" pitchFamily="34" charset="0"/>
              <a:ea typeface="Cambria Math"/>
            </a:endParaRPr>
          </a:p>
          <a:p>
            <a:endParaRPr lang="en-US" sz="2400" b="1" dirty="0" smtClean="0">
              <a:latin typeface="Calibri" pitchFamily="34" charset="0"/>
              <a:ea typeface="Cambria Math"/>
            </a:endParaRPr>
          </a:p>
          <a:p>
            <a:endParaRPr lang="en-US" sz="2400" b="1" dirty="0">
              <a:latin typeface="Calibri" pitchFamily="34" charset="0"/>
              <a:ea typeface="Cambria Math"/>
            </a:endParaRPr>
          </a:p>
          <a:p>
            <a:endParaRPr lang="en-US" sz="2400" b="1" dirty="0" smtClean="0">
              <a:latin typeface="Calibri" pitchFamily="34" charset="0"/>
              <a:ea typeface="Cambria Math"/>
            </a:endParaRPr>
          </a:p>
          <a:p>
            <a:pPr marL="0" indent="0" algn="ctr">
              <a:buNone/>
            </a:pPr>
            <a:endParaRPr lang="en-US" sz="2400" b="1" dirty="0" smtClean="0">
              <a:latin typeface="Calibri" pitchFamily="34" charset="0"/>
              <a:ea typeface="Cambria Math"/>
            </a:endParaRPr>
          </a:p>
          <a:p>
            <a:pPr marL="0" indent="0" algn="ctr">
              <a:buNone/>
            </a:pPr>
            <a:r>
              <a:rPr lang="en-US" sz="2400" b="1" dirty="0" smtClean="0">
                <a:latin typeface="Calibri" pitchFamily="34" charset="0"/>
                <a:ea typeface="Cambria Math"/>
              </a:rPr>
              <a:t>Resource Cost Working Group</a:t>
            </a:r>
          </a:p>
          <a:p>
            <a:pPr marL="0" indent="0" algn="ctr">
              <a:buNone/>
            </a:pPr>
            <a:r>
              <a:rPr lang="en-US" sz="2400" b="1" dirty="0" smtClean="0">
                <a:latin typeface="Calibri" pitchFamily="34" charset="0"/>
                <a:ea typeface="Cambria Math"/>
              </a:rPr>
              <a:t>September 2, 2015</a:t>
            </a:r>
          </a:p>
          <a:p>
            <a:pPr marL="0" indent="0" algn="ctr">
              <a:buNone/>
            </a:pPr>
            <a:r>
              <a:rPr lang="en-US" sz="2400" b="1" dirty="0" smtClean="0">
                <a:latin typeface="Calibri" pitchFamily="34" charset="0"/>
                <a:ea typeface="Cambria Math"/>
              </a:rPr>
              <a:t>WMS Update</a:t>
            </a:r>
            <a:endParaRPr lang="en-US" sz="1500" dirty="0" smtClean="0">
              <a:latin typeface="Cambria Math"/>
              <a:ea typeface="Cambria Math"/>
            </a:endParaRPr>
          </a:p>
          <a:p>
            <a:endParaRPr lang="en-US" sz="1500" dirty="0">
              <a:latin typeface="Cambria Math"/>
              <a:ea typeface="Cambria Math"/>
            </a:endParaRPr>
          </a:p>
          <a:p>
            <a:endParaRPr lang="en-US" sz="1900" dirty="0" smtClean="0">
              <a:ea typeface="Cambria Math"/>
            </a:endParaRPr>
          </a:p>
          <a:p>
            <a:endParaRPr lang="en-US" sz="1900" baseline="74000" dirty="0" smtClean="0"/>
          </a:p>
          <a:p>
            <a:endParaRPr lang="en-US" sz="1900" baseline="74000" dirty="0"/>
          </a:p>
          <a:p>
            <a:endParaRPr lang="en-US" sz="1900" baseline="74000" dirty="0" smtClean="0"/>
          </a:p>
          <a:p>
            <a:endParaRPr lang="en-US" sz="1900" baseline="75000" dirty="0" smtClean="0"/>
          </a:p>
          <a:p>
            <a:endParaRPr lang="en-US" sz="1900" baseline="75000" dirty="0"/>
          </a:p>
          <a:p>
            <a:endParaRPr lang="en-US" sz="1900" baseline="75000" dirty="0" smtClean="0"/>
          </a:p>
          <a:p>
            <a:endParaRPr lang="en-US" sz="1900" baseline="75000" dirty="0" smtClean="0"/>
          </a:p>
          <a:p>
            <a:endParaRPr lang="en-US" sz="1900" baseline="75000" dirty="0"/>
          </a:p>
          <a:p>
            <a:endParaRPr lang="en-US" sz="1900" baseline="75000" dirty="0" smtClean="0"/>
          </a:p>
          <a:p>
            <a:endParaRPr lang="en-US" sz="1900" baseline="75000" dirty="0"/>
          </a:p>
          <a:p>
            <a:endParaRPr lang="en-US" sz="1900" baseline="75000" dirty="0" smtClean="0"/>
          </a:p>
          <a:p>
            <a:endParaRPr lang="en-US" sz="1900" baseline="75000" dirty="0"/>
          </a:p>
          <a:p>
            <a:endParaRPr lang="en-US" sz="1900" baseline="75000" dirty="0" smtClean="0"/>
          </a:p>
          <a:p>
            <a:endParaRPr lang="en-US" sz="1900" baseline="75000" dirty="0"/>
          </a:p>
          <a:p>
            <a:endParaRPr lang="en-US" sz="1900" baseline="75000" dirty="0" smtClean="0"/>
          </a:p>
          <a:p>
            <a:endParaRPr lang="en-US" sz="1900" baseline="75000" dirty="0"/>
          </a:p>
          <a:p>
            <a:endParaRPr lang="en-US" sz="1900" dirty="0" smtClean="0"/>
          </a:p>
          <a:p>
            <a:endParaRPr lang="en-US" sz="1900" baseline="75000" dirty="0"/>
          </a:p>
        </p:txBody>
      </p:sp>
    </p:spTree>
    <p:extLst>
      <p:ext uri="{BB962C8B-B14F-4D97-AF65-F5344CB8AC3E}">
        <p14:creationId xmlns:p14="http://schemas.microsoft.com/office/powerpoint/2010/main" val="174617112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000" b="1" dirty="0" smtClean="0"/>
              <a:t>VCMRR010 - Alignment </a:t>
            </a:r>
            <a:r>
              <a:rPr lang="en-US" sz="2000" b="1" dirty="0"/>
              <a:t>with NPRR714, Real-Time Make-Whole Payment for Exceptional Fuel Cost</a:t>
            </a:r>
            <a:endParaRPr lang="en-US" sz="2000" dirty="0"/>
          </a:p>
        </p:txBody>
      </p:sp>
      <p:sp>
        <p:nvSpPr>
          <p:cNvPr id="3" name="Content Placeholder 2"/>
          <p:cNvSpPr>
            <a:spLocks noGrp="1"/>
          </p:cNvSpPr>
          <p:nvPr>
            <p:ph idx="1"/>
          </p:nvPr>
        </p:nvSpPr>
        <p:spPr/>
        <p:txBody>
          <a:bodyPr>
            <a:normAutofit/>
          </a:bodyPr>
          <a:lstStyle/>
          <a:p>
            <a:r>
              <a:rPr lang="en-US" sz="2000" dirty="0" smtClean="0"/>
              <a:t>This </a:t>
            </a:r>
            <a:r>
              <a:rPr lang="en-US" sz="2000" dirty="0"/>
              <a:t>Verifiable Cost Manual Revision Request (VCMRR) aligns the Verifiable Cost Manual with the provisions proposed by NPRR714</a:t>
            </a:r>
            <a:r>
              <a:rPr lang="en-US" sz="2000" dirty="0" smtClean="0"/>
              <a:t>.</a:t>
            </a:r>
          </a:p>
          <a:p>
            <a:endParaRPr lang="en-US" sz="2000" dirty="0"/>
          </a:p>
          <a:p>
            <a:r>
              <a:rPr lang="en-US" sz="2000" dirty="0" smtClean="0"/>
              <a:t>RCWG recommends WMS endorse VCMRR010 so that the </a:t>
            </a:r>
            <a:r>
              <a:rPr lang="en-US" sz="2000" dirty="0"/>
              <a:t>VCMRR and NPRR714 will flow through the Stakeholder approval process and be implemented together. </a:t>
            </a:r>
          </a:p>
          <a:p>
            <a:endParaRPr lang="en-US" sz="2000" dirty="0"/>
          </a:p>
        </p:txBody>
      </p:sp>
    </p:spTree>
    <p:extLst>
      <p:ext uri="{BB962C8B-B14F-4D97-AF65-F5344CB8AC3E}">
        <p14:creationId xmlns:p14="http://schemas.microsoft.com/office/powerpoint/2010/main" val="9356049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04800"/>
            <a:ext cx="8229600" cy="1143000"/>
          </a:xfrm>
        </p:spPr>
        <p:txBody>
          <a:bodyPr>
            <a:normAutofit/>
          </a:bodyPr>
          <a:lstStyle/>
          <a:p>
            <a:r>
              <a:rPr lang="en-US" sz="2000" b="1" dirty="0" smtClean="0"/>
              <a:t>Verifiable </a:t>
            </a:r>
            <a:r>
              <a:rPr lang="en-US" sz="2000" b="1" dirty="0"/>
              <a:t>C</a:t>
            </a:r>
            <a:r>
              <a:rPr lang="en-US" sz="2000" b="1" dirty="0" smtClean="0"/>
              <a:t>osts Appeals Process </a:t>
            </a:r>
            <a:endParaRPr lang="en-US" sz="2000" b="1" dirty="0"/>
          </a:p>
        </p:txBody>
      </p:sp>
      <p:sp>
        <p:nvSpPr>
          <p:cNvPr id="3" name="Content Placeholder 2"/>
          <p:cNvSpPr>
            <a:spLocks noGrp="1"/>
          </p:cNvSpPr>
          <p:nvPr>
            <p:ph idx="1"/>
          </p:nvPr>
        </p:nvSpPr>
        <p:spPr>
          <a:xfrm>
            <a:off x="152400" y="1600200"/>
            <a:ext cx="8839200" cy="4953000"/>
          </a:xfrm>
        </p:spPr>
        <p:txBody>
          <a:bodyPr>
            <a:normAutofit/>
          </a:bodyPr>
          <a:lstStyle/>
          <a:p>
            <a:r>
              <a:rPr lang="en-US" sz="2000" dirty="0"/>
              <a:t>RCWG is working on improving and further defining the verifiable costs appeals process when ERCOT denies verifiable costs as submitted.  </a:t>
            </a:r>
          </a:p>
          <a:p>
            <a:endParaRPr lang="en-US" sz="2000" dirty="0"/>
          </a:p>
          <a:p>
            <a:r>
              <a:rPr lang="en-US" sz="2000" dirty="0"/>
              <a:t>ERCOT put forth a two level process. </a:t>
            </a:r>
          </a:p>
          <a:p>
            <a:pPr lvl="1"/>
            <a:r>
              <a:rPr lang="en-US" sz="1600" dirty="0"/>
              <a:t>The first level would create an “ERCOT staff appeals group” to review verifiable costs appeals.   </a:t>
            </a:r>
          </a:p>
          <a:p>
            <a:pPr lvl="1"/>
            <a:r>
              <a:rPr lang="en-US" sz="1600" dirty="0"/>
              <a:t>The second level would be the Unaffiliated Directors on the ERCOT Board. </a:t>
            </a:r>
          </a:p>
          <a:p>
            <a:endParaRPr lang="en-US" sz="2000" dirty="0"/>
          </a:p>
          <a:p>
            <a:r>
              <a:rPr lang="en-US" sz="2000" dirty="0"/>
              <a:t> The IMM had a suggestion that would create a three-person panel made up of the IMM, PUCT Staff, and ERCOT Sr. Representative. </a:t>
            </a:r>
          </a:p>
          <a:p>
            <a:pPr marL="400050"/>
            <a:endParaRPr lang="en-US" sz="2000" dirty="0"/>
          </a:p>
          <a:p>
            <a:pPr marL="400050"/>
            <a:r>
              <a:rPr lang="en-US" sz="2000" dirty="0"/>
              <a:t>In the end the RCWG agreed that creating a panel made up of some or all of the unaffiliated ERCOT Board of Directors and the IMM would be the best solution. </a:t>
            </a:r>
          </a:p>
        </p:txBody>
      </p:sp>
    </p:spTree>
    <p:extLst>
      <p:ext uri="{BB962C8B-B14F-4D97-AF65-F5344CB8AC3E}">
        <p14:creationId xmlns:p14="http://schemas.microsoft.com/office/powerpoint/2010/main" val="33142783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04800"/>
            <a:ext cx="8229600" cy="1143000"/>
          </a:xfrm>
        </p:spPr>
        <p:txBody>
          <a:bodyPr>
            <a:normAutofit/>
          </a:bodyPr>
          <a:lstStyle/>
          <a:p>
            <a:r>
              <a:rPr lang="en-US" sz="2000" b="1" dirty="0"/>
              <a:t>Defining Includable Fuel Cost Components</a:t>
            </a:r>
            <a:endParaRPr lang="en-US" sz="2000" dirty="0"/>
          </a:p>
        </p:txBody>
      </p:sp>
      <p:sp>
        <p:nvSpPr>
          <p:cNvPr id="3" name="Content Placeholder 2"/>
          <p:cNvSpPr>
            <a:spLocks noGrp="1"/>
          </p:cNvSpPr>
          <p:nvPr>
            <p:ph idx="1"/>
          </p:nvPr>
        </p:nvSpPr>
        <p:spPr>
          <a:xfrm>
            <a:off x="152400" y="1600200"/>
            <a:ext cx="8839200" cy="4953000"/>
          </a:xfrm>
        </p:spPr>
        <p:txBody>
          <a:bodyPr>
            <a:normAutofit/>
          </a:bodyPr>
          <a:lstStyle/>
          <a:p>
            <a:r>
              <a:rPr lang="en-US" sz="2000" dirty="0" smtClean="0"/>
              <a:t>ERCOT </a:t>
            </a:r>
            <a:r>
              <a:rPr lang="en-US" sz="2000" dirty="0"/>
              <a:t>does not feel that includable fuel cost components have been thoroughly defined, which creates confusion when trying to determine whether </a:t>
            </a:r>
            <a:r>
              <a:rPr lang="en-US" sz="2000" dirty="0" smtClean="0"/>
              <a:t>individual fuel </a:t>
            </a:r>
            <a:r>
              <a:rPr lang="en-US" sz="2000" smtClean="0"/>
              <a:t>costs categories should </a:t>
            </a:r>
            <a:r>
              <a:rPr lang="en-US" sz="2000" dirty="0"/>
              <a:t>be approved and that further enhancements of the Verifiable Cost Manual need to be in place to help guide the process.  </a:t>
            </a:r>
            <a:endParaRPr lang="en-US" sz="2000" dirty="0" smtClean="0"/>
          </a:p>
          <a:p>
            <a:endParaRPr lang="en-US" sz="2000" dirty="0" smtClean="0"/>
          </a:p>
          <a:p>
            <a:r>
              <a:rPr lang="en-US" sz="2000" dirty="0" smtClean="0"/>
              <a:t>ERCOT </a:t>
            </a:r>
            <a:r>
              <a:rPr lang="en-US" sz="2000" dirty="0"/>
              <a:t>suggested that perhaps the group should be determining what costs should be excluded as opposed to those that should be included or just indicate that if the costs are included in a Qualified Scheduling Entity’s (QSE) fuel supply contract, then those costs should be approved.   </a:t>
            </a:r>
            <a:endParaRPr lang="en-US" sz="2000" dirty="0" smtClean="0"/>
          </a:p>
          <a:p>
            <a:endParaRPr lang="en-US" sz="2000" dirty="0" smtClean="0"/>
          </a:p>
          <a:p>
            <a:r>
              <a:rPr lang="en-US" sz="2000" dirty="0" smtClean="0"/>
              <a:t>There </a:t>
            </a:r>
            <a:r>
              <a:rPr lang="en-US" sz="2000" dirty="0"/>
              <a:t>was further discussion on what should be in Verifiable Costs in an energy only market and should the Verifiable Costs include “All costs associated with being able to get a return on equity”. </a:t>
            </a:r>
            <a:endParaRPr lang="en-US" dirty="0"/>
          </a:p>
        </p:txBody>
      </p:sp>
    </p:spTree>
    <p:extLst>
      <p:ext uri="{BB962C8B-B14F-4D97-AF65-F5344CB8AC3E}">
        <p14:creationId xmlns:p14="http://schemas.microsoft.com/office/powerpoint/2010/main" val="157981596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100</TotalTime>
  <Words>146</Words>
  <Application>Microsoft Office PowerPoint</Application>
  <PresentationFormat>On-screen Show (4:3)</PresentationFormat>
  <Paragraphs>47</Paragraphs>
  <Slides>4</Slides>
  <Notes>0</Notes>
  <HiddenSlides>0</HiddenSlides>
  <MMClips>0</MMClips>
  <ScaleCrop>false</ScaleCrop>
  <HeadingPairs>
    <vt:vector size="4" baseType="variant">
      <vt:variant>
        <vt:lpstr>Theme</vt:lpstr>
      </vt:variant>
      <vt:variant>
        <vt:i4>1</vt:i4>
      </vt:variant>
      <vt:variant>
        <vt:lpstr>Slide Titles</vt:lpstr>
      </vt:variant>
      <vt:variant>
        <vt:i4>4</vt:i4>
      </vt:variant>
    </vt:vector>
  </HeadingPairs>
  <TitlesOfParts>
    <vt:vector size="5" baseType="lpstr">
      <vt:lpstr>Office Theme</vt:lpstr>
      <vt:lpstr>PowerPoint Presentation</vt:lpstr>
      <vt:lpstr>VCMRR010 - Alignment with NPRR714, Real-Time Make-Whole Payment for Exceptional Fuel Cost</vt:lpstr>
      <vt:lpstr>Verifiable Costs Appeals Process </vt:lpstr>
      <vt:lpstr>Defining Includable Fuel Cost Components</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john</dc:creator>
  <cp:lastModifiedBy>Helton, Robert</cp:lastModifiedBy>
  <cp:revision>13</cp:revision>
  <dcterms:created xsi:type="dcterms:W3CDTF">2012-12-14T02:55:06Z</dcterms:created>
  <dcterms:modified xsi:type="dcterms:W3CDTF">2015-09-01T16:17:28Z</dcterms:modified>
</cp:coreProperties>
</file>