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85" r:id="rId3"/>
    <p:sldId id="286" r:id="rId4"/>
    <p:sldId id="288" r:id="rId5"/>
    <p:sldId id="287" r:id="rId6"/>
    <p:sldId id="289" r:id="rId7"/>
    <p:sldId id="290" r:id="rId8"/>
    <p:sldId id="291" r:id="rId9"/>
    <p:sldId id="292" r:id="rId10"/>
    <p:sldId id="293" r:id="rId11"/>
    <p:sldId id="294" r:id="rId12"/>
    <p:sldId id="295" r:id="rId13"/>
    <p:sldId id="296" r:id="rId14"/>
    <p:sldId id="298" r:id="rId15"/>
    <p:sldId id="300" r:id="rId16"/>
    <p:sldId id="299" r:id="rId17"/>
    <p:sldId id="301" r:id="rId18"/>
    <p:sldId id="302" r:id="rId19"/>
    <p:sldId id="280" r:id="rId20"/>
    <p:sldId id="272" r:id="rId21"/>
    <p:sldId id="269" r:id="rId22"/>
    <p:sldId id="263" r:id="rId23"/>
    <p:sldId id="265" r:id="rId24"/>
    <p:sldId id="271" r:id="rId25"/>
    <p:sldId id="257" r:id="rId26"/>
    <p:sldId id="266" r:id="rId27"/>
    <p:sldId id="279" r:id="rId28"/>
    <p:sldId id="268" r:id="rId29"/>
    <p:sldId id="270" r:id="rId30"/>
    <p:sldId id="267" r:id="rId31"/>
    <p:sldId id="259" r:id="rId32"/>
    <p:sldId id="275" r:id="rId33"/>
    <p:sldId id="276" r:id="rId34"/>
    <p:sldId id="260" r:id="rId35"/>
    <p:sldId id="261" r:id="rId36"/>
    <p:sldId id="262" r:id="rId37"/>
    <p:sldId id="273" r:id="rId38"/>
    <p:sldId id="274" r:id="rId39"/>
    <p:sldId id="278" r:id="rId40"/>
    <p:sldId id="281" r:id="rId41"/>
    <p:sldId id="282" r:id="rId42"/>
    <p:sldId id="283" r:id="rId43"/>
    <p:sldId id="28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9933"/>
    <a:srgbClr val="50AEC8"/>
    <a:srgbClr val="86C6DA"/>
    <a:srgbClr val="E4EDF8"/>
    <a:srgbClr val="632523"/>
    <a:srgbClr val="481F67"/>
    <a:srgbClr val="516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6" autoAdjust="0"/>
  </p:normalViewPr>
  <p:slideViewPr>
    <p:cSldViewPr>
      <p:cViewPr>
        <p:scale>
          <a:sx n="90" d="100"/>
          <a:sy n="90" d="100"/>
        </p:scale>
        <p:origin x="-816" y="7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6B50A-37F7-4804-A60A-F51DE5ADF218}"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D70A8-2126-4DD2-8B2C-1DD757B4C756}" type="slidenum">
              <a:rPr lang="en-US" smtClean="0"/>
              <a:t>‹#›</a:t>
            </a:fld>
            <a:endParaRPr lang="en-US"/>
          </a:p>
        </p:txBody>
      </p:sp>
    </p:spTree>
    <p:extLst>
      <p:ext uri="{BB962C8B-B14F-4D97-AF65-F5344CB8AC3E}">
        <p14:creationId xmlns:p14="http://schemas.microsoft.com/office/powerpoint/2010/main" val="340974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review please preview this slide. </a:t>
            </a:r>
            <a:endParaRPr lang="en-US" dirty="0"/>
          </a:p>
        </p:txBody>
      </p:sp>
      <p:sp>
        <p:nvSpPr>
          <p:cNvPr id="4" name="Slide Number Placeholder 3"/>
          <p:cNvSpPr>
            <a:spLocks noGrp="1"/>
          </p:cNvSpPr>
          <p:nvPr>
            <p:ph type="sldNum" sz="quarter" idx="10"/>
          </p:nvPr>
        </p:nvSpPr>
        <p:spPr/>
        <p:txBody>
          <a:bodyPr/>
          <a:lstStyle/>
          <a:p>
            <a:fld id="{4E4D70A8-2126-4DD2-8B2C-1DD757B4C756}" type="slidenum">
              <a:rPr lang="en-US" smtClean="0"/>
              <a:t>21</a:t>
            </a:fld>
            <a:endParaRPr lang="en-US"/>
          </a:p>
        </p:txBody>
      </p:sp>
    </p:spTree>
    <p:extLst>
      <p:ext uri="{BB962C8B-B14F-4D97-AF65-F5344CB8AC3E}">
        <p14:creationId xmlns:p14="http://schemas.microsoft.com/office/powerpoint/2010/main" val="39967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r>
              <a:rPr lang="en-US"/>
              <a:t>April</a:t>
            </a:r>
          </a:p>
        </p:txBody>
      </p:sp>
      <p:sp>
        <p:nvSpPr>
          <p:cNvPr id="10243"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00E735DE-22A2-4D13-9A4F-DC6847DE2BB2}" type="slidenum">
              <a:rPr lang="en-US"/>
              <a:pPr eaLnBrk="1" hangingPunct="1"/>
              <a:t>40</a:t>
            </a:fld>
            <a:endParaRPr lang="en-US"/>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143000"/>
            <a:ext cx="9144000" cy="5715000"/>
          </a:xfrm>
          <a:prstGeom prst="rect">
            <a:avLst/>
          </a:prstGeom>
          <a:solidFill>
            <a:srgbClr val="5469A2"/>
          </a:solidFill>
          <a:ln w="9525">
            <a:noFill/>
            <a:miter lim="800000"/>
            <a:headEnd/>
            <a:tailEnd/>
          </a:ln>
          <a:effectLst/>
        </p:spPr>
        <p:txBody>
          <a:bodyPr wrap="none" anchor="ctr"/>
          <a:lstStyle/>
          <a:p>
            <a:pPr>
              <a:defRPr/>
            </a:pPr>
            <a:endParaRPr lang="en-US" dirty="0"/>
          </a:p>
        </p:txBody>
      </p:sp>
      <p:sp>
        <p:nvSpPr>
          <p:cNvPr id="6" name="Line 14"/>
          <p:cNvSpPr>
            <a:spLocks noChangeShapeType="1"/>
          </p:cNvSpPr>
          <p:nvPr/>
        </p:nvSpPr>
        <p:spPr bwMode="auto">
          <a:xfrm>
            <a:off x="0" y="1143000"/>
            <a:ext cx="9144000" cy="0"/>
          </a:xfrm>
          <a:prstGeom prst="line">
            <a:avLst/>
          </a:prstGeom>
          <a:noFill/>
          <a:ln w="57150">
            <a:solidFill>
              <a:schemeClr val="hlink"/>
            </a:solidFill>
            <a:round/>
            <a:headEnd/>
            <a:tailEnd/>
          </a:ln>
          <a:effectLst/>
        </p:spPr>
        <p:txBody>
          <a:bodyPr/>
          <a:lstStyle/>
          <a:p>
            <a:pPr>
              <a:defRPr/>
            </a:pPr>
            <a:endParaRPr lang="en-US" dirty="0"/>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bg1"/>
                </a:solidFill>
                <a:latin typeface="Arial Black" pitchFamily="34" charset="0"/>
              </a:defRPr>
            </a:lvl1pPr>
          </a:lstStyle>
          <a:p>
            <a:r>
              <a:rPr lang="en-US" smtClean="0"/>
              <a:t>Click to edit Master subtitle style</a:t>
            </a:r>
            <a:endParaRPr lang="en-US"/>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smtClean="0"/>
              <a:t>Click to edit Master title style</a:t>
            </a:r>
            <a:endParaRPr lang="en-US"/>
          </a:p>
        </p:txBody>
      </p:sp>
      <p:sp>
        <p:nvSpPr>
          <p:cNvPr id="7" name="Rectangle 10"/>
          <p:cNvSpPr>
            <a:spLocks noGrp="1" noChangeArrowheads="1"/>
          </p:cNvSpPr>
          <p:nvPr>
            <p:ph type="dt" sz="half" idx="10"/>
          </p:nvPr>
        </p:nvSpPr>
        <p:spPr>
          <a:xfrm>
            <a:off x="2333625" y="5467350"/>
            <a:ext cx="6276975" cy="476250"/>
          </a:xfrm>
        </p:spPr>
        <p:txBody>
          <a:bodyPr/>
          <a:lstStyle>
            <a:lvl1pPr>
              <a:defRPr sz="1800" b="1">
                <a:solidFill>
                  <a:schemeClr val="bg1"/>
                </a:solidFill>
              </a:defRPr>
            </a:lvl1pPr>
          </a:lstStyle>
          <a:p>
            <a:fld id="{9BFA9B13-F0D0-4F91-937B-98485B38E471}" type="datetimeFigureOut">
              <a:rPr lang="en-US" smtClean="0"/>
              <a:t>8/31/2015</a:t>
            </a:fld>
            <a:endParaRPr lang="en-US" dirty="0"/>
          </a:p>
        </p:txBody>
      </p:sp>
      <p:sp>
        <p:nvSpPr>
          <p:cNvPr id="8" name="Rectangle 15"/>
          <p:cNvSpPr>
            <a:spLocks noGrp="1" noChangeArrowheads="1"/>
          </p:cNvSpPr>
          <p:nvPr>
            <p:ph type="ftr" sz="quarter" idx="11"/>
          </p:nvPr>
        </p:nvSpPr>
        <p:spPr>
          <a:xfrm>
            <a:off x="2333625" y="5067300"/>
            <a:ext cx="6276975" cy="419100"/>
          </a:xfrm>
        </p:spPr>
        <p:txBody>
          <a:bodyPr/>
          <a:lstStyle>
            <a:lvl1pPr algn="l">
              <a:defRPr sz="1800" b="1">
                <a:solidFill>
                  <a:schemeClr val="bg1"/>
                </a:solidFill>
              </a:defRPr>
            </a:lvl1pPr>
          </a:lstStyle>
          <a:p>
            <a:endParaRPr lang="en-US" dirty="0"/>
          </a:p>
        </p:txBody>
      </p:sp>
    </p:spTree>
    <p:extLst>
      <p:ext uri="{BB962C8B-B14F-4D97-AF65-F5344CB8AC3E}">
        <p14:creationId xmlns:p14="http://schemas.microsoft.com/office/powerpoint/2010/main" val="242725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13394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158247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1148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1148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17BCB3C6-87AB-4634-9411-CD9348148F56}" type="slidenum">
              <a:rPr lang="en-US"/>
              <a:pPr>
                <a:defRPr/>
              </a:pPr>
              <a:t>‹#›</a:t>
            </a:fld>
            <a:endParaRPr lang="en-US"/>
          </a:p>
        </p:txBody>
      </p:sp>
    </p:spTree>
    <p:extLst>
      <p:ext uri="{BB962C8B-B14F-4D97-AF65-F5344CB8AC3E}">
        <p14:creationId xmlns:p14="http://schemas.microsoft.com/office/powerpoint/2010/main" val="82690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53930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145828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385300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177234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328805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27877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194099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E9A8A93-4499-40B7-A181-66C8242A6DE4}" type="slidenum">
              <a:rPr lang="en-US" smtClean="0"/>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4"/>
          <p:cNvSpPr>
            <a:spLocks noGrp="1" noChangeArrowheads="1"/>
          </p:cNvSpPr>
          <p:nvPr>
            <p:ph type="dt" sz="half" idx="12"/>
          </p:nvPr>
        </p:nvSpPr>
        <p:spPr>
          <a:ln/>
        </p:spPr>
        <p:txBody>
          <a:bodyPr/>
          <a:lstStyle>
            <a:lvl1pPr>
              <a:defRPr/>
            </a:lvl1pPr>
          </a:lstStyle>
          <a:p>
            <a:fld id="{9BFA9B13-F0D0-4F91-937B-98485B38E471}" type="datetimeFigureOut">
              <a:rPr lang="en-US" smtClean="0"/>
              <a:t>8/31/2015</a:t>
            </a:fld>
            <a:endParaRPr lang="en-US" dirty="0"/>
          </a:p>
        </p:txBody>
      </p:sp>
    </p:spTree>
    <p:extLst>
      <p:ext uri="{BB962C8B-B14F-4D97-AF65-F5344CB8AC3E}">
        <p14:creationId xmlns:p14="http://schemas.microsoft.com/office/powerpoint/2010/main" val="33184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9A8A93-4499-40B7-A181-66C8242A6DE4}" type="slidenum">
              <a:rPr lang="en-US" smtClean="0"/>
              <a:t>‹#›</a:t>
            </a:fld>
            <a:endParaRPr lang="en-US" dirty="0"/>
          </a:p>
        </p:txBody>
      </p:sp>
      <p:sp>
        <p:nvSpPr>
          <p:cNvPr id="23559" name="Rectangle 7"/>
          <p:cNvSpPr>
            <a:spLocks noChangeArrowheads="1"/>
          </p:cNvSpPr>
          <p:nvPr/>
        </p:nvSpPr>
        <p:spPr bwMode="auto">
          <a:xfrm>
            <a:off x="0" y="6235700"/>
            <a:ext cx="9144000" cy="622300"/>
          </a:xfrm>
          <a:prstGeom prst="rect">
            <a:avLst/>
          </a:prstGeom>
          <a:solidFill>
            <a:srgbClr val="ECECE2"/>
          </a:solidFill>
          <a:ln w="9525">
            <a:noFill/>
            <a:miter lim="800000"/>
            <a:headEnd/>
            <a:tailEnd/>
          </a:ln>
          <a:effectLst/>
        </p:spPr>
        <p:txBody>
          <a:bodyPr wrap="none" anchor="ctr"/>
          <a:lstStyle/>
          <a:p>
            <a:pPr>
              <a:defRPr/>
            </a:pPr>
            <a:endParaRPr lang="en-US" dirty="0"/>
          </a:p>
        </p:txBody>
      </p:sp>
      <p:pic>
        <p:nvPicPr>
          <p:cNvPr id="1029" name="Picture 8" descr="logo_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9"/>
          <p:cNvSpPr>
            <a:spLocks noChangeArrowheads="1"/>
          </p:cNvSpPr>
          <p:nvPr/>
        </p:nvSpPr>
        <p:spPr bwMode="auto">
          <a:xfrm>
            <a:off x="0" y="0"/>
            <a:ext cx="9144000" cy="685800"/>
          </a:xfrm>
          <a:prstGeom prst="rect">
            <a:avLst/>
          </a:prstGeom>
          <a:solidFill>
            <a:srgbClr val="5469A2"/>
          </a:solidFill>
          <a:ln w="9525">
            <a:noFill/>
            <a:miter lim="800000"/>
            <a:headEnd/>
            <a:tailEnd/>
          </a:ln>
          <a:effectLst/>
        </p:spPr>
        <p:txBody>
          <a:bodyPr wrap="none" anchor="ctr"/>
          <a:lstStyle/>
          <a:p>
            <a:pPr>
              <a:defRPr/>
            </a:pPr>
            <a:endParaRPr lang="en-US" dirty="0"/>
          </a:p>
        </p:txBody>
      </p:sp>
      <p:sp>
        <p:nvSpPr>
          <p:cNvPr id="1031"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3563" name="Line 11"/>
          <p:cNvSpPr>
            <a:spLocks noChangeShapeType="1"/>
          </p:cNvSpPr>
          <p:nvPr/>
        </p:nvSpPr>
        <p:spPr bwMode="auto">
          <a:xfrm>
            <a:off x="1069975" y="6457950"/>
            <a:ext cx="0" cy="219075"/>
          </a:xfrm>
          <a:prstGeom prst="line">
            <a:avLst/>
          </a:prstGeom>
          <a:noFill/>
          <a:ln w="9525">
            <a:solidFill>
              <a:schemeClr val="tx1"/>
            </a:solidFill>
            <a:round/>
            <a:headEnd/>
            <a:tailEnd/>
          </a:ln>
          <a:effectLst/>
        </p:spPr>
        <p:txBody>
          <a:bodyPr/>
          <a:lstStyle/>
          <a:p>
            <a:pPr>
              <a:defRPr/>
            </a:pPr>
            <a:endParaRPr lang="en-US" dirty="0"/>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9BFA9B13-F0D0-4F91-937B-98485B38E471}" type="datetimeFigureOut">
              <a:rPr lang="en-US" smtClean="0"/>
              <a:t>8/31/2015</a:t>
            </a:fld>
            <a:endParaRPr lang="en-US" dirty="0"/>
          </a:p>
        </p:txBody>
      </p:sp>
      <p:sp>
        <p:nvSpPr>
          <p:cNvPr id="23564" name="Line 12"/>
          <p:cNvSpPr>
            <a:spLocks noChangeShapeType="1"/>
          </p:cNvSpPr>
          <p:nvPr/>
        </p:nvSpPr>
        <p:spPr bwMode="auto">
          <a:xfrm>
            <a:off x="0" y="673100"/>
            <a:ext cx="9144000" cy="0"/>
          </a:xfrm>
          <a:prstGeom prst="line">
            <a:avLst/>
          </a:prstGeom>
          <a:noFill/>
          <a:ln w="57150">
            <a:solidFill>
              <a:schemeClr val="hlink"/>
            </a:solidFill>
            <a:round/>
            <a:headEnd/>
            <a:tailEnd/>
          </a:ln>
          <a:effectLst/>
        </p:spPr>
        <p:txBody>
          <a:bodyPr/>
          <a:lstStyle/>
          <a:p>
            <a:pPr>
              <a:defRPr/>
            </a:pPr>
            <a:endParaRPr lang="en-US" dirty="0"/>
          </a:p>
        </p:txBody>
      </p:sp>
      <p:sp>
        <p:nvSpPr>
          <p:cNvPr id="23565" name="Rectangle 13"/>
          <p:cNvSpPr>
            <a:spLocks noChangeArrowheads="1"/>
          </p:cNvSpPr>
          <p:nvPr/>
        </p:nvSpPr>
        <p:spPr bwMode="auto">
          <a:xfrm>
            <a:off x="3429000" y="6477000"/>
            <a:ext cx="2514600" cy="457200"/>
          </a:xfrm>
          <a:prstGeom prst="rect">
            <a:avLst/>
          </a:prstGeom>
          <a:noFill/>
          <a:ln w="9525">
            <a:noFill/>
            <a:miter lim="800000"/>
            <a:headEnd/>
            <a:tailEnd/>
          </a:ln>
          <a:effectLst/>
        </p:spPr>
        <p:txBody>
          <a:bodyPr/>
          <a:lstStyle/>
          <a:p>
            <a:pPr algn="ctr">
              <a:defRPr/>
            </a:pPr>
            <a:fld id="{C7270DB4-D505-464C-9722-B05FC99702F8}" type="slidenum">
              <a:rPr lang="en-US" sz="1200"/>
              <a:pPr algn="ctr">
                <a:defRPr/>
              </a:pPr>
              <a:t>‹#›</a:t>
            </a:fld>
            <a:endParaRPr lang="en-US"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bblevins@erco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Verdana" pitchFamily="34" charset="0"/>
                <a:ea typeface="Verdana" pitchFamily="34" charset="0"/>
                <a:cs typeface="Verdana" pitchFamily="34" charset="0"/>
              </a:rPr>
              <a:t>Bill Blevins</a:t>
            </a:r>
          </a:p>
          <a:p>
            <a:r>
              <a:rPr lang="en-US" dirty="0" err="1" smtClean="0">
                <a:latin typeface="Verdana" pitchFamily="34" charset="0"/>
                <a:ea typeface="Verdana" pitchFamily="34" charset="0"/>
                <a:cs typeface="Verdana" pitchFamily="34" charset="0"/>
              </a:rPr>
              <a:t>Sandip</a:t>
            </a:r>
            <a:r>
              <a:rPr lang="en-US" dirty="0" smtClean="0">
                <a:latin typeface="Verdana" pitchFamily="34" charset="0"/>
                <a:ea typeface="Verdana" pitchFamily="34" charset="0"/>
                <a:cs typeface="Verdana" pitchFamily="34" charset="0"/>
              </a:rPr>
              <a:t> Sharma</a:t>
            </a:r>
            <a:endParaRPr lang="en-US" dirty="0">
              <a:latin typeface="Verdana" pitchFamily="34" charset="0"/>
              <a:ea typeface="Verdana" pitchFamily="34" charset="0"/>
              <a:cs typeface="Verdana" pitchFamily="34" charset="0"/>
            </a:endParaRPr>
          </a:p>
        </p:txBody>
      </p:sp>
      <p:sp>
        <p:nvSpPr>
          <p:cNvPr id="2" name="Title 1"/>
          <p:cNvSpPr>
            <a:spLocks noGrp="1"/>
          </p:cNvSpPr>
          <p:nvPr>
            <p:ph type="ctrTitle"/>
          </p:nvPr>
        </p:nvSpPr>
        <p:spPr/>
        <p:txBody>
          <a:bodyPr/>
          <a:lstStyle/>
          <a:p>
            <a:r>
              <a:rPr lang="en-US" sz="3200" b="1" dirty="0"/>
              <a:t>Workshop: Reactive Power </a:t>
            </a:r>
            <a:r>
              <a:rPr lang="en-US" sz="3200" b="1" dirty="0" smtClean="0"/>
              <a:t>Testing</a:t>
            </a:r>
            <a:r>
              <a:rPr lang="en-US" sz="3200" b="1" dirty="0" smtClean="0">
                <a:latin typeface="Verdana" pitchFamily="34" charset="0"/>
                <a:ea typeface="Verdana" pitchFamily="34" charset="0"/>
                <a:cs typeface="Verdana" pitchFamily="34" charset="0"/>
              </a:rPr>
              <a:t>:</a:t>
            </a:r>
            <a:br>
              <a:rPr lang="en-US" sz="3200" b="1" dirty="0" smtClean="0">
                <a:latin typeface="Verdana" pitchFamily="34" charset="0"/>
                <a:ea typeface="Verdana" pitchFamily="34" charset="0"/>
                <a:cs typeface="Verdana" pitchFamily="34" charset="0"/>
              </a:rPr>
            </a:br>
            <a:endParaRPr lang="en-US" sz="3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38956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form</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58" t="11754" r="40927" b="9515"/>
          <a:stretch/>
        </p:blipFill>
        <p:spPr bwMode="auto">
          <a:xfrm>
            <a:off x="2330356" y="740391"/>
            <a:ext cx="4572000" cy="55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1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Form</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13" t="12127" r="40001" b="35634"/>
          <a:stretch/>
        </p:blipFill>
        <p:spPr bwMode="auto">
          <a:xfrm>
            <a:off x="2133600" y="917811"/>
            <a:ext cx="4981433" cy="382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95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form</a:t>
            </a:r>
            <a:endParaRPr lang="en-US"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350" t="13199" r="41714" b="19449"/>
          <a:stretch/>
        </p:blipFill>
        <p:spPr bwMode="auto">
          <a:xfrm>
            <a:off x="1905000" y="762000"/>
            <a:ext cx="4724400" cy="543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53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MOD-025 and ERCOT testing</a:t>
            </a:r>
            <a:endParaRPr lang="en-US" dirty="0"/>
          </a:p>
        </p:txBody>
      </p:sp>
      <p:sp>
        <p:nvSpPr>
          <p:cNvPr id="3" name="Content Placeholder 2"/>
          <p:cNvSpPr>
            <a:spLocks noGrp="1"/>
          </p:cNvSpPr>
          <p:nvPr>
            <p:ph idx="1"/>
          </p:nvPr>
        </p:nvSpPr>
        <p:spPr/>
        <p:txBody>
          <a:bodyPr/>
          <a:lstStyle/>
          <a:p>
            <a:r>
              <a:rPr lang="en-US" dirty="0" smtClean="0"/>
              <a:t>Every 5 years(66 months) vs 2 years</a:t>
            </a:r>
          </a:p>
          <a:p>
            <a:r>
              <a:rPr lang="en-US" dirty="0" smtClean="0"/>
              <a:t>Within 12 months of commercial operations vs prior to commercial operations</a:t>
            </a:r>
          </a:p>
          <a:p>
            <a:r>
              <a:rPr lang="en-US" dirty="0" smtClean="0"/>
              <a:t>Allows for staged test or operational data vs staged test</a:t>
            </a:r>
          </a:p>
          <a:p>
            <a:r>
              <a:rPr lang="en-US" dirty="0" smtClean="0"/>
              <a:t>1 hour test vs 15 minute for reactive test.</a:t>
            </a:r>
          </a:p>
          <a:p>
            <a:pPr lvl="1"/>
            <a:r>
              <a:rPr lang="en-US" dirty="0" smtClean="0"/>
              <a:t>Expect that this was due to preforming the real power verification</a:t>
            </a:r>
          </a:p>
          <a:p>
            <a:r>
              <a:rPr lang="en-US" dirty="0" smtClean="0"/>
              <a:t>Does not check for  ERCOT VSS criteria</a:t>
            </a:r>
          </a:p>
        </p:txBody>
      </p:sp>
    </p:spTree>
    <p:extLst>
      <p:ext uri="{BB962C8B-B14F-4D97-AF65-F5344CB8AC3E}">
        <p14:creationId xmlns:p14="http://schemas.microsoft.com/office/powerpoint/2010/main" val="51814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E99E8-2EBC-4ADA-8715-1C5C3C1BD61B}" type="slidenum">
              <a:rPr lang="en-US"/>
              <a:pPr eaLnBrk="1" hangingPunct="1"/>
              <a:t>14</a:t>
            </a:fld>
            <a:endParaRPr lang="en-US"/>
          </a:p>
        </p:txBody>
      </p:sp>
      <p:sp>
        <p:nvSpPr>
          <p:cNvPr id="6148"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smtClean="0"/>
              <a:t>NERC-Terms Thermal </a:t>
            </a:r>
            <a:r>
              <a:rPr lang="en-US" dirty="0"/>
              <a:t>capability curve (D-curve</a:t>
            </a:r>
            <a:r>
              <a:rPr lang="en-US" dirty="0" smtClean="0"/>
              <a:t>) thermal units except nuclear</a:t>
            </a:r>
          </a:p>
        </p:txBody>
      </p:sp>
      <p:grpSp>
        <p:nvGrpSpPr>
          <p:cNvPr id="6149" name="Group 5"/>
          <p:cNvGrpSpPr>
            <a:grpSpLocks/>
          </p:cNvGrpSpPr>
          <p:nvPr/>
        </p:nvGrpSpPr>
        <p:grpSpPr bwMode="auto">
          <a:xfrm>
            <a:off x="1066800" y="762000"/>
            <a:ext cx="7972425" cy="5672138"/>
            <a:chOff x="3778" y="4846"/>
            <a:chExt cx="7470" cy="5335"/>
          </a:xfrm>
        </p:grpSpPr>
        <p:sp>
          <p:nvSpPr>
            <p:cNvPr id="6164" name="AutoShape 6"/>
            <p:cNvSpPr>
              <a:spLocks noChangeArrowheads="1"/>
            </p:cNvSpPr>
            <p:nvPr/>
          </p:nvSpPr>
          <p:spPr bwMode="auto">
            <a:xfrm>
              <a:off x="9437" y="6280"/>
              <a:ext cx="991" cy="689"/>
            </a:xfrm>
            <a:prstGeom prst="wedgeRoundRectCallout">
              <a:avLst>
                <a:gd name="adj1" fmla="val -85329"/>
                <a:gd name="adj2" fmla="val 133162"/>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Armature </a:t>
              </a:r>
            </a:p>
            <a:p>
              <a:r>
                <a:rPr lang="en-US" sz="1000" b="1" dirty="0">
                  <a:solidFill>
                    <a:schemeClr val="bg1"/>
                  </a:solidFill>
                  <a:latin typeface="Times New Roman" pitchFamily="18" charset="0"/>
                </a:rPr>
                <a:t>Current Constraint</a:t>
              </a:r>
            </a:p>
            <a:p>
              <a:r>
                <a:rPr lang="en-US" sz="1000" b="1" dirty="0">
                  <a:solidFill>
                    <a:schemeClr val="bg1"/>
                  </a:solidFill>
                  <a:latin typeface="Times New Roman" pitchFamily="18" charset="0"/>
                </a:rPr>
                <a:t>(Typical limit)</a:t>
              </a:r>
            </a:p>
            <a:p>
              <a:endParaRPr lang="en-US" dirty="0"/>
            </a:p>
          </p:txBody>
        </p:sp>
        <p:sp>
          <p:nvSpPr>
            <p:cNvPr id="6165" name="AutoShape 7"/>
            <p:cNvSpPr>
              <a:spLocks noChangeArrowheads="1"/>
            </p:cNvSpPr>
            <p:nvPr/>
          </p:nvSpPr>
          <p:spPr bwMode="auto">
            <a:xfrm>
              <a:off x="8037" y="9418"/>
              <a:ext cx="1238" cy="763"/>
            </a:xfrm>
            <a:prstGeom prst="wedgeRoundRectCallout">
              <a:avLst>
                <a:gd name="adj1" fmla="val -100486"/>
                <a:gd name="adj2" fmla="val -45685"/>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Under</a:t>
              </a:r>
            </a:p>
            <a:p>
              <a:r>
                <a:rPr lang="en-US" sz="1000" b="1" dirty="0">
                  <a:solidFill>
                    <a:schemeClr val="bg1"/>
                  </a:solidFill>
                  <a:latin typeface="Times New Roman" pitchFamily="18" charset="0"/>
                </a:rPr>
                <a:t>Excitation </a:t>
              </a:r>
            </a:p>
            <a:p>
              <a:r>
                <a:rPr lang="en-US" sz="1000" b="1" dirty="0">
                  <a:solidFill>
                    <a:schemeClr val="bg1"/>
                  </a:solidFill>
                  <a:latin typeface="Times New Roman" pitchFamily="18" charset="0"/>
                </a:rPr>
                <a:t>Constraint(Typical limit)</a:t>
              </a:r>
              <a:endParaRPr lang="en-US" sz="1000" b="1" dirty="0">
                <a:solidFill>
                  <a:schemeClr val="bg1"/>
                </a:solidFill>
              </a:endParaRPr>
            </a:p>
            <a:p>
              <a:endParaRPr lang="en-US" dirty="0"/>
            </a:p>
          </p:txBody>
        </p:sp>
        <p:sp>
          <p:nvSpPr>
            <p:cNvPr id="6166" name="Line 8"/>
            <p:cNvSpPr>
              <a:spLocks noChangeShapeType="1"/>
            </p:cNvSpPr>
            <p:nvPr/>
          </p:nvSpPr>
          <p:spPr bwMode="auto">
            <a:xfrm flipV="1">
              <a:off x="4104" y="4953"/>
              <a:ext cx="1" cy="507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9"/>
            <p:cNvSpPr>
              <a:spLocks noChangeShapeType="1"/>
            </p:cNvSpPr>
            <p:nvPr/>
          </p:nvSpPr>
          <p:spPr bwMode="auto">
            <a:xfrm>
              <a:off x="3778" y="7909"/>
              <a:ext cx="583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Freeform 10"/>
            <p:cNvSpPr>
              <a:spLocks/>
            </p:cNvSpPr>
            <p:nvPr/>
          </p:nvSpPr>
          <p:spPr bwMode="auto">
            <a:xfrm rot="228322">
              <a:off x="4084" y="5681"/>
              <a:ext cx="4407" cy="712"/>
            </a:xfrm>
            <a:custGeom>
              <a:avLst/>
              <a:gdLst>
                <a:gd name="T0" fmla="*/ 0 w 5580"/>
                <a:gd name="T1" fmla="*/ 23 h 930"/>
                <a:gd name="T2" fmla="*/ 1422 w 5580"/>
                <a:gd name="T3" fmla="*/ 23 h 930"/>
                <a:gd name="T4" fmla="*/ 2843 w 5580"/>
                <a:gd name="T5" fmla="*/ 161 h 930"/>
                <a:gd name="T6" fmla="*/ 4407 w 5580"/>
                <a:gd name="T7" fmla="*/ 712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Freeform 11"/>
            <p:cNvSpPr>
              <a:spLocks/>
            </p:cNvSpPr>
            <p:nvPr/>
          </p:nvSpPr>
          <p:spPr bwMode="auto">
            <a:xfrm flipV="1">
              <a:off x="4104" y="9081"/>
              <a:ext cx="4932" cy="514"/>
            </a:xfrm>
            <a:custGeom>
              <a:avLst/>
              <a:gdLst>
                <a:gd name="T0" fmla="*/ 0 w 5580"/>
                <a:gd name="T1" fmla="*/ 17 h 930"/>
                <a:gd name="T2" fmla="*/ 1591 w 5580"/>
                <a:gd name="T3" fmla="*/ 17 h 930"/>
                <a:gd name="T4" fmla="*/ 3182 w 5580"/>
                <a:gd name="T5" fmla="*/ 116 h 930"/>
                <a:gd name="T6" fmla="*/ 4932 w 5580"/>
                <a:gd name="T7" fmla="*/ 514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Freeform 12"/>
            <p:cNvSpPr>
              <a:spLocks/>
            </p:cNvSpPr>
            <p:nvPr/>
          </p:nvSpPr>
          <p:spPr bwMode="auto">
            <a:xfrm>
              <a:off x="8467" y="6532"/>
              <a:ext cx="700" cy="2549"/>
            </a:xfrm>
            <a:custGeom>
              <a:avLst/>
              <a:gdLst>
                <a:gd name="T0" fmla="*/ 0 w 900"/>
                <a:gd name="T1" fmla="*/ 0 h 2520"/>
                <a:gd name="T2" fmla="*/ 560 w 900"/>
                <a:gd name="T3" fmla="*/ 910 h 2520"/>
                <a:gd name="T4" fmla="*/ 700 w 900"/>
                <a:gd name="T5" fmla="*/ 1821 h 2520"/>
                <a:gd name="T6" fmla="*/ 560 w 900"/>
                <a:gd name="T7" fmla="*/ 2549 h 2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2520">
                  <a:moveTo>
                    <a:pt x="0" y="0"/>
                  </a:moveTo>
                  <a:cubicBezTo>
                    <a:pt x="285" y="300"/>
                    <a:pt x="570" y="600"/>
                    <a:pt x="720" y="900"/>
                  </a:cubicBezTo>
                  <a:cubicBezTo>
                    <a:pt x="870" y="1200"/>
                    <a:pt x="900" y="1530"/>
                    <a:pt x="900" y="1800"/>
                  </a:cubicBezTo>
                  <a:cubicBezTo>
                    <a:pt x="900" y="2070"/>
                    <a:pt x="750" y="2400"/>
                    <a:pt x="720" y="252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Text Box 13"/>
            <p:cNvSpPr txBox="1">
              <a:spLocks noChangeArrowheads="1"/>
            </p:cNvSpPr>
            <p:nvPr/>
          </p:nvSpPr>
          <p:spPr bwMode="auto">
            <a:xfrm>
              <a:off x="4163" y="4846"/>
              <a:ext cx="1456"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2" name="Text Box 14"/>
            <p:cNvSpPr txBox="1">
              <a:spLocks noChangeArrowheads="1"/>
            </p:cNvSpPr>
            <p:nvPr/>
          </p:nvSpPr>
          <p:spPr bwMode="auto">
            <a:xfrm>
              <a:off x="9706" y="7713"/>
              <a:ext cx="1085"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3" name="Text Box 15"/>
            <p:cNvSpPr txBox="1">
              <a:spLocks noChangeArrowheads="1"/>
            </p:cNvSpPr>
            <p:nvPr/>
          </p:nvSpPr>
          <p:spPr bwMode="auto">
            <a:xfrm>
              <a:off x="4193" y="9670"/>
              <a:ext cx="1457"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4" name="AutoShape 16"/>
            <p:cNvSpPr>
              <a:spLocks noChangeArrowheads="1"/>
            </p:cNvSpPr>
            <p:nvPr/>
          </p:nvSpPr>
          <p:spPr bwMode="auto">
            <a:xfrm>
              <a:off x="7973" y="4912"/>
              <a:ext cx="1207" cy="854"/>
            </a:xfrm>
            <a:prstGeom prst="wedgeRoundRectCallout">
              <a:avLst>
                <a:gd name="adj1" fmla="val -93361"/>
                <a:gd name="adj2" fmla="val 86199"/>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Field </a:t>
              </a:r>
            </a:p>
            <a:p>
              <a:r>
                <a:rPr lang="en-US" sz="1000" b="1" dirty="0">
                  <a:solidFill>
                    <a:schemeClr val="bg1"/>
                  </a:solidFill>
                  <a:latin typeface="Times New Roman" pitchFamily="18" charset="0"/>
                </a:rPr>
                <a:t>Current Constraint (Typical limit)</a:t>
              </a:r>
              <a:endParaRPr lang="en-US" b="1" dirty="0">
                <a:solidFill>
                  <a:schemeClr val="bg1"/>
                </a:solidFill>
              </a:endParaRPr>
            </a:p>
          </p:txBody>
        </p:sp>
        <p:sp>
          <p:nvSpPr>
            <p:cNvPr id="6175" name="Line 17"/>
            <p:cNvSpPr>
              <a:spLocks noChangeShapeType="1"/>
            </p:cNvSpPr>
            <p:nvPr/>
          </p:nvSpPr>
          <p:spPr bwMode="auto">
            <a:xfrm>
              <a:off x="8919" y="6497"/>
              <a:ext cx="0" cy="295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AutoShape 23"/>
            <p:cNvSpPr>
              <a:spLocks noChangeArrowheads="1"/>
            </p:cNvSpPr>
            <p:nvPr/>
          </p:nvSpPr>
          <p:spPr bwMode="auto">
            <a:xfrm>
              <a:off x="9608" y="8314"/>
              <a:ext cx="1640" cy="780"/>
            </a:xfrm>
            <a:prstGeom prst="wedgeRoundRectCallout">
              <a:avLst>
                <a:gd name="adj1" fmla="val -93708"/>
                <a:gd name="adj2" fmla="val -102176"/>
                <a:gd name="adj3" fmla="val 16667"/>
              </a:avLst>
            </a:prstGeom>
            <a:solidFill>
              <a:srgbClr val="FFFFFF"/>
            </a:solidFill>
            <a:ln w="9525">
              <a:solidFill>
                <a:srgbClr val="000000"/>
              </a:solidFill>
              <a:miter lim="800000"/>
              <a:headEnd/>
              <a:tailEnd/>
            </a:ln>
          </p:spPr>
          <p:txBody>
            <a:bodyPr/>
            <a:lstStyle/>
            <a:p>
              <a:r>
                <a:rPr lang="en-US" sz="1000" dirty="0" smtClean="0">
                  <a:latin typeface="Times New Roman" pitchFamily="18" charset="0"/>
                </a:rPr>
                <a:t>Maximum Gross power output </a:t>
              </a:r>
              <a:r>
                <a:rPr lang="en-US" sz="1000" dirty="0">
                  <a:latin typeface="Times New Roman" pitchFamily="18" charset="0"/>
                </a:rPr>
                <a:t>typically limited by the Turbine(Generators are typically sized greater than the Turbine)</a:t>
              </a:r>
            </a:p>
            <a:p>
              <a:endParaRPr lang="en-US" dirty="0"/>
            </a:p>
          </p:txBody>
        </p:sp>
      </p:grpSp>
      <p:sp>
        <p:nvSpPr>
          <p:cNvPr id="6151" name="AutoShape 23"/>
          <p:cNvSpPr>
            <a:spLocks noChangeArrowheads="1"/>
          </p:cNvSpPr>
          <p:nvPr/>
        </p:nvSpPr>
        <p:spPr bwMode="auto">
          <a:xfrm>
            <a:off x="4267200" y="3149599"/>
            <a:ext cx="1524000" cy="1005609"/>
          </a:xfrm>
          <a:prstGeom prst="wedgeRoundRectCallout">
            <a:avLst>
              <a:gd name="adj1" fmla="val 98399"/>
              <a:gd name="adj2" fmla="val 36888"/>
              <a:gd name="adj3" fmla="val 16667"/>
            </a:avLst>
          </a:prstGeom>
          <a:solidFill>
            <a:srgbClr val="92D050"/>
          </a:solidFill>
          <a:ln w="9525">
            <a:solidFill>
              <a:srgbClr val="000000"/>
            </a:solidFill>
            <a:miter lim="800000"/>
            <a:headEnd/>
            <a:tailEnd/>
          </a:ln>
        </p:spPr>
        <p:txBody>
          <a:bodyPr/>
          <a:lstStyle/>
          <a:p>
            <a:r>
              <a:rPr lang="en-US" sz="1000" dirty="0" smtClean="0"/>
              <a:t>At maximum Real Power output collect maximum leading reactive values</a:t>
            </a:r>
          </a:p>
          <a:p>
            <a:r>
              <a:rPr lang="en-US" sz="1000" dirty="0" smtClean="0"/>
              <a:t>as soon as a limit is reached.</a:t>
            </a:r>
            <a:endParaRPr lang="en-US" dirty="0"/>
          </a:p>
        </p:txBody>
      </p:sp>
      <p:sp>
        <p:nvSpPr>
          <p:cNvPr id="8" name="Oval 7"/>
          <p:cNvSpPr/>
          <p:nvPr/>
        </p:nvSpPr>
        <p:spPr>
          <a:xfrm>
            <a:off x="6222585" y="2923381"/>
            <a:ext cx="661988"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2432050" y="4003675"/>
            <a:ext cx="0" cy="180657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56" name="AutoShape 23"/>
          <p:cNvSpPr>
            <a:spLocks noChangeArrowheads="1"/>
          </p:cNvSpPr>
          <p:nvPr/>
        </p:nvSpPr>
        <p:spPr bwMode="auto">
          <a:xfrm>
            <a:off x="832882" y="2953076"/>
            <a:ext cx="1401327" cy="1714200"/>
          </a:xfrm>
          <a:prstGeom prst="wedgeRoundRectCallout">
            <a:avLst>
              <a:gd name="adj1" fmla="val 65587"/>
              <a:gd name="adj2" fmla="val 11192"/>
              <a:gd name="adj3" fmla="val 16667"/>
            </a:avLst>
          </a:prstGeom>
          <a:solidFill>
            <a:srgbClr val="92D050"/>
          </a:solidFill>
          <a:ln w="9525">
            <a:solidFill>
              <a:srgbClr val="000000"/>
            </a:solidFill>
            <a:miter lim="800000"/>
            <a:headEnd/>
            <a:tailEnd/>
          </a:ln>
        </p:spPr>
        <p:txBody>
          <a:bodyPr/>
          <a:lstStyle/>
          <a:p>
            <a:r>
              <a:rPr lang="en-US" sz="1000" dirty="0" smtClean="0"/>
              <a:t>At minimum </a:t>
            </a:r>
            <a:r>
              <a:rPr lang="en-US" sz="1000" dirty="0"/>
              <a:t>Real Power output at which they are normally expected</a:t>
            </a:r>
          </a:p>
          <a:p>
            <a:r>
              <a:rPr lang="en-US" sz="1000" dirty="0"/>
              <a:t>to operate </a:t>
            </a:r>
            <a:r>
              <a:rPr lang="en-US" sz="1000" dirty="0" smtClean="0"/>
              <a:t>collect maximum leading/lagging as </a:t>
            </a:r>
            <a:r>
              <a:rPr lang="en-US" sz="1000" dirty="0"/>
              <a:t>soon </a:t>
            </a:r>
            <a:r>
              <a:rPr lang="en-US" sz="1000" dirty="0" smtClean="0"/>
              <a:t>as a limit is reached</a:t>
            </a:r>
            <a:r>
              <a:rPr lang="en-US" dirty="0"/>
              <a:t>.</a:t>
            </a:r>
          </a:p>
        </p:txBody>
      </p:sp>
      <p:sp>
        <p:nvSpPr>
          <p:cNvPr id="59" name="Oval 58"/>
          <p:cNvSpPr/>
          <p:nvPr/>
        </p:nvSpPr>
        <p:spPr>
          <a:xfrm>
            <a:off x="2101850" y="5522913"/>
            <a:ext cx="660400"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8" name="AutoShape 23"/>
          <p:cNvSpPr>
            <a:spLocks noChangeArrowheads="1"/>
          </p:cNvSpPr>
          <p:nvPr/>
        </p:nvSpPr>
        <p:spPr bwMode="auto">
          <a:xfrm>
            <a:off x="0" y="5613400"/>
            <a:ext cx="1741488" cy="658813"/>
          </a:xfrm>
          <a:prstGeom prst="wedgeRoundRectCallout">
            <a:avLst>
              <a:gd name="adj1" fmla="val 71000"/>
              <a:gd name="adj2" fmla="val -24255"/>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a:t>
            </a:r>
            <a:r>
              <a:rPr lang="en-US" sz="1000" dirty="0">
                <a:latin typeface="Times New Roman" pitchFamily="18" charset="0"/>
              </a:rPr>
              <a:t>of D-curve.</a:t>
            </a:r>
          </a:p>
          <a:p>
            <a:endParaRPr lang="en-US" dirty="0"/>
          </a:p>
        </p:txBody>
      </p:sp>
      <p:sp>
        <p:nvSpPr>
          <p:cNvPr id="6161" name="AutoShape 23"/>
          <p:cNvSpPr>
            <a:spLocks noChangeArrowheads="1"/>
          </p:cNvSpPr>
          <p:nvPr/>
        </p:nvSpPr>
        <p:spPr bwMode="auto">
          <a:xfrm>
            <a:off x="3502025" y="569913"/>
            <a:ext cx="1751013" cy="830262"/>
          </a:xfrm>
          <a:prstGeom prst="wedgeRoundRectCallout">
            <a:avLst>
              <a:gd name="adj1" fmla="val -27537"/>
              <a:gd name="adj2" fmla="val 90009"/>
              <a:gd name="adj3" fmla="val 16667"/>
            </a:avLst>
          </a:prstGeom>
          <a:solidFill>
            <a:srgbClr val="FFFFFF"/>
          </a:solidFill>
          <a:ln w="9525">
            <a:solidFill>
              <a:srgbClr val="000000"/>
            </a:solidFill>
            <a:miter lim="800000"/>
            <a:headEnd/>
            <a:tailEnd/>
          </a:ln>
        </p:spPr>
        <p:txBody>
          <a:bodyPr/>
          <a:lstStyle/>
          <a:p>
            <a:r>
              <a:rPr lang="en-US" sz="1000">
                <a:latin typeface="Times New Roman" pitchFamily="18" charset="0"/>
              </a:rPr>
              <a:t>Curve defined by Manufacturer (D-Curve) or CURL as updated by testing after commercial operations begins</a:t>
            </a:r>
          </a:p>
          <a:p>
            <a:endParaRPr lang="en-US"/>
          </a:p>
        </p:txBody>
      </p:sp>
      <p:sp>
        <p:nvSpPr>
          <p:cNvPr id="6162" name="TextBox 11"/>
          <p:cNvSpPr txBox="1">
            <a:spLocks noChangeArrowheads="1"/>
          </p:cNvSpPr>
          <p:nvPr/>
        </p:nvSpPr>
        <p:spPr bwMode="auto">
          <a:xfrm rot="-5400000">
            <a:off x="584574" y="2214453"/>
            <a:ext cx="1057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Lag  +MVAR</a:t>
            </a:r>
            <a:endParaRPr lang="en-US" dirty="0"/>
          </a:p>
        </p:txBody>
      </p:sp>
      <p:sp>
        <p:nvSpPr>
          <p:cNvPr id="6163" name="TextBox 64"/>
          <p:cNvSpPr txBox="1">
            <a:spLocks noChangeArrowheads="1"/>
          </p:cNvSpPr>
          <p:nvPr/>
        </p:nvSpPr>
        <p:spPr bwMode="auto">
          <a:xfrm>
            <a:off x="7434263" y="3749610"/>
            <a:ext cx="1471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Gross MW </a:t>
            </a:r>
            <a:endParaRPr lang="en-US" sz="1600" dirty="0"/>
          </a:p>
        </p:txBody>
      </p:sp>
      <p:cxnSp>
        <p:nvCxnSpPr>
          <p:cNvPr id="3" name="Straight Arrow Connector 2"/>
          <p:cNvCxnSpPr/>
          <p:nvPr/>
        </p:nvCxnSpPr>
        <p:spPr>
          <a:xfrm flipV="1">
            <a:off x="6553579" y="3200400"/>
            <a:ext cx="0" cy="84957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11"/>
          <p:cNvSpPr txBox="1">
            <a:spLocks noChangeArrowheads="1"/>
          </p:cNvSpPr>
          <p:nvPr/>
        </p:nvSpPr>
        <p:spPr bwMode="auto">
          <a:xfrm rot="-5400000">
            <a:off x="532605" y="4665552"/>
            <a:ext cx="1068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Lead     -MVAR</a:t>
            </a:r>
            <a:endParaRPr lang="en-US" dirty="0"/>
          </a:p>
        </p:txBody>
      </p:sp>
      <p:sp>
        <p:nvSpPr>
          <p:cNvPr id="42" name="Oval 41"/>
          <p:cNvSpPr/>
          <p:nvPr/>
        </p:nvSpPr>
        <p:spPr>
          <a:xfrm>
            <a:off x="2101850" y="1277062"/>
            <a:ext cx="660400"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p:nvPr/>
        </p:nvCxnSpPr>
        <p:spPr>
          <a:xfrm flipV="1">
            <a:off x="2432050" y="1635847"/>
            <a:ext cx="0" cy="251936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AutoShape 23"/>
          <p:cNvSpPr>
            <a:spLocks noChangeArrowheads="1"/>
          </p:cNvSpPr>
          <p:nvPr/>
        </p:nvSpPr>
        <p:spPr bwMode="auto">
          <a:xfrm>
            <a:off x="148826" y="1494525"/>
            <a:ext cx="1741488" cy="658813"/>
          </a:xfrm>
          <a:prstGeom prst="wedgeRoundRectCallout">
            <a:avLst>
              <a:gd name="adj1" fmla="val 71000"/>
              <a:gd name="adj2" fmla="val -24255"/>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of D-curve.</a:t>
            </a:r>
            <a:endParaRPr lang="en-US" sz="1000" dirty="0">
              <a:latin typeface="Times New Roman" pitchFamily="18" charset="0"/>
            </a:endParaRPr>
          </a:p>
          <a:p>
            <a:endParaRPr lang="en-US" dirty="0"/>
          </a:p>
        </p:txBody>
      </p:sp>
      <p:sp>
        <p:nvSpPr>
          <p:cNvPr id="46" name="AutoShape 23"/>
          <p:cNvSpPr>
            <a:spLocks noChangeArrowheads="1"/>
          </p:cNvSpPr>
          <p:nvPr/>
        </p:nvSpPr>
        <p:spPr bwMode="auto">
          <a:xfrm>
            <a:off x="6884758" y="1032055"/>
            <a:ext cx="1741488" cy="658813"/>
          </a:xfrm>
          <a:prstGeom prst="wedgeRoundRectCallout">
            <a:avLst>
              <a:gd name="adj1" fmla="val -63691"/>
              <a:gd name="adj2" fmla="val 240059"/>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of D-curve.</a:t>
            </a:r>
            <a:endParaRPr lang="en-US" sz="1000" dirty="0">
              <a:latin typeface="Times New Roman" pitchFamily="18" charset="0"/>
            </a:endParaRPr>
          </a:p>
          <a:p>
            <a:endParaRPr lang="en-US" dirty="0"/>
          </a:p>
        </p:txBody>
      </p:sp>
      <p:cxnSp>
        <p:nvCxnSpPr>
          <p:cNvPr id="47" name="Straight Arrow Connector 46"/>
          <p:cNvCxnSpPr/>
          <p:nvPr/>
        </p:nvCxnSpPr>
        <p:spPr>
          <a:xfrm>
            <a:off x="6553579" y="4088164"/>
            <a:ext cx="0" cy="119028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222770" y="4974504"/>
            <a:ext cx="661988"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AutoShape 23"/>
          <p:cNvSpPr>
            <a:spLocks noChangeArrowheads="1"/>
          </p:cNvSpPr>
          <p:nvPr/>
        </p:nvSpPr>
        <p:spPr bwMode="auto">
          <a:xfrm>
            <a:off x="7285607" y="5369716"/>
            <a:ext cx="1741488" cy="658813"/>
          </a:xfrm>
          <a:prstGeom prst="wedgeRoundRectCallout">
            <a:avLst>
              <a:gd name="adj1" fmla="val -76475"/>
              <a:gd name="adj2" fmla="val -43566"/>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of D-curve.</a:t>
            </a:r>
            <a:endParaRPr lang="en-US" sz="1000" dirty="0">
              <a:latin typeface="Times New Roman" pitchFamily="18" charset="0"/>
            </a:endParaRPr>
          </a:p>
          <a:p>
            <a:endParaRPr lang="en-US" dirty="0"/>
          </a:p>
        </p:txBody>
      </p:sp>
      <p:sp>
        <p:nvSpPr>
          <p:cNvPr id="52" name="AutoShape 23"/>
          <p:cNvSpPr>
            <a:spLocks noChangeArrowheads="1"/>
          </p:cNvSpPr>
          <p:nvPr/>
        </p:nvSpPr>
        <p:spPr bwMode="auto">
          <a:xfrm>
            <a:off x="3810000" y="2028264"/>
            <a:ext cx="1524000" cy="1005609"/>
          </a:xfrm>
          <a:prstGeom prst="wedgeRoundRectCallout">
            <a:avLst>
              <a:gd name="adj1" fmla="val 127095"/>
              <a:gd name="adj2" fmla="val 74051"/>
              <a:gd name="adj3" fmla="val 16667"/>
            </a:avLst>
          </a:prstGeom>
          <a:solidFill>
            <a:srgbClr val="FFC000"/>
          </a:solidFill>
          <a:ln w="9525">
            <a:solidFill>
              <a:srgbClr val="000000"/>
            </a:solidFill>
            <a:miter lim="800000"/>
            <a:headEnd/>
            <a:tailEnd/>
          </a:ln>
        </p:spPr>
        <p:txBody>
          <a:bodyPr/>
          <a:lstStyle/>
          <a:p>
            <a:r>
              <a:rPr lang="en-US" sz="1000" dirty="0"/>
              <a:t>synchronous generating unit’s maximum real power and lagging</a:t>
            </a:r>
          </a:p>
          <a:p>
            <a:r>
              <a:rPr lang="en-US" sz="1000" dirty="0"/>
              <a:t>reactive power for a minimum of one hour</a:t>
            </a:r>
            <a:endParaRPr lang="en-US" dirty="0"/>
          </a:p>
        </p:txBody>
      </p:sp>
    </p:spTree>
    <p:extLst>
      <p:ext uri="{BB962C8B-B14F-4D97-AF65-F5344CB8AC3E}">
        <p14:creationId xmlns:p14="http://schemas.microsoft.com/office/powerpoint/2010/main" val="4028075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E99E8-2EBC-4ADA-8715-1C5C3C1BD61B}" type="slidenum">
              <a:rPr lang="en-US"/>
              <a:pPr eaLnBrk="1" hangingPunct="1"/>
              <a:t>15</a:t>
            </a:fld>
            <a:endParaRPr lang="en-US"/>
          </a:p>
        </p:txBody>
      </p:sp>
      <p:sp>
        <p:nvSpPr>
          <p:cNvPr id="6148"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smtClean="0"/>
              <a:t>NERC-Terms Thermal </a:t>
            </a:r>
            <a:r>
              <a:rPr lang="en-US" dirty="0"/>
              <a:t>capability curve (D-curve</a:t>
            </a:r>
            <a:r>
              <a:rPr lang="en-US" dirty="0" smtClean="0"/>
              <a:t>) Nuclear</a:t>
            </a:r>
          </a:p>
        </p:txBody>
      </p:sp>
      <p:grpSp>
        <p:nvGrpSpPr>
          <p:cNvPr id="6149" name="Group 5"/>
          <p:cNvGrpSpPr>
            <a:grpSpLocks/>
          </p:cNvGrpSpPr>
          <p:nvPr/>
        </p:nvGrpSpPr>
        <p:grpSpPr bwMode="auto">
          <a:xfrm>
            <a:off x="1066800" y="762000"/>
            <a:ext cx="7972425" cy="5672138"/>
            <a:chOff x="3778" y="4846"/>
            <a:chExt cx="7470" cy="5335"/>
          </a:xfrm>
        </p:grpSpPr>
        <p:sp>
          <p:nvSpPr>
            <p:cNvPr id="6164" name="AutoShape 6"/>
            <p:cNvSpPr>
              <a:spLocks noChangeArrowheads="1"/>
            </p:cNvSpPr>
            <p:nvPr/>
          </p:nvSpPr>
          <p:spPr bwMode="auto">
            <a:xfrm>
              <a:off x="9437" y="6280"/>
              <a:ext cx="991" cy="689"/>
            </a:xfrm>
            <a:prstGeom prst="wedgeRoundRectCallout">
              <a:avLst>
                <a:gd name="adj1" fmla="val -85329"/>
                <a:gd name="adj2" fmla="val 133162"/>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Armature </a:t>
              </a:r>
            </a:p>
            <a:p>
              <a:r>
                <a:rPr lang="en-US" sz="1000" b="1" dirty="0">
                  <a:solidFill>
                    <a:schemeClr val="bg1"/>
                  </a:solidFill>
                  <a:latin typeface="Times New Roman" pitchFamily="18" charset="0"/>
                </a:rPr>
                <a:t>Current Constraint</a:t>
              </a:r>
            </a:p>
            <a:p>
              <a:r>
                <a:rPr lang="en-US" sz="1000" b="1" dirty="0">
                  <a:solidFill>
                    <a:schemeClr val="bg1"/>
                  </a:solidFill>
                  <a:latin typeface="Times New Roman" pitchFamily="18" charset="0"/>
                </a:rPr>
                <a:t>(Typical limit)</a:t>
              </a:r>
            </a:p>
            <a:p>
              <a:endParaRPr lang="en-US" dirty="0"/>
            </a:p>
          </p:txBody>
        </p:sp>
        <p:sp>
          <p:nvSpPr>
            <p:cNvPr id="6165" name="AutoShape 7"/>
            <p:cNvSpPr>
              <a:spLocks noChangeArrowheads="1"/>
            </p:cNvSpPr>
            <p:nvPr/>
          </p:nvSpPr>
          <p:spPr bwMode="auto">
            <a:xfrm>
              <a:off x="8037" y="9418"/>
              <a:ext cx="1238" cy="763"/>
            </a:xfrm>
            <a:prstGeom prst="wedgeRoundRectCallout">
              <a:avLst>
                <a:gd name="adj1" fmla="val -100486"/>
                <a:gd name="adj2" fmla="val -45685"/>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Under</a:t>
              </a:r>
            </a:p>
            <a:p>
              <a:r>
                <a:rPr lang="en-US" sz="1000" b="1" dirty="0">
                  <a:solidFill>
                    <a:schemeClr val="bg1"/>
                  </a:solidFill>
                  <a:latin typeface="Times New Roman" pitchFamily="18" charset="0"/>
                </a:rPr>
                <a:t>Excitation </a:t>
              </a:r>
            </a:p>
            <a:p>
              <a:r>
                <a:rPr lang="en-US" sz="1000" b="1" dirty="0">
                  <a:solidFill>
                    <a:schemeClr val="bg1"/>
                  </a:solidFill>
                  <a:latin typeface="Times New Roman" pitchFamily="18" charset="0"/>
                </a:rPr>
                <a:t>Constraint(Typical limit)</a:t>
              </a:r>
              <a:endParaRPr lang="en-US" sz="1000" b="1" dirty="0">
                <a:solidFill>
                  <a:schemeClr val="bg1"/>
                </a:solidFill>
              </a:endParaRPr>
            </a:p>
            <a:p>
              <a:endParaRPr lang="en-US" dirty="0"/>
            </a:p>
          </p:txBody>
        </p:sp>
        <p:sp>
          <p:nvSpPr>
            <p:cNvPr id="6166" name="Line 8"/>
            <p:cNvSpPr>
              <a:spLocks noChangeShapeType="1"/>
            </p:cNvSpPr>
            <p:nvPr/>
          </p:nvSpPr>
          <p:spPr bwMode="auto">
            <a:xfrm flipV="1">
              <a:off x="4104" y="4953"/>
              <a:ext cx="1" cy="507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9"/>
            <p:cNvSpPr>
              <a:spLocks noChangeShapeType="1"/>
            </p:cNvSpPr>
            <p:nvPr/>
          </p:nvSpPr>
          <p:spPr bwMode="auto">
            <a:xfrm>
              <a:off x="3778" y="7909"/>
              <a:ext cx="583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Freeform 10"/>
            <p:cNvSpPr>
              <a:spLocks/>
            </p:cNvSpPr>
            <p:nvPr/>
          </p:nvSpPr>
          <p:spPr bwMode="auto">
            <a:xfrm rot="228322">
              <a:off x="4084" y="5681"/>
              <a:ext cx="4407" cy="712"/>
            </a:xfrm>
            <a:custGeom>
              <a:avLst/>
              <a:gdLst>
                <a:gd name="T0" fmla="*/ 0 w 5580"/>
                <a:gd name="T1" fmla="*/ 23 h 930"/>
                <a:gd name="T2" fmla="*/ 1422 w 5580"/>
                <a:gd name="T3" fmla="*/ 23 h 930"/>
                <a:gd name="T4" fmla="*/ 2843 w 5580"/>
                <a:gd name="T5" fmla="*/ 161 h 930"/>
                <a:gd name="T6" fmla="*/ 4407 w 5580"/>
                <a:gd name="T7" fmla="*/ 712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Freeform 11"/>
            <p:cNvSpPr>
              <a:spLocks/>
            </p:cNvSpPr>
            <p:nvPr/>
          </p:nvSpPr>
          <p:spPr bwMode="auto">
            <a:xfrm flipV="1">
              <a:off x="4104" y="9081"/>
              <a:ext cx="4932" cy="514"/>
            </a:xfrm>
            <a:custGeom>
              <a:avLst/>
              <a:gdLst>
                <a:gd name="T0" fmla="*/ 0 w 5580"/>
                <a:gd name="T1" fmla="*/ 17 h 930"/>
                <a:gd name="T2" fmla="*/ 1591 w 5580"/>
                <a:gd name="T3" fmla="*/ 17 h 930"/>
                <a:gd name="T4" fmla="*/ 3182 w 5580"/>
                <a:gd name="T5" fmla="*/ 116 h 930"/>
                <a:gd name="T6" fmla="*/ 4932 w 5580"/>
                <a:gd name="T7" fmla="*/ 514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Freeform 12"/>
            <p:cNvSpPr>
              <a:spLocks/>
            </p:cNvSpPr>
            <p:nvPr/>
          </p:nvSpPr>
          <p:spPr bwMode="auto">
            <a:xfrm>
              <a:off x="8467" y="6532"/>
              <a:ext cx="700" cy="2549"/>
            </a:xfrm>
            <a:custGeom>
              <a:avLst/>
              <a:gdLst>
                <a:gd name="T0" fmla="*/ 0 w 900"/>
                <a:gd name="T1" fmla="*/ 0 h 2520"/>
                <a:gd name="T2" fmla="*/ 560 w 900"/>
                <a:gd name="T3" fmla="*/ 910 h 2520"/>
                <a:gd name="T4" fmla="*/ 700 w 900"/>
                <a:gd name="T5" fmla="*/ 1821 h 2520"/>
                <a:gd name="T6" fmla="*/ 560 w 900"/>
                <a:gd name="T7" fmla="*/ 2549 h 2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2520">
                  <a:moveTo>
                    <a:pt x="0" y="0"/>
                  </a:moveTo>
                  <a:cubicBezTo>
                    <a:pt x="285" y="300"/>
                    <a:pt x="570" y="600"/>
                    <a:pt x="720" y="900"/>
                  </a:cubicBezTo>
                  <a:cubicBezTo>
                    <a:pt x="870" y="1200"/>
                    <a:pt x="900" y="1530"/>
                    <a:pt x="900" y="1800"/>
                  </a:cubicBezTo>
                  <a:cubicBezTo>
                    <a:pt x="900" y="2070"/>
                    <a:pt x="750" y="2400"/>
                    <a:pt x="720" y="252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Text Box 13"/>
            <p:cNvSpPr txBox="1">
              <a:spLocks noChangeArrowheads="1"/>
            </p:cNvSpPr>
            <p:nvPr/>
          </p:nvSpPr>
          <p:spPr bwMode="auto">
            <a:xfrm>
              <a:off x="4163" y="4846"/>
              <a:ext cx="1456"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2" name="Text Box 14"/>
            <p:cNvSpPr txBox="1">
              <a:spLocks noChangeArrowheads="1"/>
            </p:cNvSpPr>
            <p:nvPr/>
          </p:nvSpPr>
          <p:spPr bwMode="auto">
            <a:xfrm>
              <a:off x="9706" y="7713"/>
              <a:ext cx="1085"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3" name="Text Box 15"/>
            <p:cNvSpPr txBox="1">
              <a:spLocks noChangeArrowheads="1"/>
            </p:cNvSpPr>
            <p:nvPr/>
          </p:nvSpPr>
          <p:spPr bwMode="auto">
            <a:xfrm>
              <a:off x="4193" y="9670"/>
              <a:ext cx="1457"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4" name="AutoShape 16"/>
            <p:cNvSpPr>
              <a:spLocks noChangeArrowheads="1"/>
            </p:cNvSpPr>
            <p:nvPr/>
          </p:nvSpPr>
          <p:spPr bwMode="auto">
            <a:xfrm>
              <a:off x="7973" y="4912"/>
              <a:ext cx="1207" cy="854"/>
            </a:xfrm>
            <a:prstGeom prst="wedgeRoundRectCallout">
              <a:avLst>
                <a:gd name="adj1" fmla="val -93361"/>
                <a:gd name="adj2" fmla="val 86199"/>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Field </a:t>
              </a:r>
            </a:p>
            <a:p>
              <a:r>
                <a:rPr lang="en-US" sz="1000" b="1" dirty="0">
                  <a:solidFill>
                    <a:schemeClr val="bg1"/>
                  </a:solidFill>
                  <a:latin typeface="Times New Roman" pitchFamily="18" charset="0"/>
                </a:rPr>
                <a:t>Current Constraint (Typical limit)</a:t>
              </a:r>
              <a:endParaRPr lang="en-US" b="1" dirty="0">
                <a:solidFill>
                  <a:schemeClr val="bg1"/>
                </a:solidFill>
              </a:endParaRPr>
            </a:p>
          </p:txBody>
        </p:sp>
        <p:sp>
          <p:nvSpPr>
            <p:cNvPr id="6175" name="Line 17"/>
            <p:cNvSpPr>
              <a:spLocks noChangeShapeType="1"/>
            </p:cNvSpPr>
            <p:nvPr/>
          </p:nvSpPr>
          <p:spPr bwMode="auto">
            <a:xfrm>
              <a:off x="8919" y="6497"/>
              <a:ext cx="0" cy="295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AutoShape 23"/>
            <p:cNvSpPr>
              <a:spLocks noChangeArrowheads="1"/>
            </p:cNvSpPr>
            <p:nvPr/>
          </p:nvSpPr>
          <p:spPr bwMode="auto">
            <a:xfrm>
              <a:off x="9608" y="8314"/>
              <a:ext cx="1640" cy="780"/>
            </a:xfrm>
            <a:prstGeom prst="wedgeRoundRectCallout">
              <a:avLst>
                <a:gd name="adj1" fmla="val -93708"/>
                <a:gd name="adj2" fmla="val -102176"/>
                <a:gd name="adj3" fmla="val 16667"/>
              </a:avLst>
            </a:prstGeom>
            <a:solidFill>
              <a:srgbClr val="FFFFFF"/>
            </a:solidFill>
            <a:ln w="9525">
              <a:solidFill>
                <a:srgbClr val="000000"/>
              </a:solidFill>
              <a:miter lim="800000"/>
              <a:headEnd/>
              <a:tailEnd/>
            </a:ln>
          </p:spPr>
          <p:txBody>
            <a:bodyPr/>
            <a:lstStyle/>
            <a:p>
              <a:r>
                <a:rPr lang="en-US" sz="1000" dirty="0" smtClean="0">
                  <a:latin typeface="Times New Roman" pitchFamily="18" charset="0"/>
                </a:rPr>
                <a:t>Maximum Gross power output </a:t>
              </a:r>
              <a:r>
                <a:rPr lang="en-US" sz="1000" dirty="0">
                  <a:latin typeface="Times New Roman" pitchFamily="18" charset="0"/>
                </a:rPr>
                <a:t>typically limited by the Turbine(Generators are typically sized greater than the Turbine)</a:t>
              </a:r>
            </a:p>
            <a:p>
              <a:endParaRPr lang="en-US" dirty="0"/>
            </a:p>
          </p:txBody>
        </p:sp>
      </p:grpSp>
      <p:sp>
        <p:nvSpPr>
          <p:cNvPr id="6151" name="AutoShape 23"/>
          <p:cNvSpPr>
            <a:spLocks noChangeArrowheads="1"/>
          </p:cNvSpPr>
          <p:nvPr/>
        </p:nvSpPr>
        <p:spPr bwMode="auto">
          <a:xfrm>
            <a:off x="4267200" y="3149599"/>
            <a:ext cx="1524000" cy="1005609"/>
          </a:xfrm>
          <a:prstGeom prst="wedgeRoundRectCallout">
            <a:avLst>
              <a:gd name="adj1" fmla="val 98399"/>
              <a:gd name="adj2" fmla="val 36888"/>
              <a:gd name="adj3" fmla="val 16667"/>
            </a:avLst>
          </a:prstGeom>
          <a:solidFill>
            <a:srgbClr val="92D050"/>
          </a:solidFill>
          <a:ln w="9525">
            <a:solidFill>
              <a:srgbClr val="000000"/>
            </a:solidFill>
            <a:miter lim="800000"/>
            <a:headEnd/>
            <a:tailEnd/>
          </a:ln>
        </p:spPr>
        <p:txBody>
          <a:bodyPr/>
          <a:lstStyle/>
          <a:p>
            <a:r>
              <a:rPr lang="en-US" sz="1000" dirty="0" smtClean="0"/>
              <a:t>At maximum Real Power output collect maximum leading reactive values</a:t>
            </a:r>
          </a:p>
          <a:p>
            <a:r>
              <a:rPr lang="en-US" sz="1000" dirty="0" smtClean="0"/>
              <a:t>as soon as a limit is reached.</a:t>
            </a:r>
            <a:endParaRPr lang="en-US" dirty="0"/>
          </a:p>
        </p:txBody>
      </p:sp>
      <p:sp>
        <p:nvSpPr>
          <p:cNvPr id="8" name="Oval 7"/>
          <p:cNvSpPr/>
          <p:nvPr/>
        </p:nvSpPr>
        <p:spPr>
          <a:xfrm>
            <a:off x="6222585" y="2923381"/>
            <a:ext cx="661988"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1" name="AutoShape 23"/>
          <p:cNvSpPr>
            <a:spLocks noChangeArrowheads="1"/>
          </p:cNvSpPr>
          <p:nvPr/>
        </p:nvSpPr>
        <p:spPr bwMode="auto">
          <a:xfrm>
            <a:off x="3502025" y="569913"/>
            <a:ext cx="1751013" cy="830262"/>
          </a:xfrm>
          <a:prstGeom prst="wedgeRoundRectCallout">
            <a:avLst>
              <a:gd name="adj1" fmla="val -27537"/>
              <a:gd name="adj2" fmla="val 90009"/>
              <a:gd name="adj3" fmla="val 16667"/>
            </a:avLst>
          </a:prstGeom>
          <a:solidFill>
            <a:srgbClr val="FFFFFF"/>
          </a:solidFill>
          <a:ln w="9525">
            <a:solidFill>
              <a:srgbClr val="000000"/>
            </a:solidFill>
            <a:miter lim="800000"/>
            <a:headEnd/>
            <a:tailEnd/>
          </a:ln>
        </p:spPr>
        <p:txBody>
          <a:bodyPr/>
          <a:lstStyle/>
          <a:p>
            <a:r>
              <a:rPr lang="en-US" sz="1000">
                <a:latin typeface="Times New Roman" pitchFamily="18" charset="0"/>
              </a:rPr>
              <a:t>Curve defined by Manufacturer (D-Curve) or CURL as updated by testing after commercial operations begins</a:t>
            </a:r>
          </a:p>
          <a:p>
            <a:endParaRPr lang="en-US"/>
          </a:p>
        </p:txBody>
      </p:sp>
      <p:sp>
        <p:nvSpPr>
          <p:cNvPr id="6162" name="TextBox 11"/>
          <p:cNvSpPr txBox="1">
            <a:spLocks noChangeArrowheads="1"/>
          </p:cNvSpPr>
          <p:nvPr/>
        </p:nvSpPr>
        <p:spPr bwMode="auto">
          <a:xfrm rot="-5400000">
            <a:off x="584574" y="2214453"/>
            <a:ext cx="1057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Lag  +MVAR</a:t>
            </a:r>
            <a:endParaRPr lang="en-US" dirty="0"/>
          </a:p>
        </p:txBody>
      </p:sp>
      <p:sp>
        <p:nvSpPr>
          <p:cNvPr id="6163" name="TextBox 64"/>
          <p:cNvSpPr txBox="1">
            <a:spLocks noChangeArrowheads="1"/>
          </p:cNvSpPr>
          <p:nvPr/>
        </p:nvSpPr>
        <p:spPr bwMode="auto">
          <a:xfrm>
            <a:off x="7434263" y="3749610"/>
            <a:ext cx="1471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Gross MW </a:t>
            </a:r>
            <a:endParaRPr lang="en-US" sz="1600" dirty="0"/>
          </a:p>
        </p:txBody>
      </p:sp>
      <p:cxnSp>
        <p:nvCxnSpPr>
          <p:cNvPr id="3" name="Straight Arrow Connector 2"/>
          <p:cNvCxnSpPr/>
          <p:nvPr/>
        </p:nvCxnSpPr>
        <p:spPr>
          <a:xfrm flipV="1">
            <a:off x="6553579" y="3200400"/>
            <a:ext cx="0" cy="84957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11"/>
          <p:cNvSpPr txBox="1">
            <a:spLocks noChangeArrowheads="1"/>
          </p:cNvSpPr>
          <p:nvPr/>
        </p:nvSpPr>
        <p:spPr bwMode="auto">
          <a:xfrm rot="-5400000">
            <a:off x="532605" y="4665552"/>
            <a:ext cx="1068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Lead     -MVAR</a:t>
            </a:r>
            <a:endParaRPr lang="en-US" dirty="0"/>
          </a:p>
        </p:txBody>
      </p:sp>
      <p:sp>
        <p:nvSpPr>
          <p:cNvPr id="46" name="AutoShape 23"/>
          <p:cNvSpPr>
            <a:spLocks noChangeArrowheads="1"/>
          </p:cNvSpPr>
          <p:nvPr/>
        </p:nvSpPr>
        <p:spPr bwMode="auto">
          <a:xfrm>
            <a:off x="6884758" y="1032055"/>
            <a:ext cx="1741488" cy="658813"/>
          </a:xfrm>
          <a:prstGeom prst="wedgeRoundRectCallout">
            <a:avLst>
              <a:gd name="adj1" fmla="val -63691"/>
              <a:gd name="adj2" fmla="val 240059"/>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of D-curve.</a:t>
            </a:r>
            <a:endParaRPr lang="en-US" sz="1000" dirty="0">
              <a:latin typeface="Times New Roman" pitchFamily="18" charset="0"/>
            </a:endParaRPr>
          </a:p>
          <a:p>
            <a:endParaRPr lang="en-US" dirty="0"/>
          </a:p>
        </p:txBody>
      </p:sp>
      <p:cxnSp>
        <p:nvCxnSpPr>
          <p:cNvPr id="47" name="Straight Arrow Connector 46"/>
          <p:cNvCxnSpPr/>
          <p:nvPr/>
        </p:nvCxnSpPr>
        <p:spPr>
          <a:xfrm>
            <a:off x="6553579" y="4088164"/>
            <a:ext cx="0" cy="119028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222770" y="4974504"/>
            <a:ext cx="661988"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AutoShape 23"/>
          <p:cNvSpPr>
            <a:spLocks noChangeArrowheads="1"/>
          </p:cNvSpPr>
          <p:nvPr/>
        </p:nvSpPr>
        <p:spPr bwMode="auto">
          <a:xfrm>
            <a:off x="7285607" y="5369716"/>
            <a:ext cx="1741488" cy="658813"/>
          </a:xfrm>
          <a:prstGeom prst="wedgeRoundRectCallout">
            <a:avLst>
              <a:gd name="adj1" fmla="val -76475"/>
              <a:gd name="adj2" fmla="val -43566"/>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of D-curve.</a:t>
            </a:r>
            <a:endParaRPr lang="en-US" sz="1000" dirty="0">
              <a:latin typeface="Times New Roman" pitchFamily="18" charset="0"/>
            </a:endParaRPr>
          </a:p>
          <a:p>
            <a:endParaRPr lang="en-US" dirty="0"/>
          </a:p>
        </p:txBody>
      </p:sp>
      <p:sp>
        <p:nvSpPr>
          <p:cNvPr id="52" name="AutoShape 23"/>
          <p:cNvSpPr>
            <a:spLocks noChangeArrowheads="1"/>
          </p:cNvSpPr>
          <p:nvPr/>
        </p:nvSpPr>
        <p:spPr bwMode="auto">
          <a:xfrm>
            <a:off x="3810000" y="2028264"/>
            <a:ext cx="1524000" cy="1005609"/>
          </a:xfrm>
          <a:prstGeom prst="wedgeRoundRectCallout">
            <a:avLst>
              <a:gd name="adj1" fmla="val 127095"/>
              <a:gd name="adj2" fmla="val 74051"/>
              <a:gd name="adj3" fmla="val 16667"/>
            </a:avLst>
          </a:prstGeom>
          <a:solidFill>
            <a:srgbClr val="FFC000"/>
          </a:solidFill>
          <a:ln w="9525">
            <a:solidFill>
              <a:srgbClr val="000000"/>
            </a:solidFill>
            <a:miter lim="800000"/>
            <a:headEnd/>
            <a:tailEnd/>
          </a:ln>
        </p:spPr>
        <p:txBody>
          <a:bodyPr/>
          <a:lstStyle/>
          <a:p>
            <a:r>
              <a:rPr lang="en-US" sz="1000" dirty="0"/>
              <a:t>synchronous generating unit’s maximum real power and lagging</a:t>
            </a:r>
          </a:p>
          <a:p>
            <a:r>
              <a:rPr lang="en-US" sz="1000" dirty="0"/>
              <a:t>reactive power for a minimum of one hour</a:t>
            </a:r>
            <a:endParaRPr lang="en-US" dirty="0"/>
          </a:p>
        </p:txBody>
      </p:sp>
    </p:spTree>
    <p:extLst>
      <p:ext uri="{BB962C8B-B14F-4D97-AF65-F5344CB8AC3E}">
        <p14:creationId xmlns:p14="http://schemas.microsoft.com/office/powerpoint/2010/main" val="233318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E99E8-2EBC-4ADA-8715-1C5C3C1BD61B}" type="slidenum">
              <a:rPr lang="en-US"/>
              <a:pPr eaLnBrk="1" hangingPunct="1"/>
              <a:t>16</a:t>
            </a:fld>
            <a:endParaRPr lang="en-US"/>
          </a:p>
        </p:txBody>
      </p:sp>
      <p:sp>
        <p:nvSpPr>
          <p:cNvPr id="6148"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smtClean="0"/>
              <a:t>NERC-Terms Thermal </a:t>
            </a:r>
            <a:r>
              <a:rPr lang="en-US" dirty="0"/>
              <a:t>capability curve (D-curve</a:t>
            </a:r>
            <a:r>
              <a:rPr lang="en-US" dirty="0" smtClean="0"/>
              <a:t>)</a:t>
            </a:r>
            <a:br>
              <a:rPr lang="en-US" dirty="0" smtClean="0"/>
            </a:br>
            <a:r>
              <a:rPr lang="en-US" dirty="0" smtClean="0"/>
              <a:t>Variable Generation</a:t>
            </a:r>
          </a:p>
        </p:txBody>
      </p:sp>
      <p:grpSp>
        <p:nvGrpSpPr>
          <p:cNvPr id="6149" name="Group 5"/>
          <p:cNvGrpSpPr>
            <a:grpSpLocks/>
          </p:cNvGrpSpPr>
          <p:nvPr/>
        </p:nvGrpSpPr>
        <p:grpSpPr bwMode="auto">
          <a:xfrm>
            <a:off x="1066800" y="762000"/>
            <a:ext cx="7972425" cy="5672138"/>
            <a:chOff x="3778" y="4846"/>
            <a:chExt cx="7470" cy="5335"/>
          </a:xfrm>
        </p:grpSpPr>
        <p:sp>
          <p:nvSpPr>
            <p:cNvPr id="6164" name="AutoShape 6"/>
            <p:cNvSpPr>
              <a:spLocks noChangeArrowheads="1"/>
            </p:cNvSpPr>
            <p:nvPr/>
          </p:nvSpPr>
          <p:spPr bwMode="auto">
            <a:xfrm>
              <a:off x="9437" y="6280"/>
              <a:ext cx="991" cy="689"/>
            </a:xfrm>
            <a:prstGeom prst="wedgeRoundRectCallout">
              <a:avLst>
                <a:gd name="adj1" fmla="val -85329"/>
                <a:gd name="adj2" fmla="val 133162"/>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Armature </a:t>
              </a:r>
            </a:p>
            <a:p>
              <a:r>
                <a:rPr lang="en-US" sz="1000" b="1" dirty="0">
                  <a:solidFill>
                    <a:schemeClr val="bg1"/>
                  </a:solidFill>
                  <a:latin typeface="Times New Roman" pitchFamily="18" charset="0"/>
                </a:rPr>
                <a:t>Current Constraint</a:t>
              </a:r>
            </a:p>
            <a:p>
              <a:r>
                <a:rPr lang="en-US" sz="1000" b="1" dirty="0">
                  <a:solidFill>
                    <a:schemeClr val="bg1"/>
                  </a:solidFill>
                  <a:latin typeface="Times New Roman" pitchFamily="18" charset="0"/>
                </a:rPr>
                <a:t>(Typical limit)</a:t>
              </a:r>
            </a:p>
            <a:p>
              <a:endParaRPr lang="en-US" dirty="0"/>
            </a:p>
          </p:txBody>
        </p:sp>
        <p:sp>
          <p:nvSpPr>
            <p:cNvPr id="6165" name="AutoShape 7"/>
            <p:cNvSpPr>
              <a:spLocks noChangeArrowheads="1"/>
            </p:cNvSpPr>
            <p:nvPr/>
          </p:nvSpPr>
          <p:spPr bwMode="auto">
            <a:xfrm>
              <a:off x="8037" y="9418"/>
              <a:ext cx="1238" cy="763"/>
            </a:xfrm>
            <a:prstGeom prst="wedgeRoundRectCallout">
              <a:avLst>
                <a:gd name="adj1" fmla="val -100486"/>
                <a:gd name="adj2" fmla="val -45685"/>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Under</a:t>
              </a:r>
            </a:p>
            <a:p>
              <a:r>
                <a:rPr lang="en-US" sz="1000" b="1" dirty="0">
                  <a:solidFill>
                    <a:schemeClr val="bg1"/>
                  </a:solidFill>
                  <a:latin typeface="Times New Roman" pitchFamily="18" charset="0"/>
                </a:rPr>
                <a:t>Excitation </a:t>
              </a:r>
            </a:p>
            <a:p>
              <a:r>
                <a:rPr lang="en-US" sz="1000" b="1" dirty="0">
                  <a:solidFill>
                    <a:schemeClr val="bg1"/>
                  </a:solidFill>
                  <a:latin typeface="Times New Roman" pitchFamily="18" charset="0"/>
                </a:rPr>
                <a:t>Constraint(Typical limit)</a:t>
              </a:r>
              <a:endParaRPr lang="en-US" sz="1000" b="1" dirty="0">
                <a:solidFill>
                  <a:schemeClr val="bg1"/>
                </a:solidFill>
              </a:endParaRPr>
            </a:p>
            <a:p>
              <a:endParaRPr lang="en-US" dirty="0"/>
            </a:p>
          </p:txBody>
        </p:sp>
        <p:sp>
          <p:nvSpPr>
            <p:cNvPr id="6166" name="Line 8"/>
            <p:cNvSpPr>
              <a:spLocks noChangeShapeType="1"/>
            </p:cNvSpPr>
            <p:nvPr/>
          </p:nvSpPr>
          <p:spPr bwMode="auto">
            <a:xfrm flipV="1">
              <a:off x="4104" y="4953"/>
              <a:ext cx="1" cy="507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9"/>
            <p:cNvSpPr>
              <a:spLocks noChangeShapeType="1"/>
            </p:cNvSpPr>
            <p:nvPr/>
          </p:nvSpPr>
          <p:spPr bwMode="auto">
            <a:xfrm>
              <a:off x="3778" y="7909"/>
              <a:ext cx="583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Freeform 10"/>
            <p:cNvSpPr>
              <a:spLocks/>
            </p:cNvSpPr>
            <p:nvPr/>
          </p:nvSpPr>
          <p:spPr bwMode="auto">
            <a:xfrm rot="228322">
              <a:off x="4084" y="5681"/>
              <a:ext cx="4407" cy="712"/>
            </a:xfrm>
            <a:custGeom>
              <a:avLst/>
              <a:gdLst>
                <a:gd name="T0" fmla="*/ 0 w 5580"/>
                <a:gd name="T1" fmla="*/ 23 h 930"/>
                <a:gd name="T2" fmla="*/ 1422 w 5580"/>
                <a:gd name="T3" fmla="*/ 23 h 930"/>
                <a:gd name="T4" fmla="*/ 2843 w 5580"/>
                <a:gd name="T5" fmla="*/ 161 h 930"/>
                <a:gd name="T6" fmla="*/ 4407 w 5580"/>
                <a:gd name="T7" fmla="*/ 712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Freeform 11"/>
            <p:cNvSpPr>
              <a:spLocks/>
            </p:cNvSpPr>
            <p:nvPr/>
          </p:nvSpPr>
          <p:spPr bwMode="auto">
            <a:xfrm flipV="1">
              <a:off x="4104" y="9081"/>
              <a:ext cx="4932" cy="514"/>
            </a:xfrm>
            <a:custGeom>
              <a:avLst/>
              <a:gdLst>
                <a:gd name="T0" fmla="*/ 0 w 5580"/>
                <a:gd name="T1" fmla="*/ 17 h 930"/>
                <a:gd name="T2" fmla="*/ 1591 w 5580"/>
                <a:gd name="T3" fmla="*/ 17 h 930"/>
                <a:gd name="T4" fmla="*/ 3182 w 5580"/>
                <a:gd name="T5" fmla="*/ 116 h 930"/>
                <a:gd name="T6" fmla="*/ 4932 w 5580"/>
                <a:gd name="T7" fmla="*/ 514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Freeform 12"/>
            <p:cNvSpPr>
              <a:spLocks/>
            </p:cNvSpPr>
            <p:nvPr/>
          </p:nvSpPr>
          <p:spPr bwMode="auto">
            <a:xfrm>
              <a:off x="8467" y="6532"/>
              <a:ext cx="700" cy="2549"/>
            </a:xfrm>
            <a:custGeom>
              <a:avLst/>
              <a:gdLst>
                <a:gd name="T0" fmla="*/ 0 w 900"/>
                <a:gd name="T1" fmla="*/ 0 h 2520"/>
                <a:gd name="T2" fmla="*/ 560 w 900"/>
                <a:gd name="T3" fmla="*/ 910 h 2520"/>
                <a:gd name="T4" fmla="*/ 700 w 900"/>
                <a:gd name="T5" fmla="*/ 1821 h 2520"/>
                <a:gd name="T6" fmla="*/ 560 w 900"/>
                <a:gd name="T7" fmla="*/ 2549 h 2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2520">
                  <a:moveTo>
                    <a:pt x="0" y="0"/>
                  </a:moveTo>
                  <a:cubicBezTo>
                    <a:pt x="285" y="300"/>
                    <a:pt x="570" y="600"/>
                    <a:pt x="720" y="900"/>
                  </a:cubicBezTo>
                  <a:cubicBezTo>
                    <a:pt x="870" y="1200"/>
                    <a:pt x="900" y="1530"/>
                    <a:pt x="900" y="1800"/>
                  </a:cubicBezTo>
                  <a:cubicBezTo>
                    <a:pt x="900" y="2070"/>
                    <a:pt x="750" y="2400"/>
                    <a:pt x="720" y="252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Text Box 13"/>
            <p:cNvSpPr txBox="1">
              <a:spLocks noChangeArrowheads="1"/>
            </p:cNvSpPr>
            <p:nvPr/>
          </p:nvSpPr>
          <p:spPr bwMode="auto">
            <a:xfrm>
              <a:off x="4163" y="4846"/>
              <a:ext cx="1456"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2" name="Text Box 14"/>
            <p:cNvSpPr txBox="1">
              <a:spLocks noChangeArrowheads="1"/>
            </p:cNvSpPr>
            <p:nvPr/>
          </p:nvSpPr>
          <p:spPr bwMode="auto">
            <a:xfrm>
              <a:off x="9706" y="7713"/>
              <a:ext cx="1085"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3" name="Text Box 15"/>
            <p:cNvSpPr txBox="1">
              <a:spLocks noChangeArrowheads="1"/>
            </p:cNvSpPr>
            <p:nvPr/>
          </p:nvSpPr>
          <p:spPr bwMode="auto">
            <a:xfrm>
              <a:off x="4193" y="9670"/>
              <a:ext cx="1457"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4" name="AutoShape 16"/>
            <p:cNvSpPr>
              <a:spLocks noChangeArrowheads="1"/>
            </p:cNvSpPr>
            <p:nvPr/>
          </p:nvSpPr>
          <p:spPr bwMode="auto">
            <a:xfrm>
              <a:off x="7973" y="4912"/>
              <a:ext cx="1207" cy="854"/>
            </a:xfrm>
            <a:prstGeom prst="wedgeRoundRectCallout">
              <a:avLst>
                <a:gd name="adj1" fmla="val -93361"/>
                <a:gd name="adj2" fmla="val 86199"/>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Field </a:t>
              </a:r>
            </a:p>
            <a:p>
              <a:r>
                <a:rPr lang="en-US" sz="1000" b="1" dirty="0">
                  <a:solidFill>
                    <a:schemeClr val="bg1"/>
                  </a:solidFill>
                  <a:latin typeface="Times New Roman" pitchFamily="18" charset="0"/>
                </a:rPr>
                <a:t>Current Constraint (Typical limit)</a:t>
              </a:r>
              <a:endParaRPr lang="en-US" b="1" dirty="0">
                <a:solidFill>
                  <a:schemeClr val="bg1"/>
                </a:solidFill>
              </a:endParaRPr>
            </a:p>
          </p:txBody>
        </p:sp>
        <p:sp>
          <p:nvSpPr>
            <p:cNvPr id="6175" name="Line 17"/>
            <p:cNvSpPr>
              <a:spLocks noChangeShapeType="1"/>
            </p:cNvSpPr>
            <p:nvPr/>
          </p:nvSpPr>
          <p:spPr bwMode="auto">
            <a:xfrm>
              <a:off x="8919" y="6497"/>
              <a:ext cx="0" cy="295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AutoShape 23"/>
            <p:cNvSpPr>
              <a:spLocks noChangeArrowheads="1"/>
            </p:cNvSpPr>
            <p:nvPr/>
          </p:nvSpPr>
          <p:spPr bwMode="auto">
            <a:xfrm>
              <a:off x="9608" y="8314"/>
              <a:ext cx="1640" cy="780"/>
            </a:xfrm>
            <a:prstGeom prst="wedgeRoundRectCallout">
              <a:avLst>
                <a:gd name="adj1" fmla="val -93708"/>
                <a:gd name="adj2" fmla="val -102176"/>
                <a:gd name="adj3" fmla="val 16667"/>
              </a:avLst>
            </a:prstGeom>
            <a:solidFill>
              <a:srgbClr val="FFFFFF"/>
            </a:solidFill>
            <a:ln w="9525">
              <a:solidFill>
                <a:srgbClr val="000000"/>
              </a:solidFill>
              <a:miter lim="800000"/>
              <a:headEnd/>
              <a:tailEnd/>
            </a:ln>
          </p:spPr>
          <p:txBody>
            <a:bodyPr/>
            <a:lstStyle/>
            <a:p>
              <a:r>
                <a:rPr lang="en-US" sz="1000" dirty="0" smtClean="0">
                  <a:latin typeface="Times New Roman" pitchFamily="18" charset="0"/>
                </a:rPr>
                <a:t>Maximum Gross power output </a:t>
              </a:r>
              <a:r>
                <a:rPr lang="en-US" sz="1000" dirty="0">
                  <a:latin typeface="Times New Roman" pitchFamily="18" charset="0"/>
                </a:rPr>
                <a:t>typically limited by the Turbine(Generators are typically sized greater than the Turbine)</a:t>
              </a:r>
            </a:p>
            <a:p>
              <a:endParaRPr lang="en-US" dirty="0"/>
            </a:p>
          </p:txBody>
        </p:sp>
      </p:grpSp>
      <p:sp>
        <p:nvSpPr>
          <p:cNvPr id="6151" name="AutoShape 23"/>
          <p:cNvSpPr>
            <a:spLocks noChangeArrowheads="1"/>
          </p:cNvSpPr>
          <p:nvPr/>
        </p:nvSpPr>
        <p:spPr bwMode="auto">
          <a:xfrm>
            <a:off x="3124200" y="3149599"/>
            <a:ext cx="2667000" cy="1124129"/>
          </a:xfrm>
          <a:prstGeom prst="wedgeRoundRectCallout">
            <a:avLst>
              <a:gd name="adj1" fmla="val 79020"/>
              <a:gd name="adj2" fmla="val -8105"/>
              <a:gd name="adj3" fmla="val 16667"/>
            </a:avLst>
          </a:prstGeom>
          <a:solidFill>
            <a:srgbClr val="92D050"/>
          </a:solidFill>
          <a:ln w="9525">
            <a:solidFill>
              <a:srgbClr val="000000"/>
            </a:solidFill>
            <a:miter lim="800000"/>
            <a:headEnd/>
            <a:tailEnd/>
          </a:ln>
        </p:spPr>
        <p:txBody>
          <a:bodyPr/>
          <a:lstStyle/>
          <a:p>
            <a:r>
              <a:rPr lang="en-US" sz="1000" dirty="0"/>
              <a:t>Perform verification of Reactive</a:t>
            </a:r>
          </a:p>
          <a:p>
            <a:r>
              <a:rPr lang="en-US" sz="1000" dirty="0"/>
              <a:t>Power capability of wind turbines and photovoltaic inverters with at least</a:t>
            </a:r>
          </a:p>
          <a:p>
            <a:r>
              <a:rPr lang="en-US" sz="1000" dirty="0"/>
              <a:t>90 percent of the wind turbines or photovoltaic inverters at a site on-line.</a:t>
            </a:r>
            <a:endParaRPr lang="en-US" dirty="0"/>
          </a:p>
        </p:txBody>
      </p:sp>
      <p:sp>
        <p:nvSpPr>
          <p:cNvPr id="8" name="Oval 7"/>
          <p:cNvSpPr/>
          <p:nvPr/>
        </p:nvSpPr>
        <p:spPr>
          <a:xfrm>
            <a:off x="6222585" y="2923381"/>
            <a:ext cx="661988"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1" name="AutoShape 23"/>
          <p:cNvSpPr>
            <a:spLocks noChangeArrowheads="1"/>
          </p:cNvSpPr>
          <p:nvPr/>
        </p:nvSpPr>
        <p:spPr bwMode="auto">
          <a:xfrm>
            <a:off x="3502025" y="569913"/>
            <a:ext cx="1751013" cy="830262"/>
          </a:xfrm>
          <a:prstGeom prst="wedgeRoundRectCallout">
            <a:avLst>
              <a:gd name="adj1" fmla="val -27537"/>
              <a:gd name="adj2" fmla="val 90009"/>
              <a:gd name="adj3" fmla="val 16667"/>
            </a:avLst>
          </a:prstGeom>
          <a:solidFill>
            <a:srgbClr val="FFFFFF"/>
          </a:solidFill>
          <a:ln w="9525">
            <a:solidFill>
              <a:srgbClr val="000000"/>
            </a:solidFill>
            <a:miter lim="800000"/>
            <a:headEnd/>
            <a:tailEnd/>
          </a:ln>
        </p:spPr>
        <p:txBody>
          <a:bodyPr/>
          <a:lstStyle/>
          <a:p>
            <a:r>
              <a:rPr lang="en-US" sz="1000">
                <a:latin typeface="Times New Roman" pitchFamily="18" charset="0"/>
              </a:rPr>
              <a:t>Curve defined by Manufacturer (D-Curve) or CURL as updated by testing after commercial operations begins</a:t>
            </a:r>
          </a:p>
          <a:p>
            <a:endParaRPr lang="en-US"/>
          </a:p>
        </p:txBody>
      </p:sp>
      <p:sp>
        <p:nvSpPr>
          <p:cNvPr id="6162" name="TextBox 11"/>
          <p:cNvSpPr txBox="1">
            <a:spLocks noChangeArrowheads="1"/>
          </p:cNvSpPr>
          <p:nvPr/>
        </p:nvSpPr>
        <p:spPr bwMode="auto">
          <a:xfrm rot="-5400000">
            <a:off x="584574" y="2214453"/>
            <a:ext cx="1057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Lag  +MVAR</a:t>
            </a:r>
            <a:endParaRPr lang="en-US" dirty="0"/>
          </a:p>
        </p:txBody>
      </p:sp>
      <p:sp>
        <p:nvSpPr>
          <p:cNvPr id="6163" name="TextBox 64"/>
          <p:cNvSpPr txBox="1">
            <a:spLocks noChangeArrowheads="1"/>
          </p:cNvSpPr>
          <p:nvPr/>
        </p:nvSpPr>
        <p:spPr bwMode="auto">
          <a:xfrm>
            <a:off x="7434263" y="3749610"/>
            <a:ext cx="1471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Gross MW </a:t>
            </a:r>
            <a:endParaRPr lang="en-US" sz="1600" dirty="0"/>
          </a:p>
        </p:txBody>
      </p:sp>
      <p:cxnSp>
        <p:nvCxnSpPr>
          <p:cNvPr id="3" name="Straight Arrow Connector 2"/>
          <p:cNvCxnSpPr/>
          <p:nvPr/>
        </p:nvCxnSpPr>
        <p:spPr>
          <a:xfrm flipV="1">
            <a:off x="6553579" y="3200400"/>
            <a:ext cx="0" cy="84957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11"/>
          <p:cNvSpPr txBox="1">
            <a:spLocks noChangeArrowheads="1"/>
          </p:cNvSpPr>
          <p:nvPr/>
        </p:nvSpPr>
        <p:spPr bwMode="auto">
          <a:xfrm rot="-5400000">
            <a:off x="532605" y="4665552"/>
            <a:ext cx="1068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Lead     -MVAR</a:t>
            </a:r>
            <a:endParaRPr lang="en-US" dirty="0"/>
          </a:p>
        </p:txBody>
      </p:sp>
      <p:sp>
        <p:nvSpPr>
          <p:cNvPr id="46" name="AutoShape 23"/>
          <p:cNvSpPr>
            <a:spLocks noChangeArrowheads="1"/>
          </p:cNvSpPr>
          <p:nvPr/>
        </p:nvSpPr>
        <p:spPr bwMode="auto">
          <a:xfrm>
            <a:off x="6884758" y="1032055"/>
            <a:ext cx="1741488" cy="658813"/>
          </a:xfrm>
          <a:prstGeom prst="wedgeRoundRectCallout">
            <a:avLst>
              <a:gd name="adj1" fmla="val -63691"/>
              <a:gd name="adj2" fmla="val 240059"/>
              <a:gd name="adj3" fmla="val 16667"/>
            </a:avLst>
          </a:prstGeom>
          <a:solidFill>
            <a:schemeClr val="accent1"/>
          </a:solidFill>
          <a:ln w="9525">
            <a:solidFill>
              <a:srgbClr val="000000"/>
            </a:solidFill>
            <a:miter lim="800000"/>
            <a:headEnd/>
            <a:tailEnd/>
          </a:ln>
        </p:spPr>
        <p:txBody>
          <a:bodyPr/>
          <a:lstStyle/>
          <a:p>
            <a:r>
              <a:rPr lang="en-US" sz="1000" dirty="0">
                <a:latin typeface="Times New Roman" pitchFamily="18" charset="0"/>
              </a:rPr>
              <a:t>Test must fall within 90% of </a:t>
            </a:r>
            <a:r>
              <a:rPr lang="en-US" sz="1000" dirty="0" smtClean="0">
                <a:latin typeface="Times New Roman" pitchFamily="18" charset="0"/>
              </a:rPr>
              <a:t>prior test and must demonstrate at least 50% of D-curve.</a:t>
            </a:r>
            <a:endParaRPr lang="en-US" sz="1000" dirty="0">
              <a:latin typeface="Times New Roman" pitchFamily="18" charset="0"/>
            </a:endParaRPr>
          </a:p>
          <a:p>
            <a:endParaRPr lang="en-US" dirty="0"/>
          </a:p>
        </p:txBody>
      </p:sp>
    </p:spTree>
    <p:extLst>
      <p:ext uri="{BB962C8B-B14F-4D97-AF65-F5344CB8AC3E}">
        <p14:creationId xmlns:p14="http://schemas.microsoft.com/office/powerpoint/2010/main" val="1151017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NOGRR 142</a:t>
            </a:r>
            <a:endParaRPr lang="en-US" dirty="0"/>
          </a:p>
        </p:txBody>
      </p:sp>
      <p:sp>
        <p:nvSpPr>
          <p:cNvPr id="3" name="Content Placeholder 2"/>
          <p:cNvSpPr txBox="1">
            <a:spLocks/>
          </p:cNvSpPr>
          <p:nvPr/>
        </p:nvSpPr>
        <p:spPr>
          <a:xfrm>
            <a:off x="457200" y="1066800"/>
            <a:ext cx="8229600" cy="4830763"/>
          </a:xfrm>
          <a:prstGeom prst="rect">
            <a:avLst/>
          </a:prstGeom>
        </p:spPr>
        <p:txBody>
          <a:bodyPr>
            <a:normAutofit/>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571500" indent="-571500">
              <a:buFont typeface="+mj-lt"/>
              <a:buAutoNum type="romanUcPeriod"/>
            </a:pPr>
            <a:r>
              <a:rPr lang="en-US" kern="0" dirty="0" smtClean="0"/>
              <a:t>Requires verification vs the RARF</a:t>
            </a:r>
          </a:p>
          <a:p>
            <a:pPr marL="571500" indent="-571500">
              <a:buFont typeface="+mj-lt"/>
              <a:buAutoNum type="romanUcPeriod"/>
            </a:pPr>
            <a:r>
              <a:rPr lang="en-US" kern="0" dirty="0" smtClean="0"/>
              <a:t>Includes requirements for NERC staged test for either Coordinated or non-coordinated testing.</a:t>
            </a:r>
          </a:p>
          <a:p>
            <a:pPr marL="571500" indent="-571500">
              <a:buFont typeface="+mj-lt"/>
              <a:buAutoNum type="romanUcPeriod"/>
            </a:pPr>
            <a:r>
              <a:rPr lang="en-US" kern="0" dirty="0" smtClean="0"/>
              <a:t>Includes a CURL verification (reduced from 15 minutes to 1 minute) for lagging for all units.</a:t>
            </a:r>
          </a:p>
          <a:p>
            <a:pPr marL="571500" indent="-571500">
              <a:buFont typeface="+mj-lt"/>
              <a:buAutoNum type="romanUcPeriod"/>
            </a:pPr>
            <a:r>
              <a:rPr lang="en-US" kern="0" dirty="0"/>
              <a:t>Includes a CURL verification (reduced from 15 minutes to 1 minute) for </a:t>
            </a:r>
            <a:r>
              <a:rPr lang="en-US" kern="0" dirty="0" smtClean="0"/>
              <a:t>leading </a:t>
            </a:r>
            <a:r>
              <a:rPr lang="en-US" kern="0" dirty="0"/>
              <a:t>for all </a:t>
            </a:r>
            <a:r>
              <a:rPr lang="en-US" kern="0" dirty="0" smtClean="0"/>
              <a:t>non NERC exempted units.</a:t>
            </a:r>
          </a:p>
        </p:txBody>
      </p:sp>
    </p:spTree>
    <p:extLst>
      <p:ext uri="{BB962C8B-B14F-4D97-AF65-F5344CB8AC3E}">
        <p14:creationId xmlns:p14="http://schemas.microsoft.com/office/powerpoint/2010/main" val="34501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Rectangle 2"/>
          <p:cNvSpPr/>
          <p:nvPr/>
        </p:nvSpPr>
        <p:spPr>
          <a:xfrm>
            <a:off x="1066800" y="1219200"/>
            <a:ext cx="7467600" cy="4524315"/>
          </a:xfrm>
          <a:prstGeom prst="rect">
            <a:avLst/>
          </a:prstGeom>
        </p:spPr>
        <p:txBody>
          <a:bodyPr wrap="square">
            <a:spAutoFit/>
          </a:bodyPr>
          <a:lstStyle/>
          <a:p>
            <a:pPr marL="571500" indent="-571500">
              <a:buFont typeface="+mj-lt"/>
              <a:buAutoNum type="romanUcPeriod"/>
            </a:pPr>
            <a:r>
              <a:rPr lang="en-US" b="1" kern="0" dirty="0"/>
              <a:t>Comments are to include he requirement for AVR in service</a:t>
            </a:r>
            <a:r>
              <a:rPr lang="en-US" b="1" kern="0" dirty="0" smtClean="0"/>
              <a:t>.</a:t>
            </a:r>
          </a:p>
          <a:p>
            <a:pPr marL="571500" indent="-571500">
              <a:buFont typeface="+mj-lt"/>
              <a:buAutoNum type="romanUcPeriod"/>
            </a:pPr>
            <a:r>
              <a:rPr lang="en-US" b="1" kern="0" dirty="0" smtClean="0"/>
              <a:t>Requirements within ERCOT need to capture all units not just BES.</a:t>
            </a:r>
            <a:endParaRPr lang="en-US" b="1" kern="0" dirty="0"/>
          </a:p>
          <a:p>
            <a:pPr marL="571500" indent="-571500">
              <a:buFont typeface="+mj-lt"/>
              <a:buAutoNum type="romanUcPeriod"/>
            </a:pPr>
            <a:r>
              <a:rPr lang="en-US" b="1" kern="0" dirty="0"/>
              <a:t>Include scheduled voltage for the test.</a:t>
            </a:r>
          </a:p>
          <a:p>
            <a:pPr marL="571500" indent="-571500">
              <a:buFont typeface="+mj-lt"/>
              <a:buAutoNum type="romanUcPeriod"/>
            </a:pPr>
            <a:r>
              <a:rPr lang="en-US" b="1" kern="0" dirty="0"/>
              <a:t>Test for lagging need to be done in summer months.</a:t>
            </a:r>
          </a:p>
          <a:p>
            <a:pPr marL="571500" indent="-571500">
              <a:buFont typeface="+mj-lt"/>
              <a:buAutoNum type="romanUcPeriod"/>
            </a:pPr>
            <a:r>
              <a:rPr lang="en-US" b="1" kern="0" dirty="0"/>
              <a:t>Confusion about how the 1 minute test is done vs the NERC required 1 hour test.</a:t>
            </a:r>
          </a:p>
          <a:p>
            <a:pPr marL="571500" indent="-571500">
              <a:buFont typeface="+mj-lt"/>
              <a:buAutoNum type="romanUcPeriod"/>
            </a:pPr>
            <a:r>
              <a:rPr lang="en-US" b="1" kern="0" dirty="0"/>
              <a:t>VSS check is not being documented.</a:t>
            </a:r>
          </a:p>
          <a:p>
            <a:pPr marL="571500" indent="-571500">
              <a:buFont typeface="+mj-lt"/>
              <a:buAutoNum type="romanUcPeriod"/>
            </a:pPr>
            <a:r>
              <a:rPr lang="en-US" b="1" kern="0" dirty="0" smtClean="0"/>
              <a:t>Variable generation </a:t>
            </a:r>
            <a:r>
              <a:rPr lang="en-US" b="1" kern="0" dirty="0"/>
              <a:t>leading capability should be checked.</a:t>
            </a:r>
          </a:p>
          <a:p>
            <a:pPr marL="571500" indent="-571500">
              <a:buFont typeface="+mj-lt"/>
              <a:buAutoNum type="romanUcPeriod"/>
            </a:pPr>
            <a:r>
              <a:rPr lang="en-US" b="1" kern="0" dirty="0"/>
              <a:t>What operational data can be used</a:t>
            </a:r>
            <a:r>
              <a:rPr lang="en-US" b="1" kern="0" dirty="0" smtClean="0"/>
              <a:t>?</a:t>
            </a:r>
          </a:p>
          <a:p>
            <a:pPr marL="571500" indent="-571500">
              <a:buFont typeface="+mj-lt"/>
              <a:buAutoNum type="romanUcPeriod"/>
            </a:pPr>
            <a:r>
              <a:rPr lang="en-US" b="1" kern="0" dirty="0"/>
              <a:t>15 minute test is needed to verify that the unit can sustain the reactive capability </a:t>
            </a:r>
            <a:r>
              <a:rPr lang="en-US" b="1" kern="0" dirty="0" smtClean="0"/>
              <a:t>curve</a:t>
            </a:r>
          </a:p>
          <a:p>
            <a:pPr marL="571500" indent="-571500">
              <a:buFont typeface="+mj-lt"/>
              <a:buAutoNum type="romanUcPeriod"/>
            </a:pPr>
            <a:r>
              <a:rPr lang="en-US" b="1" kern="0" dirty="0"/>
              <a:t>NDCRC application form be updated to clarify certain requirements, specifically the requirements to provide net injection and power factor data with respect to the Point of Interconnection (POI) with the TSPs </a:t>
            </a:r>
          </a:p>
        </p:txBody>
      </p:sp>
    </p:spTree>
    <p:extLst>
      <p:ext uri="{BB962C8B-B14F-4D97-AF65-F5344CB8AC3E}">
        <p14:creationId xmlns:p14="http://schemas.microsoft.com/office/powerpoint/2010/main" val="69914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467600" cy="2286000"/>
          </a:xfrm>
        </p:spPr>
        <p:txBody>
          <a:bodyPr/>
          <a:lstStyle/>
          <a:p>
            <a:pPr marL="0" indent="0" algn="ctr">
              <a:buNone/>
            </a:pPr>
            <a:r>
              <a:rPr lang="en-US" sz="7200" dirty="0" smtClean="0"/>
              <a:t>Appendix</a:t>
            </a:r>
          </a:p>
          <a:p>
            <a:pPr marL="0" indent="0" algn="ctr">
              <a:buNone/>
            </a:pPr>
            <a:r>
              <a:rPr lang="en-US" sz="2400" dirty="0" smtClean="0"/>
              <a:t>Information from 2013 Reactive Testing workshop</a:t>
            </a:r>
            <a:endParaRPr lang="en-US" sz="2400" dirty="0"/>
          </a:p>
        </p:txBody>
      </p:sp>
    </p:spTree>
    <p:extLst>
      <p:ext uri="{BB962C8B-B14F-4D97-AF65-F5344CB8AC3E}">
        <p14:creationId xmlns:p14="http://schemas.microsoft.com/office/powerpoint/2010/main" val="33921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Implementation of MOD-025-2</a:t>
            </a:r>
            <a:endParaRPr lang="en-US" dirty="0"/>
          </a:p>
        </p:txBody>
      </p:sp>
      <p:sp>
        <p:nvSpPr>
          <p:cNvPr id="3" name="Content Placeholder 2"/>
          <p:cNvSpPr>
            <a:spLocks noGrp="1"/>
          </p:cNvSpPr>
          <p:nvPr>
            <p:ph idx="1"/>
          </p:nvPr>
        </p:nvSpPr>
        <p:spPr/>
        <p:txBody>
          <a:bodyPr/>
          <a:lstStyle/>
          <a:p>
            <a:r>
              <a:rPr lang="en-US" b="0" dirty="0" smtClean="0"/>
              <a:t>Two </a:t>
            </a:r>
            <a:r>
              <a:rPr lang="en-US" b="0" dirty="0"/>
              <a:t>calendar years </a:t>
            </a:r>
            <a:r>
              <a:rPr lang="en-US" b="0" dirty="0" smtClean="0"/>
              <a:t>following approval at </a:t>
            </a:r>
            <a:r>
              <a:rPr lang="en-US" b="0" dirty="0"/>
              <a:t>least 40 percent of</a:t>
            </a:r>
          </a:p>
          <a:p>
            <a:r>
              <a:rPr lang="en-US" b="0" dirty="0"/>
              <a:t>its applicable Facilities.</a:t>
            </a:r>
          </a:p>
          <a:p>
            <a:r>
              <a:rPr lang="en-US" b="0" dirty="0" smtClean="0"/>
              <a:t>Three </a:t>
            </a:r>
            <a:r>
              <a:rPr lang="en-US" b="0" dirty="0"/>
              <a:t>calendar years </a:t>
            </a:r>
            <a:r>
              <a:rPr lang="en-US" b="0" dirty="0" smtClean="0"/>
              <a:t>following approval at </a:t>
            </a:r>
            <a:r>
              <a:rPr lang="en-US" b="0" dirty="0"/>
              <a:t>least 60 percent of</a:t>
            </a:r>
          </a:p>
          <a:p>
            <a:r>
              <a:rPr lang="en-US" b="0" dirty="0"/>
              <a:t>its applicable Facilities.</a:t>
            </a:r>
          </a:p>
          <a:p>
            <a:r>
              <a:rPr lang="en-US" b="0" dirty="0" smtClean="0"/>
              <a:t>Four </a:t>
            </a:r>
            <a:r>
              <a:rPr lang="en-US" b="0" dirty="0"/>
              <a:t>calendar years </a:t>
            </a:r>
            <a:r>
              <a:rPr lang="en-US" b="0" dirty="0" smtClean="0"/>
              <a:t>following approval </a:t>
            </a:r>
            <a:r>
              <a:rPr lang="en-US" b="0" dirty="0"/>
              <a:t>at least </a:t>
            </a:r>
            <a:r>
              <a:rPr lang="en-US" b="0" dirty="0" smtClean="0"/>
              <a:t>80 </a:t>
            </a:r>
            <a:r>
              <a:rPr lang="en-US" b="0" dirty="0"/>
              <a:t>percent of</a:t>
            </a:r>
          </a:p>
          <a:p>
            <a:r>
              <a:rPr lang="en-US" b="0" dirty="0"/>
              <a:t>its applicable </a:t>
            </a:r>
            <a:r>
              <a:rPr lang="en-US" b="0" dirty="0" smtClean="0"/>
              <a:t>Facilities.</a:t>
            </a:r>
          </a:p>
          <a:p>
            <a:r>
              <a:rPr lang="en-US" b="0" dirty="0" smtClean="0"/>
              <a:t>Five </a:t>
            </a:r>
            <a:r>
              <a:rPr lang="en-US" b="0" dirty="0"/>
              <a:t>calendar years following approval at </a:t>
            </a:r>
            <a:r>
              <a:rPr lang="en-US" b="0"/>
              <a:t>least </a:t>
            </a:r>
            <a:r>
              <a:rPr lang="en-US" b="0" smtClean="0"/>
              <a:t>100 </a:t>
            </a:r>
            <a:r>
              <a:rPr lang="en-US" b="0" dirty="0"/>
              <a:t>percent of</a:t>
            </a:r>
          </a:p>
          <a:p>
            <a:r>
              <a:rPr lang="en-US" b="0" dirty="0"/>
              <a:t>its applicable Facilities.</a:t>
            </a:r>
          </a:p>
          <a:p>
            <a:endParaRPr lang="en-US" b="0" dirty="0"/>
          </a:p>
        </p:txBody>
      </p:sp>
    </p:spTree>
    <p:extLst>
      <p:ext uri="{BB962C8B-B14F-4D97-AF65-F5344CB8AC3E}">
        <p14:creationId xmlns:p14="http://schemas.microsoft.com/office/powerpoint/2010/main" val="215841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Outline </a:t>
            </a:r>
            <a:endParaRPr lang="en-US" sz="2800" dirty="0"/>
          </a:p>
        </p:txBody>
      </p:sp>
      <p:sp>
        <p:nvSpPr>
          <p:cNvPr id="3" name="Content Placeholder 2"/>
          <p:cNvSpPr>
            <a:spLocks noGrp="1"/>
          </p:cNvSpPr>
          <p:nvPr>
            <p:ph idx="1"/>
          </p:nvPr>
        </p:nvSpPr>
        <p:spPr>
          <a:xfrm>
            <a:off x="457200" y="1066800"/>
            <a:ext cx="8229600" cy="4830763"/>
          </a:xfrm>
        </p:spPr>
        <p:txBody>
          <a:bodyPr>
            <a:normAutofit fontScale="85000" lnSpcReduction="10000"/>
          </a:bodyPr>
          <a:lstStyle/>
          <a:p>
            <a:pPr marL="571500" indent="-571500">
              <a:buFont typeface="+mj-lt"/>
              <a:buAutoNum type="romanUcPeriod"/>
            </a:pPr>
            <a:r>
              <a:rPr lang="en-US" dirty="0" smtClean="0"/>
              <a:t>Clarify how Nodal Protocols for Voltage Support and Unit Reactive Test are related and dependent</a:t>
            </a:r>
          </a:p>
          <a:p>
            <a:pPr marL="571500" indent="-571500">
              <a:buFont typeface="+mj-lt"/>
              <a:buAutoNum type="romanUcPeriod"/>
            </a:pPr>
            <a:endParaRPr lang="en-US" dirty="0" smtClean="0"/>
          </a:p>
          <a:p>
            <a:pPr marL="571500" indent="-571500">
              <a:buFont typeface="+mj-lt"/>
              <a:buAutoNum type="romanUcPeriod"/>
            </a:pPr>
            <a:r>
              <a:rPr lang="en-US" dirty="0" smtClean="0"/>
              <a:t>Define CURL and URL</a:t>
            </a:r>
          </a:p>
          <a:p>
            <a:pPr marL="571500" indent="-571500">
              <a:buFont typeface="+mj-lt"/>
              <a:buAutoNum type="romanUcPeriod"/>
            </a:pPr>
            <a:endParaRPr lang="en-US" dirty="0" smtClean="0"/>
          </a:p>
          <a:p>
            <a:pPr marL="571500" indent="-571500">
              <a:buFont typeface="+mj-lt"/>
              <a:buAutoNum type="romanUcPeriod"/>
            </a:pPr>
            <a:r>
              <a:rPr lang="en-US" dirty="0" smtClean="0"/>
              <a:t>Review telemetry requirements for Unit Reactive Testing for Conventional and IRR units </a:t>
            </a:r>
          </a:p>
          <a:p>
            <a:pPr marL="571500" indent="-571500">
              <a:buFont typeface="+mj-lt"/>
              <a:buAutoNum type="romanUcPeriod"/>
            </a:pPr>
            <a:endParaRPr lang="en-US" dirty="0" smtClean="0"/>
          </a:p>
          <a:p>
            <a:pPr marL="571500" indent="-571500">
              <a:buFont typeface="+mj-lt"/>
              <a:buAutoNum type="romanUcPeriod"/>
            </a:pPr>
            <a:r>
              <a:rPr lang="en-US" dirty="0" smtClean="0"/>
              <a:t> Discuss Coordinated Vs. Non-Coordinated Testing</a:t>
            </a:r>
          </a:p>
          <a:p>
            <a:pPr marL="571500" indent="-571500">
              <a:buFont typeface="+mj-lt"/>
              <a:buAutoNum type="romanUcPeriod"/>
            </a:pPr>
            <a:endParaRPr lang="en-US" dirty="0" smtClean="0"/>
          </a:p>
          <a:p>
            <a:pPr marL="571500" indent="-571500">
              <a:buFont typeface="+mj-lt"/>
              <a:buAutoNum type="romanUcPeriod"/>
            </a:pPr>
            <a:r>
              <a:rPr lang="en-US" dirty="0" smtClean="0"/>
              <a:t>Review NDCRC Form</a:t>
            </a:r>
          </a:p>
          <a:p>
            <a:pPr marL="571500" indent="-571500">
              <a:buFont typeface="+mj-lt"/>
              <a:buAutoNum type="romanUcPeriod"/>
            </a:pPr>
            <a:endParaRPr lang="en-US" dirty="0" smtClean="0"/>
          </a:p>
          <a:p>
            <a:pPr marL="571500" indent="-571500">
              <a:buFont typeface="+mj-lt"/>
              <a:buAutoNum type="romanUcPeriod"/>
            </a:pPr>
            <a:r>
              <a:rPr lang="en-US" dirty="0" smtClean="0"/>
              <a:t>Demonstrate CURL data use in ERCOT ISO Grid Operations </a:t>
            </a:r>
          </a:p>
          <a:p>
            <a:pPr marL="0" indent="0">
              <a:buNone/>
            </a:pPr>
            <a:endParaRPr lang="en-US" dirty="0"/>
          </a:p>
          <a:p>
            <a:pPr marL="571500" indent="-571500">
              <a:buFont typeface="+mj-lt"/>
              <a:buAutoNum type="romanUcPeriod"/>
            </a:pPr>
            <a:r>
              <a:rPr lang="en-US" dirty="0" smtClean="0"/>
              <a:t>Feedback from Market Participants</a:t>
            </a:r>
          </a:p>
          <a:p>
            <a:pPr marL="971550" lvl="1" indent="-571500">
              <a:buFont typeface="+mj-lt"/>
              <a:buAutoNum type="romanUcPeriod"/>
            </a:pPr>
            <a:r>
              <a:rPr lang="en-US" dirty="0" smtClean="0"/>
              <a:t>Identify topics which still require additional clarification</a:t>
            </a:r>
          </a:p>
          <a:p>
            <a:pPr marL="971550" lvl="1" indent="-571500">
              <a:buFont typeface="+mj-lt"/>
              <a:buAutoNum type="romanUcPeriod"/>
            </a:pPr>
            <a:r>
              <a:rPr lang="en-US" dirty="0" smtClean="0"/>
              <a:t>Suggested changes to NDCRC tool </a:t>
            </a:r>
          </a:p>
          <a:p>
            <a:endParaRPr lang="en-US" dirty="0"/>
          </a:p>
        </p:txBody>
      </p:sp>
    </p:spTree>
    <p:extLst>
      <p:ext uri="{BB962C8B-B14F-4D97-AF65-F5344CB8AC3E}">
        <p14:creationId xmlns:p14="http://schemas.microsoft.com/office/powerpoint/2010/main" val="3165536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100"/>
            <a:ext cx="8229600" cy="4724400"/>
          </a:xfrm>
        </p:spPr>
        <p:txBody>
          <a:bodyPr>
            <a:normAutofit/>
          </a:bodyPr>
          <a:lstStyle/>
          <a:p>
            <a:r>
              <a:rPr lang="en-US" dirty="0" smtClean="0"/>
              <a:t>Nodal Protocol 3.15</a:t>
            </a:r>
          </a:p>
          <a:p>
            <a:pPr lvl="1">
              <a:buFont typeface="Wingdings" pitchFamily="2" charset="2"/>
              <a:buChar char="Ø"/>
            </a:pPr>
            <a:r>
              <a:rPr lang="en-US" dirty="0" smtClean="0"/>
              <a:t>Voltage Support Service Requirements </a:t>
            </a:r>
            <a:r>
              <a:rPr lang="en-US" dirty="0"/>
              <a:t>{</a:t>
            </a:r>
            <a:r>
              <a:rPr lang="en-US" dirty="0" smtClean="0"/>
              <a:t>POI}</a:t>
            </a:r>
          </a:p>
          <a:p>
            <a:pPr lvl="1">
              <a:buFont typeface="Wingdings" pitchFamily="2" charset="2"/>
              <a:buChar char="Ø"/>
            </a:pPr>
            <a:r>
              <a:rPr lang="en-US" dirty="0" smtClean="0"/>
              <a:t>+/- 0.95 power factor (lead/lag) at Maximum Net MW Output</a:t>
            </a:r>
          </a:p>
          <a:p>
            <a:pPr lvl="1">
              <a:buFont typeface="Wingdings" pitchFamily="2" charset="2"/>
              <a:buChar char="Ø"/>
            </a:pPr>
            <a:r>
              <a:rPr lang="en-US" dirty="0" smtClean="0"/>
              <a:t>URL</a:t>
            </a:r>
          </a:p>
          <a:p>
            <a:pPr lvl="1"/>
            <a:endParaRPr lang="en-US" dirty="0" smtClean="0"/>
          </a:p>
          <a:p>
            <a:r>
              <a:rPr lang="en-US" dirty="0" smtClean="0"/>
              <a:t>Nodal Protocol 8.1.1.2.1.4</a:t>
            </a:r>
          </a:p>
          <a:p>
            <a:pPr lvl="1">
              <a:buFont typeface="Wingdings" pitchFamily="2" charset="2"/>
              <a:buChar char="Ø"/>
            </a:pPr>
            <a:r>
              <a:rPr lang="en-US" dirty="0" smtClean="0"/>
              <a:t>Maximum Reactive Capability of the Unit </a:t>
            </a:r>
          </a:p>
          <a:p>
            <a:pPr lvl="1">
              <a:buFont typeface="Wingdings" pitchFamily="2" charset="2"/>
              <a:buChar char="Ø"/>
            </a:pPr>
            <a:r>
              <a:rPr lang="en-US" dirty="0" smtClean="0"/>
              <a:t>CURL Validation {Generator Terminals/Gross} </a:t>
            </a:r>
          </a:p>
          <a:p>
            <a:pPr lvl="1">
              <a:buFont typeface="Wingdings" pitchFamily="2" charset="2"/>
              <a:buChar char="Ø"/>
            </a:pPr>
            <a:r>
              <a:rPr lang="en-US" dirty="0" smtClean="0"/>
              <a:t>“How to Guide”: Nodal Operating Guide 3.3.2</a:t>
            </a:r>
          </a:p>
          <a:p>
            <a:pPr marL="457200" lvl="1" indent="0">
              <a:buNone/>
            </a:pPr>
            <a:endParaRPr lang="en-US" dirty="0" smtClean="0"/>
          </a:p>
          <a:p>
            <a:pPr lvl="1"/>
            <a:endParaRPr lang="en-US" dirty="0" smtClean="0"/>
          </a:p>
        </p:txBody>
      </p:sp>
      <p:sp>
        <p:nvSpPr>
          <p:cNvPr id="2" name="Title 1"/>
          <p:cNvSpPr>
            <a:spLocks noGrp="1"/>
          </p:cNvSpPr>
          <p:nvPr>
            <p:ph type="title"/>
          </p:nvPr>
        </p:nvSpPr>
        <p:spPr/>
        <p:txBody>
          <a:bodyPr>
            <a:normAutofit/>
          </a:bodyPr>
          <a:lstStyle/>
          <a:p>
            <a:r>
              <a:rPr lang="en-US" dirty="0" smtClean="0"/>
              <a:t>Nodal Protocols – Reactive Capability  </a:t>
            </a:r>
            <a:endParaRPr lang="en-US" dirty="0"/>
          </a:p>
        </p:txBody>
      </p:sp>
      <p:sp>
        <p:nvSpPr>
          <p:cNvPr id="7" name="Rectangle 6"/>
          <p:cNvSpPr/>
          <p:nvPr/>
        </p:nvSpPr>
        <p:spPr>
          <a:xfrm>
            <a:off x="533400" y="838200"/>
            <a:ext cx="5638800" cy="4038600"/>
          </a:xfrm>
          <a:prstGeom prst="rect">
            <a:avLst/>
          </a:prstGeom>
          <a:gradFill flip="none" rotWithShape="1">
            <a:gsLst>
              <a:gs pos="0">
                <a:schemeClr val="accent5"/>
              </a:gs>
              <a:gs pos="9000">
                <a:schemeClr val="accent5">
                  <a:lumMod val="20000"/>
                  <a:lumOff val="80000"/>
                </a:schemeClr>
              </a:gs>
              <a:gs pos="83000">
                <a:schemeClr val="accent5">
                  <a:lumMod val="90000"/>
                </a:schemeClr>
              </a:gs>
              <a:gs pos="100000">
                <a:srgbClr val="86C6DA"/>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NP 3.15 (2): </a:t>
            </a:r>
            <a:r>
              <a:rPr lang="en-US" sz="2400" b="1" dirty="0"/>
              <a:t>Units Required to Provide VSS</a:t>
            </a:r>
          </a:p>
          <a:p>
            <a:endParaRPr lang="en-US" dirty="0"/>
          </a:p>
          <a:p>
            <a:pPr lvl="1"/>
            <a:r>
              <a:rPr lang="en-US" dirty="0"/>
              <a:t>All Generation Resources (including self-serve generating units) that have a gross generating unit rating </a:t>
            </a:r>
            <a:r>
              <a:rPr lang="en-US" dirty="0">
                <a:solidFill>
                  <a:srgbClr val="FF0000"/>
                </a:solidFill>
              </a:rPr>
              <a:t>greater than 20 MVA</a:t>
            </a:r>
            <a:r>
              <a:rPr lang="en-US" dirty="0"/>
              <a:t> or those units connected at the same Point of Interconnection (POI) that have gross generating unit ratings aggregating to greater than 20 MVA, that supply power to the ERCOT Transmission Grid, shall provide Voltage Support Service (VSS).</a:t>
            </a:r>
          </a:p>
        </p:txBody>
      </p:sp>
      <p:sp>
        <p:nvSpPr>
          <p:cNvPr id="5" name="Rectangle 4"/>
          <p:cNvSpPr/>
          <p:nvPr/>
        </p:nvSpPr>
        <p:spPr>
          <a:xfrm>
            <a:off x="1066800" y="1143000"/>
            <a:ext cx="5791200" cy="5105400"/>
          </a:xfrm>
          <a:prstGeom prst="rect">
            <a:avLst/>
          </a:prstGeom>
          <a:gradFill flip="none" rotWithShape="1">
            <a:gsLst>
              <a:gs pos="0">
                <a:schemeClr val="bg1"/>
              </a:gs>
              <a:gs pos="9000">
                <a:schemeClr val="accent5">
                  <a:lumMod val="20000"/>
                  <a:lumOff val="80000"/>
                </a:schemeClr>
              </a:gs>
              <a:gs pos="83000">
                <a:schemeClr val="accent1"/>
              </a:gs>
              <a:gs pos="100000">
                <a:schemeClr val="accent1">
                  <a:lumMod val="5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chemeClr val="tx1"/>
                </a:solidFill>
              </a:rPr>
              <a:t>NP 3.15 (3): </a:t>
            </a:r>
            <a:r>
              <a:rPr lang="en-US" sz="2400" b="1" dirty="0" smtClean="0">
                <a:solidFill>
                  <a:schemeClr val="tx1"/>
                </a:solidFill>
              </a:rPr>
              <a:t>Reactive Requirement (POI)</a:t>
            </a:r>
          </a:p>
          <a:p>
            <a:endParaRPr lang="en-US" dirty="0" smtClean="0">
              <a:solidFill>
                <a:schemeClr val="tx1"/>
              </a:solidFill>
            </a:endParaRPr>
          </a:p>
          <a:p>
            <a:pPr marL="800100" lvl="1" indent="-342900">
              <a:buAutoNum type="alphaLcParenBoth"/>
            </a:pPr>
            <a:r>
              <a:rPr lang="en-US" dirty="0" smtClean="0">
                <a:solidFill>
                  <a:schemeClr val="tx1"/>
                </a:solidFill>
              </a:rPr>
              <a:t>An </a:t>
            </a:r>
            <a:r>
              <a:rPr lang="en-US" dirty="0">
                <a:solidFill>
                  <a:srgbClr val="FF0000"/>
                </a:solidFill>
              </a:rPr>
              <a:t>over-excited (lagging or producing) power factor capability of 0.95 or less </a:t>
            </a:r>
            <a:r>
              <a:rPr lang="en-US" dirty="0">
                <a:solidFill>
                  <a:schemeClr val="tx1"/>
                </a:solidFill>
              </a:rPr>
              <a:t>determined at the generating unit's maximum net power to be supplied to the ERCOT Transmission Grid and at the transmission system Voltage Profile established by ERCOT, both measured at the POI</a:t>
            </a:r>
            <a:r>
              <a:rPr lang="en-US" dirty="0" smtClean="0">
                <a:solidFill>
                  <a:schemeClr val="tx1"/>
                </a:solidFill>
              </a:rPr>
              <a:t>;</a:t>
            </a:r>
          </a:p>
          <a:p>
            <a:pPr marL="800100" lvl="1" indent="-342900">
              <a:buAutoNum type="alphaLcParenBoth"/>
            </a:pPr>
            <a:endParaRPr lang="en-US" dirty="0">
              <a:solidFill>
                <a:schemeClr val="tx1"/>
              </a:solidFill>
            </a:endParaRPr>
          </a:p>
          <a:p>
            <a:pPr lvl="1"/>
            <a:r>
              <a:rPr lang="en-US" dirty="0">
                <a:solidFill>
                  <a:schemeClr val="tx1"/>
                </a:solidFill>
              </a:rPr>
              <a:t>(b</a:t>
            </a:r>
            <a:r>
              <a:rPr lang="en-US" dirty="0" smtClean="0">
                <a:solidFill>
                  <a:schemeClr val="tx1"/>
                </a:solidFill>
              </a:rPr>
              <a:t>) An </a:t>
            </a:r>
            <a:r>
              <a:rPr lang="en-US" dirty="0">
                <a:solidFill>
                  <a:srgbClr val="FF0000"/>
                </a:solidFill>
              </a:rPr>
              <a:t>under-excited (leading or absorbing) power factor capability of 0.95 or less</a:t>
            </a:r>
            <a:r>
              <a:rPr lang="en-US" dirty="0">
                <a:solidFill>
                  <a:schemeClr val="tx1"/>
                </a:solidFill>
              </a:rPr>
              <a:t>, determined at the generating unit's maximum net power to be supplied to the ERCOT Transmission Grid and at the transmission system Voltage Profile established by ERCOT, both measured at the POI;  </a:t>
            </a:r>
          </a:p>
        </p:txBody>
      </p:sp>
      <p:sp>
        <p:nvSpPr>
          <p:cNvPr id="6" name="Rectangle 5"/>
          <p:cNvSpPr/>
          <p:nvPr/>
        </p:nvSpPr>
        <p:spPr>
          <a:xfrm>
            <a:off x="1447800" y="1333500"/>
            <a:ext cx="6248400" cy="4953000"/>
          </a:xfrm>
          <a:prstGeom prst="rect">
            <a:avLst/>
          </a:prstGeom>
          <a:gradFill flip="none" rotWithShape="1">
            <a:gsLst>
              <a:gs pos="0">
                <a:schemeClr val="bg1"/>
              </a:gs>
              <a:gs pos="9000">
                <a:schemeClr val="accent5">
                  <a:lumMod val="20000"/>
                  <a:lumOff val="80000"/>
                </a:schemeClr>
              </a:gs>
              <a:gs pos="83000">
                <a:schemeClr val="accent6">
                  <a:lumMod val="20000"/>
                  <a:lumOff val="80000"/>
                </a:schemeClr>
              </a:gs>
              <a:gs pos="100000">
                <a:schemeClr val="accent6">
                  <a:lumMod val="60000"/>
                  <a:lumOff val="4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chemeClr val="tx1"/>
                </a:solidFill>
              </a:rPr>
              <a:t>NP 8.1.1.2.1.4 (2): </a:t>
            </a:r>
            <a:r>
              <a:rPr lang="en-US" sz="2400" b="1" dirty="0" smtClean="0">
                <a:solidFill>
                  <a:schemeClr val="tx1"/>
                </a:solidFill>
              </a:rPr>
              <a:t>Reactive Testing Requirement</a:t>
            </a:r>
          </a:p>
          <a:p>
            <a:endParaRPr lang="en-US" dirty="0" smtClean="0"/>
          </a:p>
          <a:p>
            <a:pPr lvl="1"/>
            <a:r>
              <a:rPr lang="en-US" dirty="0"/>
              <a:t>The Resource Entity shall conduct reactive capacity qualification tests to verify the maximum leading and lagging reactive capability of </a:t>
            </a:r>
            <a:r>
              <a:rPr lang="en-US" dirty="0">
                <a:solidFill>
                  <a:srgbClr val="FF0000"/>
                </a:solidFill>
              </a:rPr>
              <a:t>all Generation Resources required to provide VSS</a:t>
            </a:r>
            <a:r>
              <a:rPr lang="en-US" dirty="0"/>
              <a:t>.  Reactive capability tests are performed on initial qualification and at a minimum of once every two years.  ERCOT may require additional testing if it has information indicating that current data is inaccurate.  The Resource Entity is not obligated to place Generation Resources On-Line solely for the purposes of testing.  The reactive capability tests must be conducted at a time agreed to in advance by the Resource Entity, its QSE, the applicable TSP, and ERCOT.</a:t>
            </a:r>
          </a:p>
        </p:txBody>
      </p:sp>
    </p:spTree>
    <p:extLst>
      <p:ext uri="{BB962C8B-B14F-4D97-AF65-F5344CB8AC3E}">
        <p14:creationId xmlns:p14="http://schemas.microsoft.com/office/powerpoint/2010/main" val="10541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iterate type="lt">
                                    <p:tmPct val="0"/>
                                  </p:iterate>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4" presetClass="exit" presetSubtype="10" fill="hold" grpId="1" nodeType="withEffect">
                                  <p:stCondLst>
                                    <p:cond delay="0"/>
                                  </p:stCondLst>
                                  <p:iterate type="lt">
                                    <p:tmPct val="0"/>
                                  </p:iterate>
                                  <p:childTnLst>
                                    <p:animEffect transition="out" filter="randombar(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4" presetClass="exit" presetSubtype="10" fill="hold" grpId="1" nodeType="withEffect">
                                  <p:stCondLst>
                                    <p:cond delay="0"/>
                                  </p:stCondLst>
                                  <p:iterate type="lt">
                                    <p:tmPct val="0"/>
                                  </p:iterate>
                                  <p:childTnLst>
                                    <p:animEffect transition="out" filter="randombar(horizont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85800"/>
          </a:xfrm>
        </p:spPr>
        <p:txBody>
          <a:bodyPr>
            <a:normAutofit/>
          </a:bodyPr>
          <a:lstStyle/>
          <a:p>
            <a:r>
              <a:rPr lang="en-US" dirty="0" smtClean="0"/>
              <a:t>URL and CURL Defined </a:t>
            </a:r>
            <a:endParaRPr lang="en-US" dirty="0"/>
          </a:p>
        </p:txBody>
      </p:sp>
      <p:sp>
        <p:nvSpPr>
          <p:cNvPr id="5" name="Text Placeholder 4"/>
          <p:cNvSpPr>
            <a:spLocks noGrp="1"/>
          </p:cNvSpPr>
          <p:nvPr>
            <p:ph type="body" idx="1"/>
          </p:nvPr>
        </p:nvSpPr>
        <p:spPr>
          <a:xfrm>
            <a:off x="457200" y="990600"/>
            <a:ext cx="3962400" cy="838200"/>
          </a:xfrm>
        </p:spPr>
        <p:style>
          <a:lnRef idx="3">
            <a:schemeClr val="lt1"/>
          </a:lnRef>
          <a:fillRef idx="1">
            <a:schemeClr val="accent3"/>
          </a:fillRef>
          <a:effectRef idx="1">
            <a:schemeClr val="accent3"/>
          </a:effectRef>
          <a:fontRef idx="minor">
            <a:schemeClr val="lt1"/>
          </a:fontRef>
        </p:style>
        <p:txBody>
          <a:bodyPr>
            <a:normAutofit/>
          </a:bodyPr>
          <a:lstStyle/>
          <a:p>
            <a:r>
              <a:rPr lang="en-US" sz="2000" dirty="0">
                <a:solidFill>
                  <a:schemeClr val="accent5">
                    <a:lumMod val="50000"/>
                  </a:schemeClr>
                </a:solidFill>
              </a:rPr>
              <a:t>Unit Reactive </a:t>
            </a:r>
            <a:r>
              <a:rPr lang="en-US" sz="2000" dirty="0" smtClean="0">
                <a:solidFill>
                  <a:schemeClr val="accent5">
                    <a:lumMod val="50000"/>
                  </a:schemeClr>
                </a:solidFill>
              </a:rPr>
              <a:t>Limit -</a:t>
            </a:r>
          </a:p>
          <a:p>
            <a:r>
              <a:rPr lang="en-US" sz="2000" dirty="0" smtClean="0">
                <a:solidFill>
                  <a:schemeClr val="accent5">
                    <a:lumMod val="50000"/>
                  </a:schemeClr>
                </a:solidFill>
              </a:rPr>
              <a:t> URL  </a:t>
            </a:r>
            <a:endParaRPr lang="en-US" sz="2000" dirty="0">
              <a:solidFill>
                <a:schemeClr val="accent5">
                  <a:lumMod val="50000"/>
                </a:schemeClr>
              </a:solidFill>
            </a:endParaRPr>
          </a:p>
        </p:txBody>
      </p:sp>
      <p:sp>
        <p:nvSpPr>
          <p:cNvPr id="3" name="Content Placeholder 2"/>
          <p:cNvSpPr>
            <a:spLocks noGrp="1"/>
          </p:cNvSpPr>
          <p:nvPr>
            <p:ph sz="half" idx="2"/>
          </p:nvPr>
        </p:nvSpPr>
        <p:spPr>
          <a:xfrm>
            <a:off x="304800" y="1981200"/>
            <a:ext cx="4040188" cy="3951288"/>
          </a:xfrm>
        </p:spPr>
        <p:txBody>
          <a:bodyPr/>
          <a:lstStyle/>
          <a:p>
            <a:r>
              <a:rPr lang="en-US" b="0" dirty="0">
                <a:solidFill>
                  <a:schemeClr val="accent5">
                    <a:lumMod val="50000"/>
                  </a:schemeClr>
                </a:solidFill>
              </a:rPr>
              <a:t>Nodal Protocol </a:t>
            </a:r>
            <a:r>
              <a:rPr lang="en-US" b="0" dirty="0" smtClean="0">
                <a:solidFill>
                  <a:schemeClr val="accent5">
                    <a:lumMod val="50000"/>
                  </a:schemeClr>
                </a:solidFill>
              </a:rPr>
              <a:t>Definitions and Acronyms</a:t>
            </a:r>
            <a:endParaRPr lang="en-US" b="0" dirty="0">
              <a:solidFill>
                <a:schemeClr val="accent5">
                  <a:lumMod val="50000"/>
                </a:schemeClr>
              </a:solidFill>
            </a:endParaRPr>
          </a:p>
          <a:p>
            <a:pPr lvl="1"/>
            <a:r>
              <a:rPr lang="en-US" b="0" dirty="0" smtClean="0">
                <a:solidFill>
                  <a:schemeClr val="accent5">
                    <a:lumMod val="50000"/>
                  </a:schemeClr>
                </a:solidFill>
              </a:rPr>
              <a:t>The </a:t>
            </a:r>
            <a:r>
              <a:rPr lang="en-US" b="0" dirty="0">
                <a:solidFill>
                  <a:schemeClr val="accent5">
                    <a:lumMod val="50000"/>
                  </a:schemeClr>
                </a:solidFill>
              </a:rPr>
              <a:t>maximum quantity of Reactive Power that a </a:t>
            </a:r>
            <a:r>
              <a:rPr lang="en-US" b="0" dirty="0" smtClean="0">
                <a:solidFill>
                  <a:schemeClr val="accent5">
                    <a:lumMod val="50000"/>
                  </a:schemeClr>
                </a:solidFill>
              </a:rPr>
              <a:t>Generation </a:t>
            </a:r>
            <a:r>
              <a:rPr lang="en-US" b="0" dirty="0">
                <a:solidFill>
                  <a:schemeClr val="accent5">
                    <a:lumMod val="50000"/>
                  </a:schemeClr>
                </a:solidFill>
              </a:rPr>
              <a:t>Resource is capable of providing at a 0.95 power factor at its maximum real power capability</a:t>
            </a:r>
            <a:r>
              <a:rPr lang="en-US" b="0" dirty="0" smtClean="0">
                <a:solidFill>
                  <a:schemeClr val="accent5">
                    <a:lumMod val="50000"/>
                  </a:schemeClr>
                </a:solidFill>
              </a:rPr>
              <a:t>.</a:t>
            </a:r>
          </a:p>
          <a:p>
            <a:r>
              <a:rPr lang="en-US" sz="2000" b="0" dirty="0" smtClean="0">
                <a:solidFill>
                  <a:schemeClr val="accent5">
                    <a:lumMod val="50000"/>
                  </a:schemeClr>
                </a:solidFill>
              </a:rPr>
              <a:t>Leading and lagging </a:t>
            </a:r>
            <a:r>
              <a:rPr lang="en-US" sz="2000" b="0" u="sng" dirty="0" smtClean="0">
                <a:solidFill>
                  <a:schemeClr val="accent5">
                    <a:lumMod val="50000"/>
                  </a:schemeClr>
                </a:solidFill>
              </a:rPr>
              <a:t>Net</a:t>
            </a:r>
            <a:r>
              <a:rPr lang="en-US" sz="2000" b="0" dirty="0" smtClean="0">
                <a:solidFill>
                  <a:schemeClr val="accent5">
                    <a:lumMod val="50000"/>
                  </a:schemeClr>
                </a:solidFill>
              </a:rPr>
              <a:t> MVAR</a:t>
            </a:r>
            <a:endParaRPr lang="en-US" sz="2000" b="0" dirty="0">
              <a:solidFill>
                <a:schemeClr val="accent5">
                  <a:lumMod val="50000"/>
                </a:schemeClr>
              </a:solidFill>
            </a:endParaRPr>
          </a:p>
          <a:p>
            <a:endParaRPr lang="en-US" dirty="0"/>
          </a:p>
        </p:txBody>
      </p:sp>
      <p:sp>
        <p:nvSpPr>
          <p:cNvPr id="6" name="Text Placeholder 5"/>
          <p:cNvSpPr>
            <a:spLocks noGrp="1"/>
          </p:cNvSpPr>
          <p:nvPr>
            <p:ph type="body" sz="quarter" idx="3"/>
          </p:nvPr>
        </p:nvSpPr>
        <p:spPr>
          <a:xfrm>
            <a:off x="4648200" y="990600"/>
            <a:ext cx="4191000" cy="838200"/>
          </a:xfrm>
        </p:spPr>
        <p:style>
          <a:lnRef idx="3">
            <a:schemeClr val="lt1"/>
          </a:lnRef>
          <a:fillRef idx="1">
            <a:schemeClr val="accent3"/>
          </a:fillRef>
          <a:effectRef idx="1">
            <a:schemeClr val="accent3"/>
          </a:effectRef>
          <a:fontRef idx="minor">
            <a:schemeClr val="lt1"/>
          </a:fontRef>
        </p:style>
        <p:txBody>
          <a:bodyPr>
            <a:normAutofit fontScale="85000" lnSpcReduction="10000"/>
          </a:bodyPr>
          <a:lstStyle/>
          <a:p>
            <a:r>
              <a:rPr lang="en-US" dirty="0">
                <a:solidFill>
                  <a:srgbClr val="481F67"/>
                </a:solidFill>
              </a:rPr>
              <a:t>Corrected Unit Reactive </a:t>
            </a:r>
            <a:r>
              <a:rPr lang="en-US" dirty="0" smtClean="0">
                <a:solidFill>
                  <a:srgbClr val="481F67"/>
                </a:solidFill>
              </a:rPr>
              <a:t>Limits -  </a:t>
            </a:r>
          </a:p>
          <a:p>
            <a:r>
              <a:rPr lang="en-US" dirty="0" smtClean="0">
                <a:solidFill>
                  <a:srgbClr val="481F67"/>
                </a:solidFill>
              </a:rPr>
              <a:t>CURL</a:t>
            </a:r>
            <a:endParaRPr lang="en-US" dirty="0">
              <a:solidFill>
                <a:srgbClr val="481F67"/>
              </a:solidFill>
            </a:endParaRPr>
          </a:p>
        </p:txBody>
      </p:sp>
      <p:sp>
        <p:nvSpPr>
          <p:cNvPr id="7" name="Content Placeholder 6"/>
          <p:cNvSpPr>
            <a:spLocks noGrp="1"/>
          </p:cNvSpPr>
          <p:nvPr>
            <p:ph sz="quarter" idx="4"/>
          </p:nvPr>
        </p:nvSpPr>
        <p:spPr>
          <a:xfrm>
            <a:off x="4876800" y="1981200"/>
            <a:ext cx="4041775" cy="3951288"/>
          </a:xfrm>
        </p:spPr>
        <p:txBody>
          <a:bodyPr>
            <a:normAutofit fontScale="92500" lnSpcReduction="10000"/>
          </a:bodyPr>
          <a:lstStyle/>
          <a:p>
            <a:r>
              <a:rPr lang="en-US" b="0" dirty="0" smtClean="0">
                <a:solidFill>
                  <a:srgbClr val="481F67"/>
                </a:solidFill>
              </a:rPr>
              <a:t>Defined in Nodal Operating Guides 3.3.2</a:t>
            </a:r>
          </a:p>
          <a:p>
            <a:pPr lvl="1"/>
            <a:r>
              <a:rPr lang="en-US" b="0" dirty="0">
                <a:solidFill>
                  <a:srgbClr val="481F67"/>
                </a:solidFill>
              </a:rPr>
              <a:t>The corrected reactive capability curve establishes the Corrected Unit Reactive Limits (CURL) at the unit terminals that ERCOT Planning and ERCOT Operations will use for their studies. </a:t>
            </a:r>
          </a:p>
          <a:p>
            <a:endParaRPr lang="en-US" b="0" dirty="0" smtClean="0">
              <a:solidFill>
                <a:srgbClr val="481F67"/>
              </a:solidFill>
            </a:endParaRPr>
          </a:p>
          <a:p>
            <a:r>
              <a:rPr lang="en-US" b="0" dirty="0" smtClean="0">
                <a:solidFill>
                  <a:srgbClr val="481F67"/>
                </a:solidFill>
              </a:rPr>
              <a:t>Leading </a:t>
            </a:r>
            <a:r>
              <a:rPr lang="en-US" b="0" dirty="0">
                <a:solidFill>
                  <a:srgbClr val="481F67"/>
                </a:solidFill>
              </a:rPr>
              <a:t>and lagging reactive </a:t>
            </a:r>
            <a:r>
              <a:rPr lang="en-US" b="0" u="sng" dirty="0" smtClean="0">
                <a:solidFill>
                  <a:srgbClr val="481F67"/>
                </a:solidFill>
              </a:rPr>
              <a:t>gross </a:t>
            </a:r>
            <a:r>
              <a:rPr lang="en-US" b="0" dirty="0" smtClean="0">
                <a:solidFill>
                  <a:srgbClr val="481F67"/>
                </a:solidFill>
              </a:rPr>
              <a:t>output</a:t>
            </a:r>
          </a:p>
          <a:p>
            <a:endParaRPr lang="en-US" b="0" dirty="0" smtClean="0">
              <a:solidFill>
                <a:srgbClr val="481F67"/>
              </a:solidFill>
            </a:endParaRPr>
          </a:p>
          <a:p>
            <a:endParaRPr lang="en-US" b="0" dirty="0" smtClean="0">
              <a:solidFill>
                <a:srgbClr val="481F67"/>
              </a:solidFill>
            </a:endParaRPr>
          </a:p>
        </p:txBody>
      </p:sp>
    </p:spTree>
    <p:extLst>
      <p:ext uri="{BB962C8B-B14F-4D97-AF65-F5344CB8AC3E}">
        <p14:creationId xmlns:p14="http://schemas.microsoft.com/office/powerpoint/2010/main" val="937245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 and URL</a:t>
            </a:r>
            <a:endParaRPr lang="en-US" dirty="0"/>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9436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943600" y="833481"/>
            <a:ext cx="2819400" cy="3190965"/>
            <a:chOff x="6019800" y="1228635"/>
            <a:chExt cx="2819400" cy="3190965"/>
          </a:xfrm>
        </p:grpSpPr>
        <p:sp>
          <p:nvSpPr>
            <p:cNvPr id="4" name="TextBox 3"/>
            <p:cNvSpPr txBox="1"/>
            <p:nvPr/>
          </p:nvSpPr>
          <p:spPr>
            <a:xfrm>
              <a:off x="6553200" y="1228635"/>
              <a:ext cx="2286000" cy="1200329"/>
            </a:xfrm>
            <a:prstGeom prst="rect">
              <a:avLst/>
            </a:prstGeom>
            <a:noFill/>
          </p:spPr>
          <p:txBody>
            <a:bodyPr wrap="square" rtlCol="0">
              <a:spAutoFit/>
            </a:bodyPr>
            <a:lstStyle/>
            <a:p>
              <a:r>
                <a:rPr lang="en-US" dirty="0" smtClean="0">
                  <a:solidFill>
                    <a:schemeClr val="accent5">
                      <a:lumMod val="50000"/>
                    </a:schemeClr>
                  </a:solidFill>
                </a:rPr>
                <a:t>Typically limited by prime mover. Generator is sized greater than turbine. </a:t>
              </a:r>
              <a:endParaRPr lang="en-US" dirty="0">
                <a:solidFill>
                  <a:schemeClr val="accent5">
                    <a:lumMod val="50000"/>
                  </a:schemeClr>
                </a:solidFill>
              </a:endParaRPr>
            </a:p>
          </p:txBody>
        </p:sp>
        <p:cxnSp>
          <p:nvCxnSpPr>
            <p:cNvPr id="6" name="Straight Arrow Connector 5"/>
            <p:cNvCxnSpPr/>
            <p:nvPr/>
          </p:nvCxnSpPr>
          <p:spPr>
            <a:xfrm flipH="1">
              <a:off x="6019800" y="2428964"/>
              <a:ext cx="685800" cy="19906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782450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dirty="0" smtClean="0"/>
              <a:t>CURL Components</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73"/>
          <a:stretch/>
        </p:blipFill>
        <p:spPr bwMode="auto">
          <a:xfrm>
            <a:off x="1565312" y="1000125"/>
            <a:ext cx="6241975" cy="506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24025" y="5791200"/>
            <a:ext cx="5715000" cy="415498"/>
          </a:xfrm>
          <a:prstGeom prst="rect">
            <a:avLst/>
          </a:prstGeom>
          <a:noFill/>
        </p:spPr>
        <p:txBody>
          <a:bodyPr wrap="square" rtlCol="0">
            <a:spAutoFit/>
          </a:bodyPr>
          <a:lstStyle/>
          <a:p>
            <a:r>
              <a:rPr lang="en-US" sz="700" dirty="0" smtClean="0"/>
              <a:t>“Typical </a:t>
            </a:r>
            <a:r>
              <a:rPr lang="en-US" sz="700" dirty="0"/>
              <a:t>Generator Capability Curve and Operating </a:t>
            </a:r>
            <a:r>
              <a:rPr lang="en-US" sz="700" dirty="0" smtClean="0"/>
              <a:t>Limits for </a:t>
            </a:r>
            <a:r>
              <a:rPr lang="en-US" sz="700" dirty="0"/>
              <a:t>a cylindrical </a:t>
            </a:r>
            <a:r>
              <a:rPr lang="en-US" sz="700" dirty="0" smtClean="0"/>
              <a:t>rotor generator” </a:t>
            </a:r>
          </a:p>
          <a:p>
            <a:r>
              <a:rPr lang="en-US" sz="700" dirty="0" smtClean="0"/>
              <a:t>from IEEE </a:t>
            </a:r>
            <a:r>
              <a:rPr lang="en-US" sz="700" dirty="0"/>
              <a:t>PES-PSRC Paper </a:t>
            </a:r>
            <a:endParaRPr lang="en-US" sz="700" dirty="0" smtClean="0"/>
          </a:p>
          <a:p>
            <a:r>
              <a:rPr lang="en-US" sz="700" dirty="0" smtClean="0"/>
              <a:t>“</a:t>
            </a:r>
            <a:r>
              <a:rPr lang="en-US" sz="700" dirty="0"/>
              <a:t>COORDINATION OF GENERATOR PROTECTION WITH GENERATOR EXCITATION CONTROL AND GENERATOR CAPABILITY”</a:t>
            </a:r>
          </a:p>
        </p:txBody>
      </p:sp>
    </p:spTree>
    <p:extLst>
      <p:ext uri="{BB962C8B-B14F-4D97-AF65-F5344CB8AC3E}">
        <p14:creationId xmlns:p14="http://schemas.microsoft.com/office/powerpoint/2010/main" val="2304083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08072" cy="1371600"/>
          </a:xfrm>
        </p:spPr>
        <p:txBody>
          <a:bodyPr>
            <a:noAutofit/>
          </a:bodyPr>
          <a:lstStyle/>
          <a:p>
            <a:r>
              <a:rPr lang="en-US" dirty="0" smtClean="0"/>
              <a:t>Static and Dynamic Reactive Devices </a:t>
            </a:r>
            <a:br>
              <a:rPr lang="en-US" dirty="0" smtClean="0"/>
            </a:br>
            <a:r>
              <a:rPr lang="en-US" dirty="0" smtClean="0">
                <a:solidFill>
                  <a:schemeClr val="accent5">
                    <a:lumMod val="50000"/>
                  </a:schemeClr>
                </a:solidFill>
              </a:rPr>
              <a:t>(Power World Example)</a:t>
            </a:r>
            <a:endParaRPr lang="en-US" dirty="0">
              <a:solidFill>
                <a:schemeClr val="accent5">
                  <a:lumMod val="50000"/>
                </a:schemeClr>
              </a:solidFill>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35097"/>
            <a:ext cx="7969872"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362200"/>
            <a:ext cx="2667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C00000"/>
                </a:solidFill>
              </a:rPr>
              <a:t>Each component is capable of providing reactive but is modeled separately.</a:t>
            </a:r>
            <a:endParaRPr lang="en-US" b="1" dirty="0">
              <a:solidFill>
                <a:srgbClr val="C00000"/>
              </a:solidFill>
            </a:endParaRPr>
          </a:p>
        </p:txBody>
      </p:sp>
    </p:spTree>
    <p:extLst>
      <p:ext uri="{BB962C8B-B14F-4D97-AF65-F5344CB8AC3E}">
        <p14:creationId xmlns:p14="http://schemas.microsoft.com/office/powerpoint/2010/main" val="2292550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Tested </a:t>
            </a:r>
            <a:r>
              <a:rPr lang="en-US" dirty="0"/>
              <a:t>Reactive </a:t>
            </a:r>
            <a:r>
              <a:rPr lang="en-US" dirty="0" smtClean="0"/>
              <a:t>Capability </a:t>
            </a:r>
            <a:br>
              <a:rPr lang="en-US" dirty="0" smtClean="0"/>
            </a:br>
            <a:r>
              <a:rPr lang="en-US" dirty="0" smtClean="0"/>
              <a:t>Measured and Telemetered </a:t>
            </a:r>
            <a:endParaRPr lang="en-US" dirty="0"/>
          </a:p>
        </p:txBody>
      </p:sp>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87714"/>
            <a:ext cx="7772400" cy="53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0" y="3124200"/>
            <a:ext cx="2971800" cy="1200329"/>
          </a:xfrm>
          <a:prstGeom prst="rect">
            <a:avLst/>
          </a:prstGeom>
        </p:spPr>
        <p:txBody>
          <a:bodyPr wrap="square">
            <a:spAutoFit/>
          </a:bodyPr>
          <a:lstStyle/>
          <a:p>
            <a:r>
              <a:rPr lang="en-US" dirty="0">
                <a:solidFill>
                  <a:srgbClr val="FF0000"/>
                </a:solidFill>
              </a:rPr>
              <a:t>Gross </a:t>
            </a:r>
            <a:r>
              <a:rPr lang="en-US" dirty="0" smtClean="0">
                <a:solidFill>
                  <a:srgbClr val="FF0000"/>
                </a:solidFill>
              </a:rPr>
              <a:t>Real and Reactive Power </a:t>
            </a:r>
            <a:r>
              <a:rPr lang="en-US" dirty="0">
                <a:solidFill>
                  <a:srgbClr val="FF0000"/>
                </a:solidFill>
              </a:rPr>
              <a:t>should be </a:t>
            </a:r>
            <a:r>
              <a:rPr lang="en-US" dirty="0" smtClean="0">
                <a:solidFill>
                  <a:srgbClr val="FF0000"/>
                </a:solidFill>
              </a:rPr>
              <a:t>Telemetered </a:t>
            </a:r>
            <a:r>
              <a:rPr lang="en-US" dirty="0">
                <a:solidFill>
                  <a:srgbClr val="FF0000"/>
                </a:solidFill>
              </a:rPr>
              <a:t>during the </a:t>
            </a:r>
            <a:r>
              <a:rPr lang="en-US" dirty="0" smtClean="0">
                <a:solidFill>
                  <a:srgbClr val="FF0000"/>
                </a:solidFill>
              </a:rPr>
              <a:t>Reactive Capability Test</a:t>
            </a:r>
            <a:r>
              <a:rPr lang="en-US" dirty="0">
                <a:solidFill>
                  <a:srgbClr val="FF0000"/>
                </a:solidFill>
              </a:rPr>
              <a:t>. </a:t>
            </a:r>
          </a:p>
        </p:txBody>
      </p:sp>
    </p:spTree>
    <p:extLst>
      <p:ext uri="{BB962C8B-B14F-4D97-AF65-F5344CB8AC3E}">
        <p14:creationId xmlns:p14="http://schemas.microsoft.com/office/powerpoint/2010/main" val="3494031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475161" y="152400"/>
            <a:ext cx="8229600" cy="457200"/>
          </a:xfrm>
        </p:spPr>
        <p:txBody>
          <a:bodyPr>
            <a:normAutofit/>
          </a:bodyPr>
          <a:lstStyle/>
          <a:p>
            <a:r>
              <a:rPr lang="en-US" dirty="0" smtClean="0"/>
              <a:t>Typical IRR physical arrangement</a:t>
            </a:r>
            <a:endParaRPr lang="en-US" dirty="0"/>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95955"/>
            <a:ext cx="7239000" cy="522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201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498974" y="1306921"/>
            <a:ext cx="7162800" cy="4851974"/>
            <a:chOff x="914400" y="304800"/>
            <a:chExt cx="7162800" cy="4851974"/>
          </a:xfrm>
        </p:grpSpPr>
        <p:cxnSp>
          <p:nvCxnSpPr>
            <p:cNvPr id="6" name="Straight Connector 5"/>
            <p:cNvCxnSpPr/>
            <p:nvPr/>
          </p:nvCxnSpPr>
          <p:spPr>
            <a:xfrm>
              <a:off x="1797358" y="2698350"/>
              <a:ext cx="0" cy="133350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1606858" y="3340686"/>
              <a:ext cx="381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CB</a:t>
              </a:r>
              <a:endParaRPr lang="en-US" sz="1100" dirty="0"/>
            </a:p>
          </p:txBody>
        </p:sp>
        <p:cxnSp>
          <p:nvCxnSpPr>
            <p:cNvPr id="14" name="Straight Connector 13"/>
            <p:cNvCxnSpPr/>
            <p:nvPr/>
          </p:nvCxnSpPr>
          <p:spPr>
            <a:xfrm>
              <a:off x="5372100" y="2729514"/>
              <a:ext cx="0" cy="13335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81600" y="3377029"/>
              <a:ext cx="381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CB</a:t>
              </a:r>
              <a:endParaRPr lang="en-US" sz="1100" dirty="0"/>
            </a:p>
          </p:txBody>
        </p:sp>
        <p:cxnSp>
          <p:nvCxnSpPr>
            <p:cNvPr id="16" name="Straight Connector 15"/>
            <p:cNvCxnSpPr/>
            <p:nvPr/>
          </p:nvCxnSpPr>
          <p:spPr>
            <a:xfrm>
              <a:off x="5981700" y="2729514"/>
              <a:ext cx="0" cy="13335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91200" y="3371850"/>
              <a:ext cx="381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4267200" y="623286"/>
              <a:ext cx="0" cy="2119914"/>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799772" y="1328410"/>
              <a:ext cx="1295400" cy="523220"/>
            </a:xfrm>
            <a:prstGeom prst="rect">
              <a:avLst/>
            </a:prstGeom>
            <a:noFill/>
          </p:spPr>
          <p:txBody>
            <a:bodyPr wrap="square" rtlCol="0">
              <a:spAutoFit/>
            </a:bodyPr>
            <a:lstStyle/>
            <a:p>
              <a:r>
                <a:rPr lang="en-US" sz="1400" dirty="0" smtClean="0"/>
                <a:t>138 kV/</a:t>
              </a:r>
            </a:p>
            <a:p>
              <a:r>
                <a:rPr lang="en-US" sz="1400" dirty="0" smtClean="0"/>
                <a:t>34.5 kV</a:t>
              </a:r>
              <a:endParaRPr lang="en-US" sz="1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0" y="2864343"/>
              <a:ext cx="379922" cy="33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a:off x="2328602" y="2710464"/>
              <a:ext cx="0" cy="1333500"/>
            </a:xfrm>
            <a:prstGeom prst="line">
              <a:avLst/>
            </a:prstGeom>
          </p:spPr>
          <p:style>
            <a:lnRef idx="1">
              <a:schemeClr val="dk1"/>
            </a:lnRef>
            <a:fillRef idx="0">
              <a:schemeClr val="dk1"/>
            </a:fillRef>
            <a:effectRef idx="0">
              <a:schemeClr val="dk1"/>
            </a:effectRef>
            <a:fontRef idx="minor">
              <a:schemeClr val="tx1"/>
            </a:fontRef>
          </p:style>
        </p:cxnSp>
        <p:sp>
          <p:nvSpPr>
            <p:cNvPr id="28" name="Rectangle 27"/>
            <p:cNvSpPr/>
            <p:nvPr/>
          </p:nvSpPr>
          <p:spPr>
            <a:xfrm>
              <a:off x="2138102" y="3352800"/>
              <a:ext cx="381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55244" y="2876457"/>
              <a:ext cx="379922" cy="33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Connector 29"/>
            <p:cNvCxnSpPr/>
            <p:nvPr/>
          </p:nvCxnSpPr>
          <p:spPr>
            <a:xfrm>
              <a:off x="2857500" y="2710464"/>
              <a:ext cx="0" cy="1333500"/>
            </a:xfrm>
            <a:prstGeom prst="line">
              <a:avLst/>
            </a:prstGeom>
          </p:spPr>
          <p:style>
            <a:lnRef idx="1">
              <a:schemeClr val="dk1"/>
            </a:lnRef>
            <a:fillRef idx="0">
              <a:schemeClr val="dk1"/>
            </a:fillRef>
            <a:effectRef idx="0">
              <a:schemeClr val="dk1"/>
            </a:effectRef>
            <a:fontRef idx="minor">
              <a:schemeClr val="tx1"/>
            </a:fontRef>
          </p:style>
        </p:cxnSp>
        <p:sp>
          <p:nvSpPr>
            <p:cNvPr id="31" name="Rectangle 30"/>
            <p:cNvSpPr/>
            <p:nvPr/>
          </p:nvSpPr>
          <p:spPr>
            <a:xfrm>
              <a:off x="2667000" y="3352800"/>
              <a:ext cx="381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84142" y="2876457"/>
              <a:ext cx="379922" cy="33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324600" y="2386568"/>
              <a:ext cx="1752600" cy="646331"/>
            </a:xfrm>
            <a:prstGeom prst="rect">
              <a:avLst/>
            </a:prstGeom>
            <a:noFill/>
          </p:spPr>
          <p:txBody>
            <a:bodyPr wrap="square" rtlCol="0">
              <a:spAutoFit/>
            </a:bodyPr>
            <a:lstStyle/>
            <a:p>
              <a:r>
                <a:rPr lang="en-US" dirty="0" smtClean="0">
                  <a:solidFill>
                    <a:srgbClr val="C00000"/>
                  </a:solidFill>
                </a:rPr>
                <a:t>34.5 kV Collector Bus </a:t>
              </a:r>
              <a:endParaRPr lang="en-US" dirty="0">
                <a:solidFill>
                  <a:srgbClr val="C00000"/>
                </a:solidFill>
              </a:endParaRPr>
            </a:p>
          </p:txBody>
        </p:sp>
        <p:sp>
          <p:nvSpPr>
            <p:cNvPr id="23" name="Left Brace 22"/>
            <p:cNvSpPr/>
            <p:nvPr/>
          </p:nvSpPr>
          <p:spPr>
            <a:xfrm rot="16200000">
              <a:off x="2156789" y="3513084"/>
              <a:ext cx="341283" cy="144114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37" name="Left Brace 36"/>
            <p:cNvSpPr/>
            <p:nvPr/>
          </p:nvSpPr>
          <p:spPr>
            <a:xfrm rot="16200000">
              <a:off x="5473494" y="3689665"/>
              <a:ext cx="341284" cy="102564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cxnSp>
          <p:nvCxnSpPr>
            <p:cNvPr id="34" name="Straight Connector 33"/>
            <p:cNvCxnSpPr/>
            <p:nvPr/>
          </p:nvCxnSpPr>
          <p:spPr>
            <a:xfrm flipV="1">
              <a:off x="1251584" y="2705100"/>
              <a:ext cx="0" cy="502050"/>
            </a:xfrm>
            <a:prstGeom prst="line">
              <a:avLst/>
            </a:prstGeom>
            <a:ln w="12700"/>
          </p:spPr>
          <p:style>
            <a:lnRef idx="1">
              <a:schemeClr val="dk1"/>
            </a:lnRef>
            <a:fillRef idx="0">
              <a:schemeClr val="dk1"/>
            </a:fillRef>
            <a:effectRef idx="0">
              <a:schemeClr val="dk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369" y="2794774"/>
              <a:ext cx="3619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2667000"/>
              <a:ext cx="6705600" cy="76200"/>
            </a:xfrm>
            <a:prstGeom prst="rect">
              <a:avLst/>
            </a:prstGeom>
          </p:spPr>
          <p:style>
            <a:lnRef idx="0">
              <a:schemeClr val="accent2"/>
            </a:lnRef>
            <a:fillRef idx="1001">
              <a:schemeClr val="dk1"/>
            </a:fillRef>
            <a:effectRef idx="3">
              <a:schemeClr val="accent2"/>
            </a:effectRef>
            <a:fontRef idx="minor">
              <a:schemeClr val="lt1"/>
            </a:fontRef>
          </p:style>
          <p:txBody>
            <a:bodyPr rtlCol="0" anchor="ctr"/>
            <a:lstStyle/>
            <a:p>
              <a:pPr algn="ctr"/>
              <a:endParaRPr lang="en-US" dirty="0"/>
            </a:p>
          </p:txBody>
        </p:sp>
        <p:sp>
          <p:nvSpPr>
            <p:cNvPr id="45" name="TextBox 44"/>
            <p:cNvSpPr txBox="1"/>
            <p:nvPr/>
          </p:nvSpPr>
          <p:spPr>
            <a:xfrm>
              <a:off x="1852082" y="4572000"/>
              <a:ext cx="1334039" cy="381000"/>
            </a:xfrm>
            <a:prstGeom prst="rect">
              <a:avLst/>
            </a:prstGeom>
            <a:noFill/>
          </p:spPr>
          <p:txBody>
            <a:bodyPr wrap="square" rtlCol="0">
              <a:spAutoFit/>
            </a:bodyPr>
            <a:lstStyle/>
            <a:p>
              <a:r>
                <a:rPr lang="en-US" b="1" dirty="0" smtClean="0">
                  <a:solidFill>
                    <a:schemeClr val="accent6">
                      <a:lumMod val="75000"/>
                    </a:schemeClr>
                  </a:solidFill>
                </a:rPr>
                <a:t>Feeders </a:t>
              </a:r>
              <a:endParaRPr lang="en-US" b="1" dirty="0">
                <a:solidFill>
                  <a:schemeClr val="accent6">
                    <a:lumMod val="75000"/>
                  </a:schemeClr>
                </a:solidFill>
              </a:endParaRPr>
            </a:p>
          </p:txBody>
        </p:sp>
        <p:sp>
          <p:nvSpPr>
            <p:cNvPr id="50" name="TextBox 49"/>
            <p:cNvSpPr txBox="1"/>
            <p:nvPr/>
          </p:nvSpPr>
          <p:spPr>
            <a:xfrm>
              <a:off x="4761672" y="4571999"/>
              <a:ext cx="2439228" cy="584775"/>
            </a:xfrm>
            <a:prstGeom prst="rect">
              <a:avLst/>
            </a:prstGeom>
            <a:noFill/>
          </p:spPr>
          <p:txBody>
            <a:bodyPr wrap="square" rtlCol="0">
              <a:spAutoFit/>
            </a:bodyPr>
            <a:lstStyle/>
            <a:p>
              <a:r>
                <a:rPr lang="en-US" sz="1600" b="1" dirty="0" smtClean="0">
                  <a:solidFill>
                    <a:schemeClr val="accent5">
                      <a:lumMod val="50000"/>
                    </a:schemeClr>
                  </a:solidFill>
                </a:rPr>
                <a:t>Static or Dynamic Reactive Devices  </a:t>
              </a:r>
              <a:endParaRPr lang="en-US" sz="1600" b="1" dirty="0">
                <a:solidFill>
                  <a:schemeClr val="accent5">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937885"/>
              <a:ext cx="10191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3886200" y="304800"/>
              <a:ext cx="762000" cy="3184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POI</a:t>
              </a:r>
              <a:endParaRPr lang="en-US" b="1" dirty="0"/>
            </a:p>
          </p:txBody>
        </p:sp>
        <p:sp>
          <p:nvSpPr>
            <p:cNvPr id="48" name="TextBox 47"/>
            <p:cNvSpPr txBox="1"/>
            <p:nvPr/>
          </p:nvSpPr>
          <p:spPr>
            <a:xfrm>
              <a:off x="4838700" y="1046470"/>
              <a:ext cx="685800" cy="369332"/>
            </a:xfrm>
            <a:prstGeom prst="rect">
              <a:avLst/>
            </a:prstGeom>
            <a:noFill/>
          </p:spPr>
          <p:txBody>
            <a:bodyPr wrap="square" rtlCol="0">
              <a:spAutoFit/>
            </a:bodyPr>
            <a:lstStyle/>
            <a:p>
              <a:r>
                <a:rPr lang="en-US" dirty="0" smtClean="0"/>
                <a:t>GSU</a:t>
              </a:r>
              <a:endParaRPr lang="en-US" dirty="0"/>
            </a:p>
          </p:txBody>
        </p:sp>
      </p:grpSp>
      <p:grpSp>
        <p:nvGrpSpPr>
          <p:cNvPr id="58" name="Group 57"/>
          <p:cNvGrpSpPr/>
          <p:nvPr/>
        </p:nvGrpSpPr>
        <p:grpSpPr>
          <a:xfrm>
            <a:off x="486465" y="1897473"/>
            <a:ext cx="2590800" cy="2613690"/>
            <a:chOff x="838200" y="944314"/>
            <a:chExt cx="2590800" cy="2613690"/>
          </a:xfrm>
        </p:grpSpPr>
        <p:sp>
          <p:nvSpPr>
            <p:cNvPr id="49" name="Oval 48"/>
            <p:cNvSpPr/>
            <p:nvPr/>
          </p:nvSpPr>
          <p:spPr>
            <a:xfrm>
              <a:off x="838200" y="2386568"/>
              <a:ext cx="2590800" cy="1171436"/>
            </a:xfrm>
            <a:prstGeom prst="ellipse">
              <a:avLst/>
            </a:prstGeom>
            <a:solidFill>
              <a:schemeClr val="lt1">
                <a:alpha val="0"/>
              </a:schemeClr>
            </a:solidFill>
            <a:ln w="57150" cmpd="sng">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54" name="Straight Arrow Connector 53"/>
            <p:cNvCxnSpPr/>
            <p:nvPr/>
          </p:nvCxnSpPr>
          <p:spPr>
            <a:xfrm flipH="1">
              <a:off x="2133600" y="1590020"/>
              <a:ext cx="4502" cy="7965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57" name="TextBox 56"/>
            <p:cNvSpPr txBox="1"/>
            <p:nvPr/>
          </p:nvSpPr>
          <p:spPr>
            <a:xfrm>
              <a:off x="1360332" y="944314"/>
              <a:ext cx="1762097" cy="923330"/>
            </a:xfrm>
            <a:prstGeom prst="rect">
              <a:avLst/>
            </a:prstGeom>
            <a:solidFill>
              <a:srgbClr val="FFC000"/>
            </a:solidFill>
            <a:ln>
              <a:solidFill>
                <a:srgbClr val="FF0000"/>
              </a:solidFill>
            </a:ln>
          </p:spPr>
          <p:style>
            <a:lnRef idx="2">
              <a:schemeClr val="accent1">
                <a:shade val="50000"/>
              </a:schemeClr>
            </a:lnRef>
            <a:fillRef idx="1001">
              <a:schemeClr val="lt1"/>
            </a:fillRef>
            <a:effectRef idx="0">
              <a:schemeClr val="accent1"/>
            </a:effectRef>
            <a:fontRef idx="minor">
              <a:schemeClr val="lt1"/>
            </a:fontRef>
          </p:style>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GROSS </a:t>
              </a:r>
            </a:p>
            <a:p>
              <a:pPr algn="ctr"/>
              <a:r>
                <a:rPr lang="en-US" b="1" dirty="0" smtClean="0">
                  <a:solidFill>
                    <a:schemeClr val="bg1"/>
                  </a:solidFill>
                  <a:effectLst>
                    <a:outerShdw blurRad="38100" dist="38100" dir="2700000" algn="tl">
                      <a:srgbClr val="000000">
                        <a:alpha val="43137"/>
                      </a:srgbClr>
                    </a:outerShdw>
                  </a:effectLst>
                </a:rPr>
                <a:t>MW &amp; MVAR</a:t>
              </a:r>
            </a:p>
            <a:p>
              <a:pPr algn="ctr"/>
              <a:r>
                <a:rPr lang="en-US" b="1" dirty="0" smtClean="0">
                  <a:solidFill>
                    <a:schemeClr val="bg1"/>
                  </a:solidFill>
                  <a:effectLst>
                    <a:outerShdw blurRad="38100" dist="38100" dir="2700000" algn="tl">
                      <a:srgbClr val="000000">
                        <a:alpha val="43137"/>
                      </a:srgbClr>
                    </a:outerShdw>
                  </a:effectLst>
                </a:rPr>
                <a:t>(CT and PTs)</a:t>
              </a:r>
              <a:endParaRPr lang="en-US" b="1" dirty="0">
                <a:solidFill>
                  <a:schemeClr val="bg1"/>
                </a:solidFill>
                <a:effectLst>
                  <a:outerShdw blurRad="38100" dist="38100" dir="2700000" algn="tl">
                    <a:srgbClr val="000000">
                      <a:alpha val="43137"/>
                    </a:srgbClr>
                  </a:outerShdw>
                </a:effectLst>
              </a:endParaRPr>
            </a:p>
          </p:txBody>
        </p:sp>
      </p:grpSp>
      <p:sp>
        <p:nvSpPr>
          <p:cNvPr id="60" name="Title 59"/>
          <p:cNvSpPr>
            <a:spLocks noGrp="1"/>
          </p:cNvSpPr>
          <p:nvPr>
            <p:ph type="title"/>
          </p:nvPr>
        </p:nvSpPr>
        <p:spPr>
          <a:xfrm>
            <a:off x="475161" y="152400"/>
            <a:ext cx="8229600" cy="457200"/>
          </a:xfrm>
        </p:spPr>
        <p:txBody>
          <a:bodyPr>
            <a:normAutofit/>
          </a:bodyPr>
          <a:lstStyle/>
          <a:p>
            <a:r>
              <a:rPr lang="en-US" dirty="0" smtClean="0"/>
              <a:t>Gross MW and MVAR Telemetered for IRR Testing</a:t>
            </a:r>
            <a:endParaRPr lang="en-US" dirty="0"/>
          </a:p>
        </p:txBody>
      </p:sp>
      <p:sp>
        <p:nvSpPr>
          <p:cNvPr id="65" name="TextBox 64"/>
          <p:cNvSpPr txBox="1"/>
          <p:nvPr/>
        </p:nvSpPr>
        <p:spPr>
          <a:xfrm>
            <a:off x="5190610" y="805943"/>
            <a:ext cx="3534290" cy="24852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endParaRPr lang="en-US" sz="1000" dirty="0" smtClean="0"/>
          </a:p>
          <a:p>
            <a:pPr marL="285750" indent="-285750">
              <a:buFont typeface="Arial" pitchFamily="34" charset="0"/>
              <a:buChar char="•"/>
            </a:pPr>
            <a:r>
              <a:rPr lang="en-US" dirty="0" smtClean="0"/>
              <a:t>IRR units </a:t>
            </a:r>
            <a:r>
              <a:rPr lang="en-US" dirty="0"/>
              <a:t>are modeled at the collector bus on the low side of the GSU </a:t>
            </a:r>
          </a:p>
          <a:p>
            <a:pPr marL="285750" indent="-285750">
              <a:buFont typeface="Arial" pitchFamily="34" charset="0"/>
              <a:buChar char="•"/>
            </a:pPr>
            <a:endParaRPr lang="en-US" sz="900" dirty="0" smtClean="0"/>
          </a:p>
          <a:p>
            <a:pPr marL="285750" indent="-285750">
              <a:buFont typeface="Arial" pitchFamily="34" charset="0"/>
              <a:buChar char="•"/>
            </a:pPr>
            <a:r>
              <a:rPr lang="en-US" dirty="0" smtClean="0"/>
              <a:t>The </a:t>
            </a:r>
            <a:r>
              <a:rPr lang="en-US" dirty="0"/>
              <a:t>gross reactive output </a:t>
            </a:r>
            <a:r>
              <a:rPr lang="en-US" dirty="0" smtClean="0"/>
              <a:t>is the measured value </a:t>
            </a:r>
            <a:r>
              <a:rPr lang="en-US" dirty="0"/>
              <a:t>at the collector bus with no static reactive devices </a:t>
            </a:r>
            <a:r>
              <a:rPr lang="en-US" dirty="0" smtClean="0"/>
              <a:t>included</a:t>
            </a:r>
          </a:p>
          <a:p>
            <a:pPr marL="285750" indent="-285750">
              <a:buFont typeface="Arial" pitchFamily="34" charset="0"/>
              <a:buChar char="•"/>
            </a:pPr>
            <a:endParaRPr lang="en-US" sz="1050" dirty="0"/>
          </a:p>
        </p:txBody>
      </p:sp>
      <p:sp>
        <p:nvSpPr>
          <p:cNvPr id="61" name="Flowchart: Connector 60"/>
          <p:cNvSpPr/>
          <p:nvPr/>
        </p:nvSpPr>
        <p:spPr>
          <a:xfrm>
            <a:off x="3810000" y="1940006"/>
            <a:ext cx="76200" cy="5795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15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Coordinated  Vs. Non-Coordinated Reactive Capability Tests </a:t>
            </a:r>
            <a:endParaRPr lang="en-US" dirty="0"/>
          </a:p>
        </p:txBody>
      </p:sp>
      <p:sp>
        <p:nvSpPr>
          <p:cNvPr id="5" name="Text Placeholder 4"/>
          <p:cNvSpPr>
            <a:spLocks noGrp="1"/>
          </p:cNvSpPr>
          <p:nvPr>
            <p:ph type="body" idx="1"/>
          </p:nvPr>
        </p:nvSpPr>
        <p:spPr>
          <a:xfrm>
            <a:off x="762000" y="990600"/>
            <a:ext cx="3276600" cy="914400"/>
          </a:xfrm>
          <a:gradFill>
            <a:gsLst>
              <a:gs pos="0">
                <a:schemeClr val="accent6">
                  <a:lumMod val="50000"/>
                </a:schemeClr>
              </a:gs>
              <a:gs pos="8000">
                <a:schemeClr val="accent6">
                  <a:lumMod val="20000"/>
                  <a:lumOff val="80000"/>
                </a:schemeClr>
              </a:gs>
              <a:gs pos="77000">
                <a:schemeClr val="bg2"/>
              </a:gs>
              <a:gs pos="100000">
                <a:schemeClr val="accent6">
                  <a:lumMod val="75000"/>
                </a:schemeClr>
              </a:gs>
            </a:gsLst>
            <a:lin ang="16200000" scaled="1"/>
          </a:gradFill>
          <a:ln>
            <a:solidFill>
              <a:schemeClr val="accent6">
                <a:lumMod val="50000"/>
              </a:schemeClr>
            </a:solidFill>
          </a:ln>
          <a:effectLst>
            <a:innerShdw blurRad="63500" dist="50800" dir="8100000">
              <a:prstClr val="black">
                <a:alpha val="50000"/>
              </a:prstClr>
            </a:innerShdw>
          </a:effectLst>
        </p:spPr>
        <p:txBody>
          <a:bodyPr anchor="ctr"/>
          <a:lstStyle/>
          <a:p>
            <a:pPr algn="ctr"/>
            <a:r>
              <a:rPr lang="en-US" dirty="0" smtClean="0">
                <a:solidFill>
                  <a:schemeClr val="bg1"/>
                </a:solidFill>
                <a:effectLst>
                  <a:outerShdw blurRad="38100" dist="38100" dir="2700000" algn="tl">
                    <a:srgbClr val="000000">
                      <a:alpha val="43137"/>
                    </a:srgbClr>
                  </a:outerShdw>
                </a:effectLst>
              </a:rPr>
              <a:t>Non-Coordinated Test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4267200" y="1981200"/>
            <a:ext cx="4724400" cy="4389438"/>
          </a:xfrm>
        </p:spPr>
        <p:txBody>
          <a:bodyPr>
            <a:normAutofit fontScale="55000" lnSpcReduction="20000"/>
          </a:bodyPr>
          <a:lstStyle/>
          <a:p>
            <a:pPr lvl="0">
              <a:spcBef>
                <a:spcPts val="0"/>
              </a:spcBef>
              <a:buFont typeface="+mj-lt"/>
              <a:buAutoNum type="arabicPeriod"/>
              <a:tabLst>
                <a:tab pos="457200" algn="l"/>
              </a:tabLst>
            </a:pPr>
            <a:r>
              <a:rPr lang="en-US" sz="2900" dirty="0" smtClean="0">
                <a:solidFill>
                  <a:srgbClr val="000000"/>
                </a:solidFill>
                <a:ea typeface="Times New Roman"/>
                <a:cs typeface="Times New Roman"/>
              </a:rPr>
              <a:t>ERCOT </a:t>
            </a:r>
            <a:r>
              <a:rPr lang="en-US" sz="2900" dirty="0">
                <a:solidFill>
                  <a:srgbClr val="000000"/>
                </a:solidFill>
                <a:ea typeface="Times New Roman"/>
                <a:cs typeface="Times New Roman"/>
              </a:rPr>
              <a:t>and TSP given a </a:t>
            </a:r>
            <a:r>
              <a:rPr lang="en-US" sz="2900" u="sng" dirty="0">
                <a:solidFill>
                  <a:srgbClr val="000000"/>
                </a:solidFill>
                <a:ea typeface="Times New Roman"/>
                <a:cs typeface="Times New Roman"/>
              </a:rPr>
              <a:t>minimum</a:t>
            </a:r>
            <a:r>
              <a:rPr lang="en-US" sz="2900" dirty="0">
                <a:solidFill>
                  <a:srgbClr val="000000"/>
                </a:solidFill>
                <a:ea typeface="Times New Roman"/>
                <a:cs typeface="Times New Roman"/>
              </a:rPr>
              <a:t> of 48 hour notice of testing. ( An “ERCOT Operating Procedure Document Request for Unit Testing” should be submitted)</a:t>
            </a:r>
            <a:endParaRPr lang="en-US" sz="2900" dirty="0">
              <a:solidFill>
                <a:srgbClr val="000000"/>
              </a:solidFill>
              <a:ea typeface="Calibri"/>
              <a:cs typeface="Times New Roman"/>
            </a:endParaRPr>
          </a:p>
          <a:p>
            <a:pPr lvl="0">
              <a:spcBef>
                <a:spcPts val="0"/>
              </a:spcBef>
              <a:buFont typeface="+mj-lt"/>
              <a:buAutoNum type="arabicPeriod"/>
              <a:tabLst>
                <a:tab pos="457200" algn="l"/>
              </a:tabLst>
            </a:pPr>
            <a:endParaRPr lang="en-US" sz="2900" dirty="0" smtClean="0">
              <a:solidFill>
                <a:srgbClr val="000000"/>
              </a:solidFill>
              <a:ea typeface="Times New Roman"/>
              <a:cs typeface="Times New Roman"/>
            </a:endParaRPr>
          </a:p>
          <a:p>
            <a:pPr lvl="0">
              <a:spcBef>
                <a:spcPts val="0"/>
              </a:spcBef>
              <a:buFont typeface="+mj-lt"/>
              <a:buAutoNum type="arabicPeriod"/>
              <a:tabLst>
                <a:tab pos="457200" algn="l"/>
              </a:tabLst>
            </a:pPr>
            <a:r>
              <a:rPr lang="en-US" sz="2900" dirty="0" smtClean="0">
                <a:solidFill>
                  <a:srgbClr val="000000"/>
                </a:solidFill>
                <a:ea typeface="Times New Roman"/>
                <a:cs typeface="Times New Roman"/>
              </a:rPr>
              <a:t>Included </a:t>
            </a:r>
            <a:r>
              <a:rPr lang="en-US" sz="2900" dirty="0">
                <a:solidFill>
                  <a:srgbClr val="000000"/>
                </a:solidFill>
                <a:ea typeface="Times New Roman"/>
                <a:cs typeface="Times New Roman"/>
              </a:rPr>
              <a:t>in the notice: </a:t>
            </a:r>
            <a:endParaRPr lang="en-US" sz="2900" dirty="0">
              <a:solidFill>
                <a:srgbClr val="000000"/>
              </a:solidFill>
              <a:ea typeface="Calibri"/>
              <a:cs typeface="Times New Roman"/>
            </a:endParaRPr>
          </a:p>
          <a:p>
            <a:pPr lvl="1">
              <a:spcBef>
                <a:spcPts val="0"/>
              </a:spcBef>
              <a:buFont typeface="+mj-lt"/>
              <a:buAutoNum type="alphaLcPeriod"/>
              <a:tabLst>
                <a:tab pos="914400" algn="l"/>
              </a:tabLst>
            </a:pPr>
            <a:r>
              <a:rPr lang="en-US" sz="2600" dirty="0">
                <a:solidFill>
                  <a:srgbClr val="000000"/>
                </a:solidFill>
                <a:ea typeface="Times New Roman"/>
                <a:cs typeface="Times New Roman"/>
              </a:rPr>
              <a:t>Date of Testing </a:t>
            </a:r>
            <a:endParaRPr lang="en-US" sz="2600" dirty="0">
              <a:solidFill>
                <a:srgbClr val="000000"/>
              </a:solidFill>
              <a:ea typeface="Calibri"/>
              <a:cs typeface="Times New Roman"/>
            </a:endParaRPr>
          </a:p>
          <a:p>
            <a:pPr lvl="1">
              <a:spcBef>
                <a:spcPts val="0"/>
              </a:spcBef>
              <a:buFont typeface="+mj-lt"/>
              <a:buAutoNum type="alphaLcPeriod"/>
              <a:tabLst>
                <a:tab pos="914400" algn="l"/>
              </a:tabLst>
            </a:pPr>
            <a:r>
              <a:rPr lang="en-US" sz="2600" dirty="0" smtClean="0">
                <a:solidFill>
                  <a:srgbClr val="000000"/>
                </a:solidFill>
                <a:ea typeface="Times New Roman"/>
                <a:cs typeface="Times New Roman"/>
              </a:rPr>
              <a:t>Net MVAR </a:t>
            </a:r>
            <a:r>
              <a:rPr lang="en-US" sz="2600" dirty="0">
                <a:solidFill>
                  <a:srgbClr val="000000"/>
                </a:solidFill>
                <a:ea typeface="Times New Roman"/>
                <a:cs typeface="Times New Roman"/>
              </a:rPr>
              <a:t>Leading and/or Lagging that will be </a:t>
            </a:r>
            <a:r>
              <a:rPr lang="en-US" sz="2600" dirty="0" smtClean="0">
                <a:solidFill>
                  <a:srgbClr val="000000"/>
                </a:solidFill>
                <a:ea typeface="Times New Roman"/>
                <a:cs typeface="Times New Roman"/>
              </a:rPr>
              <a:t>experienced on the TSPs </a:t>
            </a:r>
            <a:r>
              <a:rPr lang="en-US" sz="2600" dirty="0">
                <a:solidFill>
                  <a:srgbClr val="000000"/>
                </a:solidFill>
                <a:ea typeface="Times New Roman"/>
                <a:cs typeface="Times New Roman"/>
              </a:rPr>
              <a:t>transmission system during the test</a:t>
            </a:r>
            <a:endParaRPr lang="en-US" sz="2600" dirty="0">
              <a:solidFill>
                <a:srgbClr val="000000"/>
              </a:solidFill>
              <a:ea typeface="Calibri"/>
              <a:cs typeface="Times New Roman"/>
            </a:endParaRPr>
          </a:p>
          <a:p>
            <a:pPr lvl="1">
              <a:spcBef>
                <a:spcPts val="0"/>
              </a:spcBef>
              <a:buFont typeface="+mj-lt"/>
              <a:buAutoNum type="alphaLcPeriod"/>
              <a:tabLst>
                <a:tab pos="914400" algn="l"/>
              </a:tabLst>
            </a:pPr>
            <a:r>
              <a:rPr lang="en-US" sz="2600" dirty="0" smtClean="0">
                <a:solidFill>
                  <a:srgbClr val="000000"/>
                </a:solidFill>
                <a:ea typeface="Times New Roman"/>
                <a:cs typeface="Times New Roman"/>
              </a:rPr>
              <a:t>CURL </a:t>
            </a:r>
            <a:endParaRPr lang="en-US" sz="2600" dirty="0">
              <a:solidFill>
                <a:srgbClr val="000000"/>
              </a:solidFill>
              <a:ea typeface="Calibri"/>
              <a:cs typeface="Times New Roman"/>
            </a:endParaRPr>
          </a:p>
          <a:p>
            <a:pPr lvl="1">
              <a:spcBef>
                <a:spcPts val="0"/>
              </a:spcBef>
              <a:buFont typeface="+mj-lt"/>
              <a:buAutoNum type="alphaLcPeriod"/>
              <a:tabLst>
                <a:tab pos="914400" algn="l"/>
              </a:tabLst>
            </a:pPr>
            <a:r>
              <a:rPr lang="en-US" sz="2600" dirty="0">
                <a:solidFill>
                  <a:srgbClr val="000000"/>
                </a:solidFill>
                <a:ea typeface="Times New Roman"/>
                <a:cs typeface="Times New Roman"/>
              </a:rPr>
              <a:t>Estimated MW output  </a:t>
            </a:r>
            <a:endParaRPr lang="en-US" sz="2600" dirty="0" smtClean="0">
              <a:solidFill>
                <a:srgbClr val="000000"/>
              </a:solidFill>
              <a:ea typeface="Times New Roman"/>
              <a:cs typeface="Times New Roman"/>
            </a:endParaRPr>
          </a:p>
          <a:p>
            <a:pPr lvl="1">
              <a:spcBef>
                <a:spcPts val="0"/>
              </a:spcBef>
              <a:buFont typeface="+mj-lt"/>
              <a:buAutoNum type="alphaLcPeriod"/>
              <a:tabLst>
                <a:tab pos="914400" algn="l"/>
              </a:tabLst>
            </a:pPr>
            <a:endParaRPr lang="en-US" sz="2600" dirty="0">
              <a:solidFill>
                <a:srgbClr val="000000"/>
              </a:solidFill>
              <a:ea typeface="Calibri"/>
              <a:cs typeface="Times New Roman"/>
            </a:endParaRPr>
          </a:p>
          <a:p>
            <a:pPr lvl="0">
              <a:spcBef>
                <a:spcPts val="0"/>
              </a:spcBef>
              <a:buFont typeface="+mj-lt"/>
              <a:buAutoNum type="arabicPeriod"/>
              <a:tabLst>
                <a:tab pos="457200" algn="l"/>
              </a:tabLst>
            </a:pPr>
            <a:r>
              <a:rPr lang="en-US" sz="2900" dirty="0">
                <a:solidFill>
                  <a:srgbClr val="000000"/>
                </a:solidFill>
                <a:ea typeface="Times New Roman"/>
                <a:cs typeface="Times New Roman"/>
              </a:rPr>
              <a:t>TSP given confirmation prior to test date that system conditions can be made favorable for a specified  leading or lagging reactive test on the requested test </a:t>
            </a:r>
            <a:r>
              <a:rPr lang="en-US" sz="2900" dirty="0" smtClean="0">
                <a:solidFill>
                  <a:srgbClr val="000000"/>
                </a:solidFill>
                <a:ea typeface="Times New Roman"/>
                <a:cs typeface="Times New Roman"/>
              </a:rPr>
              <a:t>date</a:t>
            </a:r>
          </a:p>
          <a:p>
            <a:pPr lvl="0">
              <a:spcBef>
                <a:spcPts val="0"/>
              </a:spcBef>
              <a:buFont typeface="+mj-lt"/>
              <a:buAutoNum type="arabicPeriod"/>
              <a:tabLst>
                <a:tab pos="457200" algn="l"/>
              </a:tabLst>
            </a:pPr>
            <a:endParaRPr lang="en-US" sz="2900" dirty="0">
              <a:solidFill>
                <a:srgbClr val="000000"/>
              </a:solidFill>
              <a:ea typeface="Calibri"/>
              <a:cs typeface="Times New Roman"/>
            </a:endParaRPr>
          </a:p>
          <a:p>
            <a:pPr lvl="0">
              <a:spcBef>
                <a:spcPts val="0"/>
              </a:spcBef>
              <a:buFont typeface="+mj-lt"/>
              <a:buAutoNum type="arabicPeriod"/>
              <a:tabLst>
                <a:tab pos="457200" algn="l"/>
              </a:tabLst>
            </a:pPr>
            <a:r>
              <a:rPr lang="en-US" sz="2900" dirty="0">
                <a:solidFill>
                  <a:srgbClr val="000000"/>
                </a:solidFill>
                <a:ea typeface="Times New Roman"/>
                <a:cs typeface="Times New Roman"/>
              </a:rPr>
              <a:t>TSP approves reactive </a:t>
            </a:r>
            <a:r>
              <a:rPr lang="en-US" sz="2900" dirty="0" smtClean="0">
                <a:solidFill>
                  <a:srgbClr val="000000"/>
                </a:solidFill>
                <a:ea typeface="Times New Roman"/>
                <a:cs typeface="Times New Roman"/>
              </a:rPr>
              <a:t>testing</a:t>
            </a:r>
          </a:p>
          <a:p>
            <a:pPr lvl="0">
              <a:spcBef>
                <a:spcPts val="0"/>
              </a:spcBef>
              <a:buFont typeface="+mj-lt"/>
              <a:buAutoNum type="arabicPeriod"/>
              <a:tabLst>
                <a:tab pos="457200" algn="l"/>
              </a:tabLst>
            </a:pPr>
            <a:endParaRPr lang="en-US" sz="2900" dirty="0">
              <a:solidFill>
                <a:srgbClr val="000000"/>
              </a:solidFill>
              <a:ea typeface="Calibri"/>
              <a:cs typeface="Times New Roman"/>
            </a:endParaRPr>
          </a:p>
          <a:p>
            <a:pPr lvl="0">
              <a:spcBef>
                <a:spcPts val="0"/>
              </a:spcBef>
              <a:buFont typeface="+mj-lt"/>
              <a:buAutoNum type="arabicPeriod"/>
              <a:tabLst>
                <a:tab pos="457200" algn="l"/>
              </a:tabLst>
            </a:pPr>
            <a:r>
              <a:rPr lang="en-US" sz="2900" dirty="0">
                <a:solidFill>
                  <a:srgbClr val="000000"/>
                </a:solidFill>
                <a:ea typeface="Times New Roman"/>
                <a:cs typeface="Times New Roman"/>
              </a:rPr>
              <a:t>ERCOT approves reactive testing </a:t>
            </a:r>
            <a:endParaRPr lang="en-US" sz="2900" dirty="0" smtClean="0"/>
          </a:p>
          <a:p>
            <a:pPr marL="457200" lvl="1" indent="0">
              <a:buNone/>
            </a:pPr>
            <a:endParaRPr lang="en-US" dirty="0"/>
          </a:p>
        </p:txBody>
      </p:sp>
      <p:sp>
        <p:nvSpPr>
          <p:cNvPr id="6" name="Content Placeholder 5"/>
          <p:cNvSpPr>
            <a:spLocks noGrp="1"/>
          </p:cNvSpPr>
          <p:nvPr>
            <p:ph sz="quarter" idx="4"/>
          </p:nvPr>
        </p:nvSpPr>
        <p:spPr>
          <a:xfrm>
            <a:off x="457200" y="2133600"/>
            <a:ext cx="3657599" cy="3962400"/>
          </a:xfrm>
        </p:spPr>
        <p:txBody>
          <a:bodyPr>
            <a:normAutofit fontScale="92500"/>
          </a:bodyPr>
          <a:lstStyle/>
          <a:p>
            <a:r>
              <a:rPr lang="en-US" sz="1800" dirty="0" smtClean="0"/>
              <a:t>2 Hours Notice Required for all parties </a:t>
            </a:r>
          </a:p>
          <a:p>
            <a:endParaRPr lang="en-US" sz="1800" dirty="0" smtClean="0"/>
          </a:p>
          <a:p>
            <a:r>
              <a:rPr lang="en-US" sz="1800" dirty="0" smtClean="0"/>
              <a:t>No assistance from TSP or ERCOT needed to adjust voltage at the POI</a:t>
            </a:r>
          </a:p>
          <a:p>
            <a:pPr lvl="1"/>
            <a:r>
              <a:rPr lang="en-US" sz="1600" dirty="0" smtClean="0"/>
              <a:t>No Adjusting Transformer Taps</a:t>
            </a:r>
          </a:p>
          <a:p>
            <a:pPr lvl="1"/>
            <a:r>
              <a:rPr lang="en-US" sz="1600" dirty="0" smtClean="0"/>
              <a:t>No Switching nearby Transmission Static Reactive Devices </a:t>
            </a:r>
          </a:p>
          <a:p>
            <a:endParaRPr lang="en-US" sz="1800" dirty="0" smtClean="0"/>
          </a:p>
          <a:p>
            <a:r>
              <a:rPr lang="en-US" sz="1800" dirty="0" smtClean="0"/>
              <a:t>Not Recommended for Units testing as a requirement of  Part 3 of the COD Checklist </a:t>
            </a:r>
          </a:p>
        </p:txBody>
      </p:sp>
      <p:sp>
        <p:nvSpPr>
          <p:cNvPr id="7" name="Text Placeholder 4"/>
          <p:cNvSpPr txBox="1">
            <a:spLocks/>
          </p:cNvSpPr>
          <p:nvPr/>
        </p:nvSpPr>
        <p:spPr>
          <a:xfrm>
            <a:off x="4800600" y="942975"/>
            <a:ext cx="3352800" cy="914400"/>
          </a:xfrm>
          <a:prstGeom prst="rect">
            <a:avLst/>
          </a:prstGeom>
          <a:gradFill>
            <a:gsLst>
              <a:gs pos="0">
                <a:srgbClr val="990033"/>
              </a:gs>
              <a:gs pos="8000">
                <a:schemeClr val="accent6">
                  <a:lumMod val="20000"/>
                  <a:lumOff val="80000"/>
                </a:schemeClr>
              </a:gs>
              <a:gs pos="77000">
                <a:schemeClr val="bg2"/>
              </a:gs>
              <a:gs pos="100000">
                <a:srgbClr val="990033"/>
              </a:gs>
            </a:gsLst>
            <a:lin ang="16200000" scaled="1"/>
          </a:gradFill>
          <a:ln>
            <a:solidFill>
              <a:schemeClr val="accent2">
                <a:lumMod val="50000"/>
              </a:schemeClr>
            </a:solidFill>
          </a:ln>
          <a:effectLst>
            <a:innerShdw blurRad="63500" dist="50800" dir="8100000">
              <a:prstClr val="black">
                <a:alpha val="50000"/>
              </a:prstClr>
            </a:innerShdw>
          </a:effectLst>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smtClean="0">
                <a:solidFill>
                  <a:schemeClr val="bg1"/>
                </a:solidFill>
                <a:effectLst>
                  <a:outerShdw blurRad="38100" dist="38100" dir="2700000" algn="tl">
                    <a:srgbClr val="000000">
                      <a:alpha val="43137"/>
                    </a:srgbClr>
                  </a:outerShdw>
                </a:effectLst>
              </a:rPr>
              <a:t>Coordinated Test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49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a:t>
            </a:r>
            <a:endParaRPr lang="en-US" dirty="0"/>
          </a:p>
        </p:txBody>
      </p:sp>
      <p:sp>
        <p:nvSpPr>
          <p:cNvPr id="3" name="Content Placeholder 2"/>
          <p:cNvSpPr>
            <a:spLocks noGrp="1"/>
          </p:cNvSpPr>
          <p:nvPr>
            <p:ph idx="1"/>
          </p:nvPr>
        </p:nvSpPr>
        <p:spPr/>
        <p:txBody>
          <a:bodyPr/>
          <a:lstStyle/>
          <a:p>
            <a:r>
              <a:rPr lang="en-US" b="0" dirty="0"/>
              <a:t>Verify the Real Power </a:t>
            </a:r>
            <a:r>
              <a:rPr lang="en-US" b="0" dirty="0" smtClean="0"/>
              <a:t> and Reactive Power capability</a:t>
            </a:r>
          </a:p>
          <a:p>
            <a:r>
              <a:rPr lang="en-US" b="0" dirty="0"/>
              <a:t>Submit a completed </a:t>
            </a:r>
            <a:r>
              <a:rPr lang="en-US" b="0" dirty="0" smtClean="0"/>
              <a:t>test </a:t>
            </a:r>
            <a:r>
              <a:rPr lang="en-US" b="0" dirty="0"/>
              <a:t>to its Transmission Planner within 90 calendar days </a:t>
            </a:r>
            <a:r>
              <a:rPr lang="en-US" b="0" dirty="0" smtClean="0"/>
              <a:t>of either </a:t>
            </a:r>
            <a:r>
              <a:rPr lang="en-US" b="0" dirty="0"/>
              <a:t>(</a:t>
            </a:r>
            <a:r>
              <a:rPr lang="en-US" b="0" dirty="0" err="1"/>
              <a:t>i</a:t>
            </a:r>
            <a:r>
              <a:rPr lang="en-US" b="0" dirty="0"/>
              <a:t>) the date the data is recorded for a staged test; or (ii) the date the data </a:t>
            </a:r>
            <a:r>
              <a:rPr lang="en-US" b="0" dirty="0" smtClean="0"/>
              <a:t>is selected </a:t>
            </a:r>
            <a:r>
              <a:rPr lang="en-US" b="0" dirty="0"/>
              <a:t>for verification using historical operational data</a:t>
            </a:r>
            <a:r>
              <a:rPr lang="en-US" b="0" dirty="0" smtClean="0"/>
              <a:t>.</a:t>
            </a:r>
          </a:p>
          <a:p>
            <a:r>
              <a:rPr lang="en-US" b="0" dirty="0"/>
              <a:t>It is intended that Real Power testing be performed at the same time as full load Reactive Power  testing, however separate testing is allowed for this standard.</a:t>
            </a:r>
            <a:endParaRPr lang="en-US" b="0" dirty="0" smtClean="0"/>
          </a:p>
        </p:txBody>
      </p:sp>
    </p:spTree>
    <p:extLst>
      <p:ext uri="{BB962C8B-B14F-4D97-AF65-F5344CB8AC3E}">
        <p14:creationId xmlns:p14="http://schemas.microsoft.com/office/powerpoint/2010/main" val="3865652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should </a:t>
            </a:r>
            <a:r>
              <a:rPr lang="en-US" dirty="0" smtClean="0"/>
              <a:t>a Resource Entity </a:t>
            </a:r>
            <a:r>
              <a:rPr lang="en-US" dirty="0"/>
              <a:t>conduct a </a:t>
            </a:r>
            <a:r>
              <a:rPr lang="en-US" dirty="0" smtClean="0"/>
              <a:t>Coordinated </a:t>
            </a:r>
            <a:r>
              <a:rPr lang="en-US" dirty="0"/>
              <a:t> </a:t>
            </a:r>
            <a:r>
              <a:rPr lang="en-US" dirty="0" smtClean="0"/>
              <a:t>Reactive Test?</a:t>
            </a:r>
            <a:endParaRPr lang="en-US" dirty="0"/>
          </a:p>
        </p:txBody>
      </p:sp>
      <p:sp>
        <p:nvSpPr>
          <p:cNvPr id="3" name="Content Placeholder 2"/>
          <p:cNvSpPr>
            <a:spLocks noGrp="1"/>
          </p:cNvSpPr>
          <p:nvPr>
            <p:ph idx="1"/>
          </p:nvPr>
        </p:nvSpPr>
        <p:spPr/>
        <p:txBody>
          <a:bodyPr>
            <a:normAutofit/>
          </a:bodyPr>
          <a:lstStyle/>
          <a:p>
            <a:r>
              <a:rPr lang="en-US" dirty="0"/>
              <a:t>If a RE is unable to test within 90% of the URL/CURL with a “non-coordinated” test then a “coordinated” test should be performed. </a:t>
            </a:r>
            <a:endParaRPr lang="en-US" dirty="0" smtClean="0"/>
          </a:p>
          <a:p>
            <a:endParaRPr lang="en-US" dirty="0"/>
          </a:p>
          <a:p>
            <a:r>
              <a:rPr lang="en-US" dirty="0" smtClean="0"/>
              <a:t>For </a:t>
            </a:r>
            <a:r>
              <a:rPr lang="en-US" dirty="0"/>
              <a:t>initial testing the RE </a:t>
            </a:r>
            <a:r>
              <a:rPr lang="en-US" dirty="0" smtClean="0"/>
              <a:t>determines </a:t>
            </a:r>
            <a:r>
              <a:rPr lang="en-US" dirty="0"/>
              <a:t>whether “coordinated” or “non-coordinated” reactive capability testing is appropriate. For additional information for “coordinated” and “non-coordinated” refer to Nodal Operating Guides section 3.3.2.3 and 3.3.2.2. </a:t>
            </a:r>
            <a:endParaRPr lang="en-US" dirty="0" smtClean="0"/>
          </a:p>
          <a:p>
            <a:endParaRPr lang="en-US" dirty="0"/>
          </a:p>
          <a:p>
            <a:endParaRPr lang="en-US" dirty="0"/>
          </a:p>
        </p:txBody>
      </p:sp>
    </p:spTree>
    <p:extLst>
      <p:ext uri="{BB962C8B-B14F-4D97-AF65-F5344CB8AC3E}">
        <p14:creationId xmlns:p14="http://schemas.microsoft.com/office/powerpoint/2010/main" val="2952966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NDCRC Unit Reactive Test Form</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625"/>
          <a:stretch/>
        </p:blipFill>
        <p:spPr bwMode="auto">
          <a:xfrm>
            <a:off x="395531" y="1143000"/>
            <a:ext cx="835293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14499" y="4772025"/>
            <a:ext cx="57150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solidFill>
                  <a:schemeClr val="accent5">
                    <a:lumMod val="50000"/>
                  </a:schemeClr>
                </a:solidFill>
              </a:rPr>
              <a:t>Process &amp; timeframe for ERCOT to review &amp; respond  </a:t>
            </a:r>
          </a:p>
          <a:p>
            <a:pPr algn="ctr"/>
            <a:r>
              <a:rPr lang="en-US" dirty="0">
                <a:solidFill>
                  <a:schemeClr val="accent5">
                    <a:lumMod val="50000"/>
                  </a:schemeClr>
                </a:solidFill>
              </a:rPr>
              <a:t>is between 2 weeks to a month</a:t>
            </a:r>
          </a:p>
        </p:txBody>
      </p:sp>
    </p:spTree>
    <p:extLst>
      <p:ext uri="{BB962C8B-B14F-4D97-AF65-F5344CB8AC3E}">
        <p14:creationId xmlns:p14="http://schemas.microsoft.com/office/powerpoint/2010/main" val="6544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NDCRC Unit Reactive Test Form</a:t>
            </a: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589"/>
          <a:stretch/>
        </p:blipFill>
        <p:spPr bwMode="auto">
          <a:xfrm>
            <a:off x="152400" y="1292136"/>
            <a:ext cx="8763000" cy="444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1295400"/>
            <a:ext cx="7696200" cy="838200"/>
          </a:xfrm>
          <a:prstGeom prst="rect">
            <a:avLst/>
          </a:prstGeom>
          <a:noFill/>
          <a:ln w="41275">
            <a:solidFill>
              <a:srgbClr val="990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029200" y="4800600"/>
            <a:ext cx="3810000" cy="1219200"/>
          </a:xfrm>
          <a:prstGeom prst="rect">
            <a:avLst/>
          </a:prstGeom>
          <a:noFill/>
          <a:ln w="41275">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65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NDCRC Unit Reactive Test Form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0"/>
            <a:ext cx="882594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050524" y="5334000"/>
            <a:ext cx="2978426" cy="646960"/>
          </a:xfrm>
          <a:prstGeom prst="rect">
            <a:avLst/>
          </a:prstGeom>
          <a:noFill/>
          <a:ln w="41275">
            <a:solidFill>
              <a:srgbClr val="990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838200"/>
            <a:ext cx="54102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en-US" dirty="0" smtClean="0"/>
              <a:t>Tested Reactive Capability Section is were </a:t>
            </a:r>
            <a:r>
              <a:rPr lang="en-US" u="sng" dirty="0" smtClean="0"/>
              <a:t>Gross and Net MW and MVAR </a:t>
            </a:r>
            <a:r>
              <a:rPr lang="en-US" dirty="0" smtClean="0"/>
              <a:t>values are entered </a:t>
            </a:r>
          </a:p>
          <a:p>
            <a:pPr marL="285750" indent="-285750">
              <a:buFont typeface="Arial" pitchFamily="34" charset="0"/>
              <a:buChar char="•"/>
            </a:pPr>
            <a:endParaRPr lang="en-US" dirty="0"/>
          </a:p>
          <a:p>
            <a:pPr marL="285750" indent="-285750">
              <a:buFont typeface="Arial" pitchFamily="34" charset="0"/>
              <a:buChar char="•"/>
            </a:pPr>
            <a:r>
              <a:rPr lang="en-US" b="1" dirty="0" smtClean="0"/>
              <a:t>These values must align with historical telemetered data to be considered valid </a:t>
            </a:r>
          </a:p>
        </p:txBody>
      </p:sp>
      <p:sp>
        <p:nvSpPr>
          <p:cNvPr id="11" name="Rectangle 10"/>
          <p:cNvSpPr/>
          <p:nvPr/>
        </p:nvSpPr>
        <p:spPr>
          <a:xfrm>
            <a:off x="4953000" y="5334000"/>
            <a:ext cx="3657600" cy="685800"/>
          </a:xfrm>
          <a:prstGeom prst="rect">
            <a:avLst/>
          </a:prstGeom>
          <a:noFill/>
          <a:ln w="41275">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284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NDCRC Typical Unit Reactive Test – Data Points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478"/>
          <a:stretch/>
        </p:blipFill>
        <p:spPr bwMode="auto">
          <a:xfrm>
            <a:off x="786283" y="1036378"/>
            <a:ext cx="7702062" cy="4182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133599" y="5334000"/>
            <a:ext cx="5791201" cy="830997"/>
          </a:xfrm>
          <a:prstGeom prst="rect">
            <a:avLst/>
          </a:prstGeom>
        </p:spPr>
        <p:txBody>
          <a:bodyPr wrap="square">
            <a:spAutoFit/>
          </a:bodyPr>
          <a:lstStyle/>
          <a:p>
            <a:r>
              <a:rPr lang="en-US" sz="1600" dirty="0" smtClean="0">
                <a:solidFill>
                  <a:srgbClr val="FF0000"/>
                </a:solidFill>
              </a:rPr>
              <a:t>Those entering the Test Form Should now receive automatic </a:t>
            </a:r>
            <a:r>
              <a:rPr lang="en-US" sz="1600" dirty="0">
                <a:solidFill>
                  <a:srgbClr val="FF0000"/>
                </a:solidFill>
              </a:rPr>
              <a:t>notifications that a review is complete whether the test is approved or rejected</a:t>
            </a:r>
          </a:p>
        </p:txBody>
      </p:sp>
      <p:cxnSp>
        <p:nvCxnSpPr>
          <p:cNvPr id="6" name="Straight Arrow Connector 5"/>
          <p:cNvCxnSpPr/>
          <p:nvPr/>
        </p:nvCxnSpPr>
        <p:spPr>
          <a:xfrm flipV="1">
            <a:off x="3581400" y="5063872"/>
            <a:ext cx="0" cy="2832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00800" y="5030295"/>
            <a:ext cx="0" cy="3168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28800" y="1143000"/>
            <a:ext cx="1905000" cy="3429000"/>
          </a:xfrm>
          <a:prstGeom prst="rect">
            <a:avLst/>
          </a:prstGeom>
          <a:noFill/>
          <a:ln w="41275">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3733800" y="1752600"/>
            <a:ext cx="2667000" cy="0"/>
          </a:xfrm>
          <a:prstGeom prst="straightConnector1">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6400800" y="1295400"/>
            <a:ext cx="2209800" cy="2062103"/>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6 Points which could be used to recreate the attached CURL</a:t>
            </a:r>
          </a:p>
          <a:p>
            <a:r>
              <a:rPr lang="en-US" sz="1600" dirty="0" smtClean="0"/>
              <a:t> </a:t>
            </a:r>
          </a:p>
          <a:p>
            <a:r>
              <a:rPr lang="en-US" sz="1600" dirty="0" smtClean="0"/>
              <a:t>These values should be the remain constant for a given unit</a:t>
            </a:r>
            <a:endParaRPr lang="en-US" sz="1600" dirty="0"/>
          </a:p>
        </p:txBody>
      </p:sp>
    </p:spTree>
    <p:extLst>
      <p:ext uri="{BB962C8B-B14F-4D97-AF65-F5344CB8AC3E}">
        <p14:creationId xmlns:p14="http://schemas.microsoft.com/office/powerpoint/2010/main" val="33906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NDCRC IRR Unit Reactive Test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04800" y="838200"/>
            <a:ext cx="7924800" cy="375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0140" y="2590800"/>
            <a:ext cx="6485879" cy="1954567"/>
          </a:xfrm>
          <a:prstGeom prst="rect">
            <a:avLst/>
          </a:prstGeom>
          <a:noFill/>
          <a:ln w="412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3819" y="4800600"/>
            <a:ext cx="5788981" cy="1323439"/>
          </a:xfrm>
          <a:prstGeom prst="rect">
            <a:avLst/>
          </a:prstGeom>
          <a:noFill/>
        </p:spPr>
        <p:txBody>
          <a:bodyPr wrap="square" rtlCol="0">
            <a:spAutoFit/>
          </a:bodyPr>
          <a:lstStyle/>
          <a:p>
            <a:r>
              <a:rPr lang="en-US" sz="1600" dirty="0" smtClean="0">
                <a:solidFill>
                  <a:schemeClr val="accent2">
                    <a:lumMod val="50000"/>
                  </a:schemeClr>
                </a:solidFill>
              </a:rPr>
              <a:t>The Max Capability is the capacity of commissioned reactive devices at the site.</a:t>
            </a:r>
          </a:p>
          <a:p>
            <a:endParaRPr lang="en-US" sz="1600" dirty="0">
              <a:solidFill>
                <a:schemeClr val="accent2">
                  <a:lumMod val="50000"/>
                </a:schemeClr>
              </a:solidFill>
            </a:endParaRPr>
          </a:p>
          <a:p>
            <a:r>
              <a:rPr lang="en-US" sz="1600" dirty="0" smtClean="0">
                <a:solidFill>
                  <a:schemeClr val="accent2">
                    <a:lumMod val="50000"/>
                  </a:schemeClr>
                </a:solidFill>
              </a:rPr>
              <a:t>The Tested Capability is the magnitude of MVAR contributed from the commissioned reactive devices during the test. </a:t>
            </a:r>
          </a:p>
        </p:txBody>
      </p:sp>
    </p:spTree>
    <p:extLst>
      <p:ext uri="{BB962C8B-B14F-4D97-AF65-F5344CB8AC3E}">
        <p14:creationId xmlns:p14="http://schemas.microsoft.com/office/powerpoint/2010/main" val="16677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NDCRC IRR Unit Reactive Test</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876"/>
          <a:stretch/>
        </p:blipFill>
        <p:spPr bwMode="auto">
          <a:xfrm>
            <a:off x="389652" y="1143000"/>
            <a:ext cx="832985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9652" y="1066800"/>
            <a:ext cx="3267948" cy="3276600"/>
          </a:xfrm>
          <a:prstGeom prst="rect">
            <a:avLst/>
          </a:prstGeom>
          <a:noFill/>
          <a:ln w="41275">
            <a:solidFill>
              <a:srgbClr val="990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7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 DATA USE </a:t>
            </a:r>
            <a:endParaRPr lang="en-US" dirty="0"/>
          </a:p>
        </p:txBody>
      </p:sp>
      <p:sp>
        <p:nvSpPr>
          <p:cNvPr id="3" name="Content Placeholder 2"/>
          <p:cNvSpPr>
            <a:spLocks noGrp="1"/>
          </p:cNvSpPr>
          <p:nvPr>
            <p:ph idx="1"/>
          </p:nvPr>
        </p:nvSpPr>
        <p:spPr>
          <a:xfrm>
            <a:off x="457200" y="685800"/>
            <a:ext cx="8153400" cy="5410200"/>
          </a:xfrm>
        </p:spPr>
        <p:txBody>
          <a:bodyPr/>
          <a:lstStyle/>
          <a:p>
            <a:r>
              <a:rPr lang="en-US" sz="1800" dirty="0" smtClean="0"/>
              <a:t>Process for CURL Data Retrieval:</a:t>
            </a:r>
          </a:p>
          <a:p>
            <a:pPr lvl="1"/>
            <a:r>
              <a:rPr lang="en-US" sz="1800" dirty="0" smtClean="0"/>
              <a:t>Perform Reactive Capability Test </a:t>
            </a:r>
          </a:p>
          <a:p>
            <a:pPr lvl="1"/>
            <a:r>
              <a:rPr lang="en-US" sz="1800" dirty="0" smtClean="0"/>
              <a:t>Submit Test Results and CURL in NDCRC </a:t>
            </a:r>
          </a:p>
          <a:p>
            <a:pPr lvl="1"/>
            <a:r>
              <a:rPr lang="en-US" sz="1800" dirty="0" smtClean="0"/>
              <a:t>Test Results are Reviewed</a:t>
            </a:r>
          </a:p>
          <a:p>
            <a:pPr lvl="1"/>
            <a:r>
              <a:rPr lang="en-US" sz="1800" dirty="0" smtClean="0"/>
              <a:t>When </a:t>
            </a:r>
            <a:r>
              <a:rPr lang="en-US" sz="1800" u="sng" dirty="0" smtClean="0"/>
              <a:t>Approved</a:t>
            </a:r>
            <a:r>
              <a:rPr lang="en-US" sz="1800" dirty="0" smtClean="0"/>
              <a:t>, the RARF should be updated (as needed) to reflect the CURL which was submitted in NDCRC within 10 business days </a:t>
            </a:r>
          </a:p>
          <a:p>
            <a:pPr lvl="2"/>
            <a:r>
              <a:rPr lang="en-US" sz="1400" dirty="0"/>
              <a:t>Nodal Protocol 3.7 (b): </a:t>
            </a:r>
            <a:r>
              <a:rPr lang="en-US" sz="1400" dirty="0" smtClean="0"/>
              <a:t>“</a:t>
            </a:r>
          </a:p>
          <a:p>
            <a:pPr lvl="3"/>
            <a:r>
              <a:rPr lang="en-US" sz="1400" dirty="0" smtClean="0"/>
              <a:t>The </a:t>
            </a:r>
            <a:r>
              <a:rPr lang="en-US" sz="1400" dirty="0"/>
              <a:t>QSE or Resource Entity must update any Resource Parameter for a specific Resource…(b) Within ten Business Days of completion of a reactive capability test to reflect the results of the </a:t>
            </a:r>
            <a:r>
              <a:rPr lang="en-US" sz="1400" dirty="0" smtClean="0"/>
              <a:t>test”</a:t>
            </a:r>
          </a:p>
          <a:p>
            <a:pPr marL="457200" lvl="1" indent="0">
              <a:buNone/>
            </a:pPr>
            <a:endParaRPr lang="en-US" sz="400" dirty="0" smtClean="0"/>
          </a:p>
          <a:p>
            <a:r>
              <a:rPr lang="en-US" sz="1800" dirty="0" smtClean="0"/>
              <a:t>Four Data Points submitted in the RARF are:</a:t>
            </a:r>
          </a:p>
          <a:p>
            <a:pPr lvl="1"/>
            <a:r>
              <a:rPr lang="en-US" sz="1800" dirty="0" smtClean="0"/>
              <a:t>Incorporated in EMS model </a:t>
            </a:r>
          </a:p>
          <a:p>
            <a:pPr lvl="2"/>
            <a:r>
              <a:rPr lang="en-US" sz="1600" dirty="0" smtClean="0"/>
              <a:t>Real Time </a:t>
            </a:r>
          </a:p>
          <a:p>
            <a:pPr lvl="2"/>
            <a:r>
              <a:rPr lang="en-US" sz="1600" dirty="0" smtClean="0"/>
              <a:t>VSAT</a:t>
            </a:r>
          </a:p>
          <a:p>
            <a:pPr lvl="1"/>
            <a:r>
              <a:rPr lang="en-US" sz="1800" dirty="0" smtClean="0"/>
              <a:t>Incorporated in Seasonal Studies </a:t>
            </a:r>
          </a:p>
          <a:p>
            <a:pPr lvl="2"/>
            <a:r>
              <a:rPr lang="en-US" sz="1600" dirty="0" smtClean="0"/>
              <a:t>Planning Models</a:t>
            </a:r>
          </a:p>
          <a:p>
            <a:pPr lvl="2"/>
            <a:endParaRPr lang="en-US" dirty="0" smtClean="0"/>
          </a:p>
        </p:txBody>
      </p:sp>
    </p:spTree>
    <p:extLst>
      <p:ext uri="{BB962C8B-B14F-4D97-AF65-F5344CB8AC3E}">
        <p14:creationId xmlns:p14="http://schemas.microsoft.com/office/powerpoint/2010/main" val="5847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FEEDBACK</a:t>
            </a:r>
            <a:endParaRPr lang="en-US" sz="2800" dirty="0"/>
          </a:p>
        </p:txBody>
      </p:sp>
      <p:sp>
        <p:nvSpPr>
          <p:cNvPr id="3" name="Content Placeholder 2"/>
          <p:cNvSpPr>
            <a:spLocks noGrp="1"/>
          </p:cNvSpPr>
          <p:nvPr>
            <p:ph idx="1"/>
          </p:nvPr>
        </p:nvSpPr>
        <p:spPr>
          <a:xfrm>
            <a:off x="990600" y="1219200"/>
            <a:ext cx="7467600" cy="4419600"/>
          </a:xfrm>
        </p:spPr>
        <p:txBody>
          <a:bodyPr/>
          <a:lstStyle/>
          <a:p>
            <a:pPr>
              <a:buFont typeface="Wingdings" pitchFamily="2" charset="2"/>
              <a:buChar char="v"/>
            </a:pPr>
            <a:r>
              <a:rPr lang="en-US" dirty="0"/>
              <a:t>Identify topics which still require additional </a:t>
            </a:r>
            <a:r>
              <a:rPr lang="en-US" dirty="0" smtClean="0"/>
              <a:t>clarification</a:t>
            </a:r>
          </a:p>
          <a:p>
            <a:pPr marL="971550" lvl="1" indent="-571500">
              <a:buFont typeface="Wingdings" pitchFamily="2" charset="2"/>
              <a:buChar char="Ø"/>
            </a:pPr>
            <a:r>
              <a:rPr lang="en-US" dirty="0" smtClean="0"/>
              <a:t>Additional Detail?</a:t>
            </a:r>
          </a:p>
          <a:p>
            <a:pPr marL="971550" lvl="1" indent="-571500">
              <a:buFont typeface="Wingdings" pitchFamily="2" charset="2"/>
              <a:buChar char="Ø"/>
            </a:pPr>
            <a:r>
              <a:rPr lang="en-US" dirty="0" smtClean="0"/>
              <a:t>Examples? </a:t>
            </a:r>
          </a:p>
          <a:p>
            <a:pPr marL="400050" lvl="1" indent="0">
              <a:buNone/>
            </a:pPr>
            <a:endParaRPr lang="en-US" dirty="0"/>
          </a:p>
          <a:p>
            <a:pPr>
              <a:buFont typeface="Wingdings" pitchFamily="2" charset="2"/>
              <a:buChar char="v"/>
            </a:pPr>
            <a:r>
              <a:rPr lang="en-US" dirty="0"/>
              <a:t>Suggested changes to NDCRC tool </a:t>
            </a:r>
            <a:endParaRPr lang="en-US" dirty="0" smtClean="0"/>
          </a:p>
          <a:p>
            <a:pPr marL="971550" lvl="1" indent="-571500">
              <a:buFont typeface="Wingdings" pitchFamily="2" charset="2"/>
              <a:buChar char="Ø"/>
            </a:pPr>
            <a:r>
              <a:rPr lang="en-US" dirty="0" smtClean="0"/>
              <a:t>Changes to HELP documentation? </a:t>
            </a:r>
          </a:p>
          <a:p>
            <a:pPr marL="971550" lvl="1" indent="-571500">
              <a:buFont typeface="Wingdings" pitchFamily="2" charset="2"/>
              <a:buChar char="Ø"/>
            </a:pPr>
            <a:r>
              <a:rPr lang="en-US" dirty="0" smtClean="0"/>
              <a:t>Add/Remove Fields?</a:t>
            </a:r>
          </a:p>
          <a:p>
            <a:pPr marL="971550" lvl="1" indent="-571500">
              <a:buFont typeface="Wingdings" pitchFamily="2" charset="2"/>
              <a:buChar char="Ø"/>
            </a:pPr>
            <a:r>
              <a:rPr lang="en-US" dirty="0" smtClean="0"/>
              <a:t>More User-Friendly format?</a:t>
            </a:r>
          </a:p>
          <a:p>
            <a:pPr marL="971550" lvl="1" indent="-571500">
              <a:buFont typeface="Wingdings" pitchFamily="2" charset="2"/>
              <a:buChar char="Ø"/>
            </a:pPr>
            <a:endParaRPr lang="en-US" dirty="0"/>
          </a:p>
          <a:p>
            <a:pPr marL="971550" lvl="1" indent="-571500">
              <a:buFont typeface="Wingdings" pitchFamily="2" charset="2"/>
              <a:buChar char="Ø"/>
            </a:pPr>
            <a:r>
              <a:rPr lang="en-US" dirty="0" smtClean="0"/>
              <a:t>Point of contact. Bill Blevins </a:t>
            </a:r>
            <a:r>
              <a:rPr lang="en-US" dirty="0" smtClean="0">
                <a:hlinkClick r:id="rId2"/>
              </a:rPr>
              <a:t>bblevins@ercot.com</a:t>
            </a:r>
            <a:r>
              <a:rPr lang="en-US" dirty="0" smtClean="0"/>
              <a:t> </a:t>
            </a:r>
            <a:endParaRPr lang="en-US" dirty="0"/>
          </a:p>
        </p:txBody>
      </p:sp>
    </p:spTree>
    <p:extLst>
      <p:ext uri="{BB962C8B-B14F-4D97-AF65-F5344CB8AC3E}">
        <p14:creationId xmlns:p14="http://schemas.microsoft.com/office/powerpoint/2010/main" val="2671076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basic WTG </a:t>
            </a:r>
            <a:r>
              <a:rPr lang="en-US" dirty="0" smtClean="0"/>
              <a:t>types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48" y="1027629"/>
            <a:ext cx="2809551"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891" y="1185397"/>
            <a:ext cx="268743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1" y="3886200"/>
            <a:ext cx="3690043" cy="253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3676650"/>
            <a:ext cx="4032723" cy="27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582" y="685799"/>
            <a:ext cx="3581400" cy="646331"/>
          </a:xfrm>
          <a:prstGeom prst="rect">
            <a:avLst/>
          </a:prstGeom>
          <a:noFill/>
        </p:spPr>
        <p:txBody>
          <a:bodyPr wrap="square" rtlCol="0">
            <a:spAutoFit/>
          </a:bodyPr>
          <a:lstStyle/>
          <a:p>
            <a:pPr lvl="1"/>
            <a:r>
              <a:rPr lang="en-US" dirty="0"/>
              <a:t>Type 1: Wound rotor induction generator </a:t>
            </a:r>
          </a:p>
        </p:txBody>
      </p:sp>
      <p:sp>
        <p:nvSpPr>
          <p:cNvPr id="9" name="TextBox 8"/>
          <p:cNvSpPr txBox="1"/>
          <p:nvPr/>
        </p:nvSpPr>
        <p:spPr>
          <a:xfrm>
            <a:off x="4267200" y="697284"/>
            <a:ext cx="4876800" cy="646331"/>
          </a:xfrm>
          <a:prstGeom prst="rect">
            <a:avLst/>
          </a:prstGeom>
          <a:noFill/>
        </p:spPr>
        <p:txBody>
          <a:bodyPr wrap="square" rtlCol="0">
            <a:spAutoFit/>
          </a:bodyPr>
          <a:lstStyle/>
          <a:p>
            <a:pPr lvl="1"/>
            <a:r>
              <a:rPr lang="en-US" dirty="0"/>
              <a:t>Type 2: Wound rotor induction generator with variable rotor resistance </a:t>
            </a:r>
          </a:p>
        </p:txBody>
      </p:sp>
      <p:sp>
        <p:nvSpPr>
          <p:cNvPr id="10" name="TextBox 9"/>
          <p:cNvSpPr txBox="1"/>
          <p:nvPr/>
        </p:nvSpPr>
        <p:spPr>
          <a:xfrm>
            <a:off x="554182" y="3171825"/>
            <a:ext cx="3124200" cy="923330"/>
          </a:xfrm>
          <a:prstGeom prst="rect">
            <a:avLst/>
          </a:prstGeom>
          <a:noFill/>
        </p:spPr>
        <p:txBody>
          <a:bodyPr wrap="square" rtlCol="0">
            <a:spAutoFit/>
          </a:bodyPr>
          <a:lstStyle/>
          <a:p>
            <a:pPr lvl="1"/>
            <a:r>
              <a:rPr lang="en-US" dirty="0"/>
              <a:t>Type 3: Doubly-fed induction generator (DFIG) </a:t>
            </a:r>
          </a:p>
        </p:txBody>
      </p:sp>
      <p:sp>
        <p:nvSpPr>
          <p:cNvPr id="5" name="Rectangle 4"/>
          <p:cNvSpPr/>
          <p:nvPr/>
        </p:nvSpPr>
        <p:spPr>
          <a:xfrm>
            <a:off x="4267200" y="3162065"/>
            <a:ext cx="4572000" cy="646331"/>
          </a:xfrm>
          <a:prstGeom prst="rect">
            <a:avLst/>
          </a:prstGeom>
        </p:spPr>
        <p:txBody>
          <a:bodyPr>
            <a:spAutoFit/>
          </a:bodyPr>
          <a:lstStyle/>
          <a:p>
            <a:pPr lvl="1"/>
            <a:r>
              <a:rPr lang="en-US" dirty="0" smtClean="0"/>
              <a:t>Type </a:t>
            </a:r>
            <a:r>
              <a:rPr lang="en-US" dirty="0"/>
              <a:t>4: Full back-to-back converter interface between grid and turbine </a:t>
            </a:r>
          </a:p>
        </p:txBody>
      </p:sp>
    </p:spTree>
    <p:extLst>
      <p:ext uri="{BB962C8B-B14F-4D97-AF65-F5344CB8AC3E}">
        <p14:creationId xmlns:p14="http://schemas.microsoft.com/office/powerpoint/2010/main" val="788092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Adds requirement for Transmission Owners</a:t>
            </a:r>
            <a:endParaRPr lang="en-US" dirty="0"/>
          </a:p>
        </p:txBody>
      </p:sp>
      <p:sp>
        <p:nvSpPr>
          <p:cNvPr id="3" name="Content Placeholder 2"/>
          <p:cNvSpPr>
            <a:spLocks noGrp="1"/>
          </p:cNvSpPr>
          <p:nvPr>
            <p:ph idx="1"/>
          </p:nvPr>
        </p:nvSpPr>
        <p:spPr/>
        <p:txBody>
          <a:bodyPr/>
          <a:lstStyle/>
          <a:p>
            <a:r>
              <a:rPr lang="en-US" b="0" dirty="0"/>
              <a:t>Transmission </a:t>
            </a:r>
            <a:r>
              <a:rPr lang="en-US" b="0" dirty="0" smtClean="0"/>
              <a:t>Owner </a:t>
            </a:r>
            <a:r>
              <a:rPr lang="en-US" b="0" dirty="0"/>
              <a:t>that owns synchronous condenser(s</a:t>
            </a:r>
            <a:r>
              <a:rPr lang="en-US" b="0" dirty="0" smtClean="0"/>
              <a:t>)</a:t>
            </a:r>
          </a:p>
          <a:p>
            <a:r>
              <a:rPr lang="en-US" b="0" dirty="0"/>
              <a:t>Synchronous condenser greater than 20 MVA (gross nameplate </a:t>
            </a:r>
            <a:r>
              <a:rPr lang="en-US" b="0" dirty="0" smtClean="0"/>
              <a:t>rating) directly </a:t>
            </a:r>
            <a:r>
              <a:rPr lang="en-US" b="0" dirty="0"/>
              <a:t>connected to the Bulk Electric System</a:t>
            </a:r>
            <a:r>
              <a:rPr lang="en-US" b="0" dirty="0" smtClean="0"/>
              <a:t>.</a:t>
            </a:r>
          </a:p>
          <a:p>
            <a:r>
              <a:rPr lang="en-US" b="0" dirty="0" smtClean="0"/>
              <a:t>For </a:t>
            </a:r>
            <a:r>
              <a:rPr lang="en-US" b="0" dirty="0"/>
              <a:t>synchronous </a:t>
            </a:r>
            <a:r>
              <a:rPr lang="en-US" b="0" dirty="0" smtClean="0"/>
              <a:t>condensers, perform </a:t>
            </a:r>
            <a:r>
              <a:rPr lang="en-US" b="0" dirty="0"/>
              <a:t>only the Reactive Power capability </a:t>
            </a:r>
            <a:r>
              <a:rPr lang="en-US" b="0" dirty="0" smtClean="0"/>
              <a:t>verifications.</a:t>
            </a:r>
            <a:endParaRPr lang="en-US" dirty="0"/>
          </a:p>
        </p:txBody>
      </p:sp>
    </p:spTree>
    <p:extLst>
      <p:ext uri="{BB962C8B-B14F-4D97-AF65-F5344CB8AC3E}">
        <p14:creationId xmlns:p14="http://schemas.microsoft.com/office/powerpoint/2010/main" val="34812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C347C1-E1BC-4605-A3C0-5C033BA40634}" type="slidenum">
              <a:rPr lang="en-US"/>
              <a:pPr eaLnBrk="1" hangingPunct="1"/>
              <a:t>40</a:t>
            </a:fld>
            <a:endParaRPr lang="en-US"/>
          </a:p>
        </p:txBody>
      </p:sp>
      <p:sp>
        <p:nvSpPr>
          <p:cNvPr id="4099" name="Rectangle 2"/>
          <p:cNvSpPr>
            <a:spLocks noGrp="1" noChangeArrowheads="1"/>
          </p:cNvSpPr>
          <p:nvPr>
            <p:ph type="body" sz="half" idx="1"/>
          </p:nvPr>
        </p:nvSpPr>
        <p:spPr>
          <a:xfrm>
            <a:off x="381000" y="914400"/>
            <a:ext cx="8305800" cy="5257800"/>
          </a:xfrm>
          <a:noFill/>
        </p:spPr>
        <p:txBody>
          <a:bodyPr/>
          <a:lstStyle/>
          <a:p>
            <a:pPr eaLnBrk="1" hangingPunct="1"/>
            <a:r>
              <a:rPr lang="en-US" sz="2400" smtClean="0"/>
              <a:t>3.15 (4) Generation Resources required to provide VSS whose installations initially began operations  on or after September 1, 1999, except as noted below, must have and maintain a URL which has an over-excited (lagging) power factor capability of 0.95 or less and an under-excited (leading) power factor capability of 0.95 or less, both determined at the generating unit's </a:t>
            </a:r>
            <a:r>
              <a:rPr lang="en-US" sz="2400" i="1" smtClean="0"/>
              <a:t>maximum net power</a:t>
            </a:r>
            <a:r>
              <a:rPr lang="en-US" sz="2400" smtClean="0"/>
              <a:t> to be supplied to the transmission grid and at the transmission system Voltage Profile established by ERCOT, and both measured at the point of interconnection to the TSP.</a:t>
            </a:r>
          </a:p>
          <a:p>
            <a:pPr eaLnBrk="1" hangingPunct="1"/>
            <a:endParaRPr lang="en-US" sz="2400" smtClean="0"/>
          </a:p>
        </p:txBody>
      </p:sp>
      <p:sp>
        <p:nvSpPr>
          <p:cNvPr id="4100" name="Text Box 3"/>
          <p:cNvSpPr txBox="1">
            <a:spLocks noChangeArrowheads="1"/>
          </p:cNvSpPr>
          <p:nvPr/>
        </p:nvSpPr>
        <p:spPr bwMode="auto">
          <a:xfrm>
            <a:off x="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rPr>
              <a:t>Protocol Language</a:t>
            </a:r>
          </a:p>
        </p:txBody>
      </p:sp>
    </p:spTree>
    <p:extLst>
      <p:ext uri="{BB962C8B-B14F-4D97-AF65-F5344CB8AC3E}">
        <p14:creationId xmlns:p14="http://schemas.microsoft.com/office/powerpoint/2010/main" val="243633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3E64D9-BD74-4044-AC04-342857DDBDD1}" type="slidenum">
              <a:rPr lang="en-US"/>
              <a:pPr eaLnBrk="1" hangingPunct="1"/>
              <a:t>41</a:t>
            </a:fld>
            <a:endParaRPr lang="en-US"/>
          </a:p>
        </p:txBody>
      </p:sp>
      <p:sp>
        <p:nvSpPr>
          <p:cNvPr id="5123"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smtClean="0"/>
              <a:t>Other Protocol defined terms</a:t>
            </a:r>
          </a:p>
        </p:txBody>
      </p:sp>
      <p:sp>
        <p:nvSpPr>
          <p:cNvPr id="5124" name="Rectangle 3"/>
          <p:cNvSpPr>
            <a:spLocks noGrp="1" noChangeArrowheads="1"/>
          </p:cNvSpPr>
          <p:nvPr>
            <p:ph type="body" idx="1"/>
          </p:nvPr>
        </p:nvSpPr>
        <p:spPr/>
        <p:txBody>
          <a:bodyPr/>
          <a:lstStyle/>
          <a:p>
            <a:pPr eaLnBrk="1" hangingPunct="1"/>
            <a:r>
              <a:rPr lang="en-US" smtClean="0"/>
              <a:t>High Emergency Limit (HEL) - Limit established by the QSE describing the maximum temporary unsustainable energy production capability of the Resource. This limit must be achievable for a time stated by the QSE, but not less than 30 minutes. </a:t>
            </a:r>
          </a:p>
          <a:p>
            <a:pPr eaLnBrk="1" hangingPunct="1"/>
            <a:r>
              <a:rPr lang="en-US" smtClean="0"/>
              <a:t>High Sustained Limit-(HSL for a Generation Resource)- Limit established by the QSE, continuously updated in Real Time, that describes the maximum sustained energy production capability of the Resource. </a:t>
            </a:r>
          </a:p>
          <a:p>
            <a:pPr eaLnBrk="1" hangingPunct="1"/>
            <a:r>
              <a:rPr lang="en-US" smtClean="0"/>
              <a:t>Net Dependable Capability - The maximum sustained capability of a Resource as demonstrated by performance testing. </a:t>
            </a:r>
          </a:p>
          <a:p>
            <a:pPr eaLnBrk="1" hangingPunct="1"/>
            <a:r>
              <a:rPr lang="en-US" smtClean="0"/>
              <a:t>Unit Reactive Limit - The maximum quantity of Reactive Power that a Generation Resource is capable of providing at a 0.95 power factor at its </a:t>
            </a:r>
            <a:r>
              <a:rPr lang="en-US" i="1" smtClean="0"/>
              <a:t>maximum real power capability.</a:t>
            </a:r>
          </a:p>
        </p:txBody>
      </p:sp>
    </p:spTree>
    <p:extLst>
      <p:ext uri="{BB962C8B-B14F-4D97-AF65-F5344CB8AC3E}">
        <p14:creationId xmlns:p14="http://schemas.microsoft.com/office/powerpoint/2010/main" val="3153943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6687" y="2825750"/>
            <a:ext cx="4836202" cy="2432496"/>
          </a:xfrm>
          <a:prstGeom prst="rect">
            <a:avLst/>
          </a:prstGeom>
          <a:pattFill prst="ltUp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7" name="Slide Number Placeholder 2"/>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E99E8-2EBC-4ADA-8715-1C5C3C1BD61B}" type="slidenum">
              <a:rPr lang="en-US"/>
              <a:pPr eaLnBrk="1" hangingPunct="1"/>
              <a:t>42</a:t>
            </a:fld>
            <a:endParaRPr lang="en-US"/>
          </a:p>
        </p:txBody>
      </p:sp>
      <p:sp>
        <p:nvSpPr>
          <p:cNvPr id="6148"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smtClean="0"/>
              <a:t>URL and HSL</a:t>
            </a:r>
          </a:p>
        </p:txBody>
      </p:sp>
      <p:grpSp>
        <p:nvGrpSpPr>
          <p:cNvPr id="6149" name="Group 5"/>
          <p:cNvGrpSpPr>
            <a:grpSpLocks/>
          </p:cNvGrpSpPr>
          <p:nvPr/>
        </p:nvGrpSpPr>
        <p:grpSpPr bwMode="auto">
          <a:xfrm>
            <a:off x="1066800" y="762000"/>
            <a:ext cx="7972425" cy="5672138"/>
            <a:chOff x="3778" y="4846"/>
            <a:chExt cx="7470" cy="5335"/>
          </a:xfrm>
        </p:grpSpPr>
        <p:sp>
          <p:nvSpPr>
            <p:cNvPr id="6164" name="AutoShape 6"/>
            <p:cNvSpPr>
              <a:spLocks noChangeArrowheads="1"/>
            </p:cNvSpPr>
            <p:nvPr/>
          </p:nvSpPr>
          <p:spPr bwMode="auto">
            <a:xfrm>
              <a:off x="9437" y="6280"/>
              <a:ext cx="991" cy="689"/>
            </a:xfrm>
            <a:prstGeom prst="wedgeRoundRectCallout">
              <a:avLst>
                <a:gd name="adj1" fmla="val -85329"/>
                <a:gd name="adj2" fmla="val 133162"/>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Armature </a:t>
              </a:r>
            </a:p>
            <a:p>
              <a:r>
                <a:rPr lang="en-US" sz="1000" b="1" dirty="0">
                  <a:solidFill>
                    <a:schemeClr val="bg1"/>
                  </a:solidFill>
                  <a:latin typeface="Times New Roman" pitchFamily="18" charset="0"/>
                </a:rPr>
                <a:t>Current Constraint</a:t>
              </a:r>
            </a:p>
            <a:p>
              <a:r>
                <a:rPr lang="en-US" sz="1000" b="1" dirty="0">
                  <a:solidFill>
                    <a:schemeClr val="bg1"/>
                  </a:solidFill>
                  <a:latin typeface="Times New Roman" pitchFamily="18" charset="0"/>
                </a:rPr>
                <a:t>(Typical limit)</a:t>
              </a:r>
            </a:p>
            <a:p>
              <a:endParaRPr lang="en-US" dirty="0"/>
            </a:p>
          </p:txBody>
        </p:sp>
        <p:sp>
          <p:nvSpPr>
            <p:cNvPr id="6165" name="AutoShape 7"/>
            <p:cNvSpPr>
              <a:spLocks noChangeArrowheads="1"/>
            </p:cNvSpPr>
            <p:nvPr/>
          </p:nvSpPr>
          <p:spPr bwMode="auto">
            <a:xfrm>
              <a:off x="8037" y="9418"/>
              <a:ext cx="1238" cy="763"/>
            </a:xfrm>
            <a:prstGeom prst="wedgeRoundRectCallout">
              <a:avLst>
                <a:gd name="adj1" fmla="val -100486"/>
                <a:gd name="adj2" fmla="val -45685"/>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Under</a:t>
              </a:r>
            </a:p>
            <a:p>
              <a:r>
                <a:rPr lang="en-US" sz="1000" b="1" dirty="0">
                  <a:solidFill>
                    <a:schemeClr val="bg1"/>
                  </a:solidFill>
                  <a:latin typeface="Times New Roman" pitchFamily="18" charset="0"/>
                </a:rPr>
                <a:t>Excitation </a:t>
              </a:r>
            </a:p>
            <a:p>
              <a:r>
                <a:rPr lang="en-US" sz="1000" b="1" dirty="0">
                  <a:solidFill>
                    <a:schemeClr val="bg1"/>
                  </a:solidFill>
                  <a:latin typeface="Times New Roman" pitchFamily="18" charset="0"/>
                </a:rPr>
                <a:t>Constraint(Typical limit)</a:t>
              </a:r>
              <a:endParaRPr lang="en-US" sz="1000" b="1" dirty="0">
                <a:solidFill>
                  <a:schemeClr val="bg1"/>
                </a:solidFill>
              </a:endParaRPr>
            </a:p>
            <a:p>
              <a:endParaRPr lang="en-US" dirty="0"/>
            </a:p>
          </p:txBody>
        </p:sp>
        <p:sp>
          <p:nvSpPr>
            <p:cNvPr id="6166" name="Line 8"/>
            <p:cNvSpPr>
              <a:spLocks noChangeShapeType="1"/>
            </p:cNvSpPr>
            <p:nvPr/>
          </p:nvSpPr>
          <p:spPr bwMode="auto">
            <a:xfrm flipV="1">
              <a:off x="4104" y="4953"/>
              <a:ext cx="1" cy="507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9"/>
            <p:cNvSpPr>
              <a:spLocks noChangeShapeType="1"/>
            </p:cNvSpPr>
            <p:nvPr/>
          </p:nvSpPr>
          <p:spPr bwMode="auto">
            <a:xfrm>
              <a:off x="3778" y="7909"/>
              <a:ext cx="583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Freeform 10"/>
            <p:cNvSpPr>
              <a:spLocks/>
            </p:cNvSpPr>
            <p:nvPr/>
          </p:nvSpPr>
          <p:spPr bwMode="auto">
            <a:xfrm rot="228322">
              <a:off x="4084" y="5681"/>
              <a:ext cx="4407" cy="712"/>
            </a:xfrm>
            <a:custGeom>
              <a:avLst/>
              <a:gdLst>
                <a:gd name="T0" fmla="*/ 0 w 5580"/>
                <a:gd name="T1" fmla="*/ 23 h 930"/>
                <a:gd name="T2" fmla="*/ 1422 w 5580"/>
                <a:gd name="T3" fmla="*/ 23 h 930"/>
                <a:gd name="T4" fmla="*/ 2843 w 5580"/>
                <a:gd name="T5" fmla="*/ 161 h 930"/>
                <a:gd name="T6" fmla="*/ 4407 w 5580"/>
                <a:gd name="T7" fmla="*/ 712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Freeform 11"/>
            <p:cNvSpPr>
              <a:spLocks/>
            </p:cNvSpPr>
            <p:nvPr/>
          </p:nvSpPr>
          <p:spPr bwMode="auto">
            <a:xfrm flipV="1">
              <a:off x="4104" y="9081"/>
              <a:ext cx="4932" cy="514"/>
            </a:xfrm>
            <a:custGeom>
              <a:avLst/>
              <a:gdLst>
                <a:gd name="T0" fmla="*/ 0 w 5580"/>
                <a:gd name="T1" fmla="*/ 17 h 930"/>
                <a:gd name="T2" fmla="*/ 1591 w 5580"/>
                <a:gd name="T3" fmla="*/ 17 h 930"/>
                <a:gd name="T4" fmla="*/ 3182 w 5580"/>
                <a:gd name="T5" fmla="*/ 116 h 930"/>
                <a:gd name="T6" fmla="*/ 4932 w 5580"/>
                <a:gd name="T7" fmla="*/ 514 h 9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80" h="930">
                  <a:moveTo>
                    <a:pt x="0" y="30"/>
                  </a:moveTo>
                  <a:cubicBezTo>
                    <a:pt x="600" y="15"/>
                    <a:pt x="1200" y="0"/>
                    <a:pt x="1800" y="30"/>
                  </a:cubicBezTo>
                  <a:cubicBezTo>
                    <a:pt x="2400" y="60"/>
                    <a:pt x="2970" y="60"/>
                    <a:pt x="3600" y="210"/>
                  </a:cubicBezTo>
                  <a:cubicBezTo>
                    <a:pt x="4230" y="360"/>
                    <a:pt x="5250" y="810"/>
                    <a:pt x="5580" y="93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Freeform 12"/>
            <p:cNvSpPr>
              <a:spLocks/>
            </p:cNvSpPr>
            <p:nvPr/>
          </p:nvSpPr>
          <p:spPr bwMode="auto">
            <a:xfrm>
              <a:off x="8467" y="6532"/>
              <a:ext cx="700" cy="2549"/>
            </a:xfrm>
            <a:custGeom>
              <a:avLst/>
              <a:gdLst>
                <a:gd name="T0" fmla="*/ 0 w 900"/>
                <a:gd name="T1" fmla="*/ 0 h 2520"/>
                <a:gd name="T2" fmla="*/ 560 w 900"/>
                <a:gd name="T3" fmla="*/ 910 h 2520"/>
                <a:gd name="T4" fmla="*/ 700 w 900"/>
                <a:gd name="T5" fmla="*/ 1821 h 2520"/>
                <a:gd name="T6" fmla="*/ 560 w 900"/>
                <a:gd name="T7" fmla="*/ 2549 h 2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2520">
                  <a:moveTo>
                    <a:pt x="0" y="0"/>
                  </a:moveTo>
                  <a:cubicBezTo>
                    <a:pt x="285" y="300"/>
                    <a:pt x="570" y="600"/>
                    <a:pt x="720" y="900"/>
                  </a:cubicBezTo>
                  <a:cubicBezTo>
                    <a:pt x="870" y="1200"/>
                    <a:pt x="900" y="1530"/>
                    <a:pt x="900" y="1800"/>
                  </a:cubicBezTo>
                  <a:cubicBezTo>
                    <a:pt x="900" y="2070"/>
                    <a:pt x="750" y="2400"/>
                    <a:pt x="720" y="252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Text Box 13"/>
            <p:cNvSpPr txBox="1">
              <a:spLocks noChangeArrowheads="1"/>
            </p:cNvSpPr>
            <p:nvPr/>
          </p:nvSpPr>
          <p:spPr bwMode="auto">
            <a:xfrm>
              <a:off x="4163" y="4846"/>
              <a:ext cx="1456" cy="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2" name="Text Box 14"/>
            <p:cNvSpPr txBox="1">
              <a:spLocks noChangeArrowheads="1"/>
            </p:cNvSpPr>
            <p:nvPr/>
          </p:nvSpPr>
          <p:spPr bwMode="auto">
            <a:xfrm>
              <a:off x="9706" y="7713"/>
              <a:ext cx="1085"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3" name="Text Box 15"/>
            <p:cNvSpPr txBox="1">
              <a:spLocks noChangeArrowheads="1"/>
            </p:cNvSpPr>
            <p:nvPr/>
          </p:nvSpPr>
          <p:spPr bwMode="auto">
            <a:xfrm>
              <a:off x="4193" y="9670"/>
              <a:ext cx="1457"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74" name="AutoShape 16"/>
            <p:cNvSpPr>
              <a:spLocks noChangeArrowheads="1"/>
            </p:cNvSpPr>
            <p:nvPr/>
          </p:nvSpPr>
          <p:spPr bwMode="auto">
            <a:xfrm>
              <a:off x="7973" y="4912"/>
              <a:ext cx="1207" cy="854"/>
            </a:xfrm>
            <a:prstGeom prst="wedgeRoundRectCallout">
              <a:avLst>
                <a:gd name="adj1" fmla="val -93361"/>
                <a:gd name="adj2" fmla="val 86199"/>
                <a:gd name="adj3" fmla="val 16667"/>
              </a:avLst>
            </a:prstGeom>
            <a:solidFill>
              <a:srgbClr val="FF0000"/>
            </a:solidFill>
            <a:ln w="9525">
              <a:solidFill>
                <a:srgbClr val="000000"/>
              </a:solidFill>
              <a:miter lim="800000"/>
              <a:headEnd/>
              <a:tailEnd/>
            </a:ln>
          </p:spPr>
          <p:txBody>
            <a:bodyPr/>
            <a:lstStyle/>
            <a:p>
              <a:r>
                <a:rPr lang="en-US" sz="1000" b="1" dirty="0">
                  <a:solidFill>
                    <a:schemeClr val="bg1"/>
                  </a:solidFill>
                  <a:latin typeface="Times New Roman" pitchFamily="18" charset="0"/>
                </a:rPr>
                <a:t>Field </a:t>
              </a:r>
            </a:p>
            <a:p>
              <a:r>
                <a:rPr lang="en-US" sz="1000" b="1" dirty="0">
                  <a:solidFill>
                    <a:schemeClr val="bg1"/>
                  </a:solidFill>
                  <a:latin typeface="Times New Roman" pitchFamily="18" charset="0"/>
                </a:rPr>
                <a:t>Current Constraint (Typical limit)</a:t>
              </a:r>
              <a:endParaRPr lang="en-US" b="1" dirty="0">
                <a:solidFill>
                  <a:schemeClr val="bg1"/>
                </a:solidFill>
              </a:endParaRPr>
            </a:p>
          </p:txBody>
        </p:sp>
        <p:sp>
          <p:nvSpPr>
            <p:cNvPr id="6175" name="Line 17"/>
            <p:cNvSpPr>
              <a:spLocks noChangeShapeType="1"/>
            </p:cNvSpPr>
            <p:nvPr/>
          </p:nvSpPr>
          <p:spPr bwMode="auto">
            <a:xfrm>
              <a:off x="8895" y="6404"/>
              <a:ext cx="0" cy="295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18"/>
            <p:cNvSpPr>
              <a:spLocks noChangeShapeType="1"/>
            </p:cNvSpPr>
            <p:nvPr/>
          </p:nvSpPr>
          <p:spPr bwMode="auto">
            <a:xfrm flipV="1">
              <a:off x="4095" y="6614"/>
              <a:ext cx="5250" cy="12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19"/>
            <p:cNvSpPr>
              <a:spLocks noChangeShapeType="1"/>
            </p:cNvSpPr>
            <p:nvPr/>
          </p:nvSpPr>
          <p:spPr bwMode="auto">
            <a:xfrm>
              <a:off x="4095" y="7889"/>
              <a:ext cx="5085" cy="129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AutoShape 20"/>
            <p:cNvSpPr>
              <a:spLocks noChangeArrowheads="1"/>
            </p:cNvSpPr>
            <p:nvPr/>
          </p:nvSpPr>
          <p:spPr bwMode="auto">
            <a:xfrm>
              <a:off x="4368" y="5710"/>
              <a:ext cx="1378" cy="570"/>
            </a:xfrm>
            <a:prstGeom prst="wedgeRoundRectCallout">
              <a:avLst>
                <a:gd name="adj1" fmla="val 256899"/>
                <a:gd name="adj2" fmla="val 137612"/>
                <a:gd name="adj3" fmla="val 16667"/>
              </a:avLst>
            </a:prstGeom>
            <a:solidFill>
              <a:srgbClr val="FFC000"/>
            </a:solidFill>
            <a:ln w="9525">
              <a:solidFill>
                <a:srgbClr val="000000"/>
              </a:solidFill>
              <a:miter lim="800000"/>
              <a:headEnd/>
              <a:tailEnd/>
            </a:ln>
          </p:spPr>
          <p:txBody>
            <a:bodyPr/>
            <a:lstStyle/>
            <a:p>
              <a:r>
                <a:rPr lang="en-US" sz="1000" dirty="0">
                  <a:latin typeface="Times New Roman" pitchFamily="18" charset="0"/>
                </a:rPr>
                <a:t>Unit</a:t>
              </a:r>
            </a:p>
            <a:p>
              <a:r>
                <a:rPr lang="en-US" sz="1000" dirty="0">
                  <a:latin typeface="Times New Roman" pitchFamily="18" charset="0"/>
                </a:rPr>
                <a:t>Reactive Limit (URL)</a:t>
              </a:r>
            </a:p>
            <a:p>
              <a:r>
                <a:rPr lang="en-US" sz="1000" dirty="0">
                  <a:latin typeface="Times New Roman" pitchFamily="18" charset="0"/>
                </a:rPr>
                <a:t>Lag</a:t>
              </a:r>
              <a:endParaRPr lang="en-US" dirty="0"/>
            </a:p>
          </p:txBody>
        </p:sp>
        <p:sp>
          <p:nvSpPr>
            <p:cNvPr id="6179" name="Line 21"/>
            <p:cNvSpPr>
              <a:spLocks noChangeShapeType="1"/>
            </p:cNvSpPr>
            <p:nvPr/>
          </p:nvSpPr>
          <p:spPr bwMode="auto">
            <a:xfrm>
              <a:off x="4104" y="6787"/>
              <a:ext cx="4785" cy="0"/>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22"/>
            <p:cNvSpPr>
              <a:spLocks noChangeShapeType="1"/>
            </p:cNvSpPr>
            <p:nvPr/>
          </p:nvSpPr>
          <p:spPr bwMode="auto">
            <a:xfrm flipV="1">
              <a:off x="4125" y="9075"/>
              <a:ext cx="4692" cy="0"/>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AutoShape 23"/>
            <p:cNvSpPr>
              <a:spLocks noChangeArrowheads="1"/>
            </p:cNvSpPr>
            <p:nvPr/>
          </p:nvSpPr>
          <p:spPr bwMode="auto">
            <a:xfrm>
              <a:off x="9608" y="8314"/>
              <a:ext cx="1640" cy="780"/>
            </a:xfrm>
            <a:prstGeom prst="wedgeRoundRectCallout">
              <a:avLst>
                <a:gd name="adj1" fmla="val -93708"/>
                <a:gd name="adj2" fmla="val -102176"/>
                <a:gd name="adj3" fmla="val 16667"/>
              </a:avLst>
            </a:prstGeom>
            <a:solidFill>
              <a:srgbClr val="FFFFFF"/>
            </a:solidFill>
            <a:ln w="9525">
              <a:solidFill>
                <a:srgbClr val="000000"/>
              </a:solidFill>
              <a:miter lim="800000"/>
              <a:headEnd/>
              <a:tailEnd/>
            </a:ln>
          </p:spPr>
          <p:txBody>
            <a:bodyPr/>
            <a:lstStyle/>
            <a:p>
              <a:r>
                <a:rPr lang="en-US" sz="1000" dirty="0" smtClean="0">
                  <a:latin typeface="Times New Roman" pitchFamily="18" charset="0"/>
                </a:rPr>
                <a:t>Maximum Gross power output </a:t>
              </a:r>
              <a:r>
                <a:rPr lang="en-US" sz="1000" dirty="0">
                  <a:latin typeface="Times New Roman" pitchFamily="18" charset="0"/>
                </a:rPr>
                <a:t>typically limited by the Turbine(Generators are typically sized greater than the Turbine)</a:t>
              </a:r>
            </a:p>
            <a:p>
              <a:endParaRPr lang="en-US" dirty="0"/>
            </a:p>
          </p:txBody>
        </p:sp>
      </p:grpSp>
      <p:sp>
        <p:nvSpPr>
          <p:cNvPr id="6151" name="AutoShape 23"/>
          <p:cNvSpPr>
            <a:spLocks noChangeArrowheads="1"/>
          </p:cNvSpPr>
          <p:nvPr/>
        </p:nvSpPr>
        <p:spPr bwMode="auto">
          <a:xfrm>
            <a:off x="4267200" y="3149600"/>
            <a:ext cx="1524000" cy="839788"/>
          </a:xfrm>
          <a:prstGeom prst="wedgeRoundRectCallout">
            <a:avLst>
              <a:gd name="adj1" fmla="val 62921"/>
              <a:gd name="adj2" fmla="val 56167"/>
              <a:gd name="adj3" fmla="val 16667"/>
            </a:avLst>
          </a:prstGeom>
          <a:solidFill>
            <a:srgbClr val="92D050"/>
          </a:solidFill>
          <a:ln w="9525">
            <a:solidFill>
              <a:srgbClr val="000000"/>
            </a:solidFill>
            <a:miter lim="800000"/>
            <a:headEnd/>
            <a:tailEnd/>
          </a:ln>
        </p:spPr>
        <p:txBody>
          <a:bodyPr/>
          <a:lstStyle/>
          <a:p>
            <a:r>
              <a:rPr lang="en-US" sz="1000">
                <a:latin typeface="Times New Roman" pitchFamily="18" charset="0"/>
              </a:rPr>
              <a:t>Real Power Test loading for Lagging Test done at &gt;60% HSL for IRR or above 95% HSL for Thermal Unit</a:t>
            </a:r>
          </a:p>
          <a:p>
            <a:endParaRPr lang="en-US"/>
          </a:p>
        </p:txBody>
      </p:sp>
      <p:sp>
        <p:nvSpPr>
          <p:cNvPr id="8" name="Oval 7"/>
          <p:cNvSpPr/>
          <p:nvPr/>
        </p:nvSpPr>
        <p:spPr>
          <a:xfrm>
            <a:off x="5684255" y="2260601"/>
            <a:ext cx="661988"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3" name="AutoShape 23"/>
          <p:cNvSpPr>
            <a:spLocks noChangeArrowheads="1"/>
          </p:cNvSpPr>
          <p:nvPr/>
        </p:nvSpPr>
        <p:spPr bwMode="auto">
          <a:xfrm>
            <a:off x="7299325" y="976313"/>
            <a:ext cx="1741488" cy="660400"/>
          </a:xfrm>
          <a:prstGeom prst="wedgeRoundRectCallout">
            <a:avLst>
              <a:gd name="adj1" fmla="val -119580"/>
              <a:gd name="adj2" fmla="val 186670"/>
              <a:gd name="adj3" fmla="val 16667"/>
            </a:avLst>
          </a:prstGeom>
          <a:solidFill>
            <a:schemeClr val="accent1"/>
          </a:solidFill>
          <a:ln w="9525">
            <a:solidFill>
              <a:srgbClr val="000000"/>
            </a:solidFill>
            <a:miter lim="800000"/>
            <a:headEnd/>
            <a:tailEnd/>
          </a:ln>
        </p:spPr>
        <p:txBody>
          <a:bodyPr/>
          <a:lstStyle/>
          <a:p>
            <a:r>
              <a:rPr lang="en-US" sz="1000">
                <a:latin typeface="Times New Roman" pitchFamily="18" charset="0"/>
              </a:rPr>
              <a:t>Test must fall within 90% of the Curve provided by the Resource</a:t>
            </a:r>
          </a:p>
          <a:p>
            <a:endParaRPr lang="en-US"/>
          </a:p>
        </p:txBody>
      </p:sp>
      <p:sp>
        <p:nvSpPr>
          <p:cNvPr id="6154" name="AutoShape 20"/>
          <p:cNvSpPr>
            <a:spLocks noChangeArrowheads="1"/>
          </p:cNvSpPr>
          <p:nvPr/>
        </p:nvSpPr>
        <p:spPr bwMode="auto">
          <a:xfrm>
            <a:off x="7535863" y="5381625"/>
            <a:ext cx="1504950" cy="919163"/>
          </a:xfrm>
          <a:prstGeom prst="wedgeRoundRectCallout">
            <a:avLst>
              <a:gd name="adj1" fmla="val -132625"/>
              <a:gd name="adj2" fmla="val -66221"/>
              <a:gd name="adj3" fmla="val 16667"/>
            </a:avLst>
          </a:prstGeom>
          <a:solidFill>
            <a:srgbClr val="FFC000"/>
          </a:solidFill>
          <a:ln w="9525">
            <a:solidFill>
              <a:srgbClr val="000000"/>
            </a:solidFill>
            <a:miter lim="800000"/>
            <a:headEnd/>
            <a:tailEnd/>
          </a:ln>
        </p:spPr>
        <p:txBody>
          <a:bodyPr/>
          <a:lstStyle/>
          <a:p>
            <a:r>
              <a:rPr lang="en-US" sz="1000">
                <a:latin typeface="Times New Roman" pitchFamily="18" charset="0"/>
              </a:rPr>
              <a:t>Unit</a:t>
            </a:r>
          </a:p>
          <a:p>
            <a:r>
              <a:rPr lang="en-US" sz="1000">
                <a:latin typeface="Times New Roman" pitchFamily="18" charset="0"/>
              </a:rPr>
              <a:t>Reactive Limit (URL)</a:t>
            </a:r>
          </a:p>
          <a:p>
            <a:r>
              <a:rPr lang="en-US" sz="1000">
                <a:latin typeface="Times New Roman" pitchFamily="18" charset="0"/>
              </a:rPr>
              <a:t>Lead</a:t>
            </a:r>
            <a:endParaRPr lang="en-US"/>
          </a:p>
        </p:txBody>
      </p:sp>
      <p:cxnSp>
        <p:nvCxnSpPr>
          <p:cNvPr id="55" name="Straight Arrow Connector 54"/>
          <p:cNvCxnSpPr/>
          <p:nvPr/>
        </p:nvCxnSpPr>
        <p:spPr>
          <a:xfrm>
            <a:off x="2432050" y="4003675"/>
            <a:ext cx="0" cy="180657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56" name="AutoShape 23"/>
          <p:cNvSpPr>
            <a:spLocks noChangeArrowheads="1"/>
          </p:cNvSpPr>
          <p:nvPr/>
        </p:nvSpPr>
        <p:spPr bwMode="auto">
          <a:xfrm>
            <a:off x="-27881" y="3155950"/>
            <a:ext cx="1447801" cy="1216025"/>
          </a:xfrm>
          <a:prstGeom prst="wedgeRoundRectCallout">
            <a:avLst>
              <a:gd name="adj1" fmla="val 119906"/>
              <a:gd name="adj2" fmla="val 20902"/>
              <a:gd name="adj3" fmla="val 16667"/>
            </a:avLst>
          </a:prstGeom>
          <a:solidFill>
            <a:srgbClr val="92D050"/>
          </a:solidFill>
          <a:ln w="9525">
            <a:solidFill>
              <a:srgbClr val="000000"/>
            </a:solidFill>
            <a:miter lim="800000"/>
            <a:headEnd/>
            <a:tailEnd/>
          </a:ln>
        </p:spPr>
        <p:txBody>
          <a:bodyPr/>
          <a:lstStyle/>
          <a:p>
            <a:r>
              <a:rPr lang="en-US" sz="1000" dirty="0">
                <a:latin typeface="Times New Roman" pitchFamily="18" charset="0"/>
              </a:rPr>
              <a:t>Real Power Test loading for Leading Test done at &lt;60% HSL for IRR or at typical loading for low load conditions for Thermal Unit</a:t>
            </a:r>
          </a:p>
          <a:p>
            <a:endParaRPr lang="en-US" dirty="0"/>
          </a:p>
        </p:txBody>
      </p:sp>
      <p:sp>
        <p:nvSpPr>
          <p:cNvPr id="59" name="Oval 58"/>
          <p:cNvSpPr/>
          <p:nvPr/>
        </p:nvSpPr>
        <p:spPr>
          <a:xfrm>
            <a:off x="2101850" y="5522913"/>
            <a:ext cx="660400" cy="554037"/>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8" name="AutoShape 23"/>
          <p:cNvSpPr>
            <a:spLocks noChangeArrowheads="1"/>
          </p:cNvSpPr>
          <p:nvPr/>
        </p:nvSpPr>
        <p:spPr bwMode="auto">
          <a:xfrm>
            <a:off x="0" y="5613400"/>
            <a:ext cx="1741488" cy="658813"/>
          </a:xfrm>
          <a:prstGeom prst="wedgeRoundRectCallout">
            <a:avLst>
              <a:gd name="adj1" fmla="val 71000"/>
              <a:gd name="adj2" fmla="val -24255"/>
              <a:gd name="adj3" fmla="val 16667"/>
            </a:avLst>
          </a:prstGeom>
          <a:solidFill>
            <a:schemeClr val="accent1"/>
          </a:solidFill>
          <a:ln w="9525">
            <a:solidFill>
              <a:srgbClr val="000000"/>
            </a:solidFill>
            <a:miter lim="800000"/>
            <a:headEnd/>
            <a:tailEnd/>
          </a:ln>
        </p:spPr>
        <p:txBody>
          <a:bodyPr/>
          <a:lstStyle/>
          <a:p>
            <a:r>
              <a:rPr lang="en-US" sz="1000">
                <a:latin typeface="Times New Roman" pitchFamily="18" charset="0"/>
              </a:rPr>
              <a:t>Test must fall within 90% of the Curve provided by the Resource</a:t>
            </a:r>
          </a:p>
          <a:p>
            <a:endParaRPr lang="en-US"/>
          </a:p>
        </p:txBody>
      </p:sp>
      <p:sp>
        <p:nvSpPr>
          <p:cNvPr id="6159" name="AutoShape 23"/>
          <p:cNvSpPr>
            <a:spLocks noChangeArrowheads="1"/>
          </p:cNvSpPr>
          <p:nvPr/>
        </p:nvSpPr>
        <p:spPr bwMode="auto">
          <a:xfrm>
            <a:off x="2659063" y="2814638"/>
            <a:ext cx="1016000" cy="269875"/>
          </a:xfrm>
          <a:prstGeom prst="wedgeRoundRectCallout">
            <a:avLst>
              <a:gd name="adj1" fmla="val 23093"/>
              <a:gd name="adj2" fmla="val 200000"/>
              <a:gd name="adj3" fmla="val 16667"/>
            </a:avLst>
          </a:prstGeom>
          <a:solidFill>
            <a:srgbClr val="FFFFFF"/>
          </a:solidFill>
          <a:ln w="9525">
            <a:solidFill>
              <a:srgbClr val="000000"/>
            </a:solidFill>
            <a:miter lim="800000"/>
            <a:headEnd/>
            <a:tailEnd/>
          </a:ln>
        </p:spPr>
        <p:txBody>
          <a:bodyPr/>
          <a:lstStyle/>
          <a:p>
            <a:r>
              <a:rPr lang="en-US" sz="1000" dirty="0" smtClean="0">
                <a:latin typeface="Times New Roman" pitchFamily="18" charset="0"/>
              </a:rPr>
              <a:t>.</a:t>
            </a:r>
            <a:r>
              <a:rPr lang="en-US" sz="1000" dirty="0">
                <a:latin typeface="Times New Roman" pitchFamily="18" charset="0"/>
              </a:rPr>
              <a:t>95 </a:t>
            </a:r>
            <a:r>
              <a:rPr lang="en-US" sz="1000" dirty="0" err="1">
                <a:latin typeface="Times New Roman" pitchFamily="18" charset="0"/>
              </a:rPr>
              <a:t>pf</a:t>
            </a:r>
            <a:r>
              <a:rPr lang="en-US" sz="1000" dirty="0">
                <a:latin typeface="Times New Roman" pitchFamily="18" charset="0"/>
              </a:rPr>
              <a:t> Lagging</a:t>
            </a:r>
          </a:p>
          <a:p>
            <a:endParaRPr lang="en-US" dirty="0"/>
          </a:p>
        </p:txBody>
      </p:sp>
      <p:sp>
        <p:nvSpPr>
          <p:cNvPr id="6160" name="AutoShape 23"/>
          <p:cNvSpPr>
            <a:spLocks noChangeArrowheads="1"/>
          </p:cNvSpPr>
          <p:nvPr/>
        </p:nvSpPr>
        <p:spPr bwMode="auto">
          <a:xfrm>
            <a:off x="3017838" y="4781550"/>
            <a:ext cx="1016000" cy="269875"/>
          </a:xfrm>
          <a:prstGeom prst="wedgeRoundRectCallout">
            <a:avLst>
              <a:gd name="adj1" fmla="val 23093"/>
              <a:gd name="adj2" fmla="val -129764"/>
              <a:gd name="adj3" fmla="val 16667"/>
            </a:avLst>
          </a:prstGeom>
          <a:solidFill>
            <a:srgbClr val="FFFFFF"/>
          </a:solidFill>
          <a:ln w="9525">
            <a:solidFill>
              <a:srgbClr val="000000"/>
            </a:solidFill>
            <a:miter lim="800000"/>
            <a:headEnd/>
            <a:tailEnd/>
          </a:ln>
        </p:spPr>
        <p:txBody>
          <a:bodyPr/>
          <a:lstStyle/>
          <a:p>
            <a:r>
              <a:rPr lang="en-US" sz="1000">
                <a:latin typeface="Times New Roman" pitchFamily="18" charset="0"/>
              </a:rPr>
              <a:t>.95 pf Leading</a:t>
            </a:r>
          </a:p>
          <a:p>
            <a:endParaRPr lang="en-US"/>
          </a:p>
        </p:txBody>
      </p:sp>
      <p:sp>
        <p:nvSpPr>
          <p:cNvPr id="6161" name="AutoShape 23"/>
          <p:cNvSpPr>
            <a:spLocks noChangeArrowheads="1"/>
          </p:cNvSpPr>
          <p:nvPr/>
        </p:nvSpPr>
        <p:spPr bwMode="auto">
          <a:xfrm>
            <a:off x="3502025" y="569913"/>
            <a:ext cx="1751013" cy="830262"/>
          </a:xfrm>
          <a:prstGeom prst="wedgeRoundRectCallout">
            <a:avLst>
              <a:gd name="adj1" fmla="val -27537"/>
              <a:gd name="adj2" fmla="val 90009"/>
              <a:gd name="adj3" fmla="val 16667"/>
            </a:avLst>
          </a:prstGeom>
          <a:solidFill>
            <a:srgbClr val="FFFFFF"/>
          </a:solidFill>
          <a:ln w="9525">
            <a:solidFill>
              <a:srgbClr val="000000"/>
            </a:solidFill>
            <a:miter lim="800000"/>
            <a:headEnd/>
            <a:tailEnd/>
          </a:ln>
        </p:spPr>
        <p:txBody>
          <a:bodyPr/>
          <a:lstStyle/>
          <a:p>
            <a:r>
              <a:rPr lang="en-US" sz="1000">
                <a:latin typeface="Times New Roman" pitchFamily="18" charset="0"/>
              </a:rPr>
              <a:t>Curve defined by Manufacturer (D-Curve) or CURL as updated by testing after commercial operations begins</a:t>
            </a:r>
          </a:p>
          <a:p>
            <a:endParaRPr lang="en-US"/>
          </a:p>
        </p:txBody>
      </p:sp>
      <p:sp>
        <p:nvSpPr>
          <p:cNvPr id="6162" name="TextBox 11"/>
          <p:cNvSpPr txBox="1">
            <a:spLocks noChangeArrowheads="1"/>
          </p:cNvSpPr>
          <p:nvPr/>
        </p:nvSpPr>
        <p:spPr bwMode="auto">
          <a:xfrm rot="-5400000">
            <a:off x="584574" y="2214453"/>
            <a:ext cx="1057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Lag  +MVAR</a:t>
            </a:r>
            <a:endParaRPr lang="en-US" dirty="0"/>
          </a:p>
        </p:txBody>
      </p:sp>
      <p:sp>
        <p:nvSpPr>
          <p:cNvPr id="6163" name="TextBox 64"/>
          <p:cNvSpPr txBox="1">
            <a:spLocks noChangeArrowheads="1"/>
          </p:cNvSpPr>
          <p:nvPr/>
        </p:nvSpPr>
        <p:spPr bwMode="auto">
          <a:xfrm>
            <a:off x="7434263" y="3749610"/>
            <a:ext cx="1471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Net or Gross MW </a:t>
            </a:r>
            <a:endParaRPr lang="en-US" sz="1600" dirty="0"/>
          </a:p>
        </p:txBody>
      </p:sp>
      <p:cxnSp>
        <p:nvCxnSpPr>
          <p:cNvPr id="3" name="Straight Arrow Connector 2"/>
          <p:cNvCxnSpPr/>
          <p:nvPr/>
        </p:nvCxnSpPr>
        <p:spPr>
          <a:xfrm flipV="1">
            <a:off x="6019800" y="2546525"/>
            <a:ext cx="0" cy="149542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AutoShape 23"/>
          <p:cNvSpPr>
            <a:spLocks noChangeArrowheads="1"/>
          </p:cNvSpPr>
          <p:nvPr/>
        </p:nvSpPr>
        <p:spPr bwMode="auto">
          <a:xfrm>
            <a:off x="7519988" y="3144222"/>
            <a:ext cx="1519237" cy="500678"/>
          </a:xfrm>
          <a:prstGeom prst="wedgeRoundRectCallout">
            <a:avLst>
              <a:gd name="adj1" fmla="val -131603"/>
              <a:gd name="adj2" fmla="val 123550"/>
              <a:gd name="adj3" fmla="val 16667"/>
            </a:avLst>
          </a:prstGeom>
          <a:solidFill>
            <a:srgbClr val="FFFFFF"/>
          </a:solidFill>
          <a:ln w="9525">
            <a:solidFill>
              <a:srgbClr val="000000"/>
            </a:solidFill>
            <a:miter lim="800000"/>
            <a:headEnd/>
            <a:tailEnd/>
          </a:ln>
        </p:spPr>
        <p:txBody>
          <a:bodyPr/>
          <a:lstStyle/>
          <a:p>
            <a:r>
              <a:rPr lang="en-US" sz="1000" dirty="0">
                <a:latin typeface="Times New Roman" pitchFamily="18" charset="0"/>
              </a:rPr>
              <a:t>Maximum </a:t>
            </a:r>
            <a:r>
              <a:rPr lang="en-US" sz="1000" dirty="0" smtClean="0">
                <a:latin typeface="Times New Roman" pitchFamily="18" charset="0"/>
              </a:rPr>
              <a:t>Net power output HSL typically</a:t>
            </a:r>
            <a:endParaRPr lang="en-US" dirty="0"/>
          </a:p>
        </p:txBody>
      </p:sp>
      <p:sp>
        <p:nvSpPr>
          <p:cNvPr id="41" name="TextBox 11"/>
          <p:cNvSpPr txBox="1">
            <a:spLocks noChangeArrowheads="1"/>
          </p:cNvSpPr>
          <p:nvPr/>
        </p:nvSpPr>
        <p:spPr bwMode="auto">
          <a:xfrm rot="-5400000">
            <a:off x="532605" y="4665552"/>
            <a:ext cx="1068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Lead     -MVAR</a:t>
            </a:r>
            <a:endParaRPr lang="en-US" dirty="0"/>
          </a:p>
        </p:txBody>
      </p:sp>
    </p:spTree>
    <p:extLst>
      <p:ext uri="{BB962C8B-B14F-4D97-AF65-F5344CB8AC3E}">
        <p14:creationId xmlns:p14="http://schemas.microsoft.com/office/powerpoint/2010/main" val="1292170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FDA590-3E6A-4FB8-BE93-73C93730DB08}" type="slidenum">
              <a:rPr lang="en-US"/>
              <a:pPr eaLnBrk="1" hangingPunct="1"/>
              <a:t>43</a:t>
            </a:fld>
            <a:endParaRPr lang="en-US"/>
          </a:p>
        </p:txBody>
      </p:sp>
      <p:sp>
        <p:nvSpPr>
          <p:cNvPr id="7171"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dirty="0" smtClean="0"/>
              <a:t>The Question	</a:t>
            </a:r>
          </a:p>
        </p:txBody>
      </p:sp>
      <p:sp>
        <p:nvSpPr>
          <p:cNvPr id="7172" name="Rectangle 3"/>
          <p:cNvSpPr>
            <a:spLocks noGrp="1" noChangeArrowheads="1"/>
          </p:cNvSpPr>
          <p:nvPr>
            <p:ph type="body" idx="1"/>
          </p:nvPr>
        </p:nvSpPr>
        <p:spPr/>
        <p:txBody>
          <a:bodyPr/>
          <a:lstStyle/>
          <a:p>
            <a:pPr eaLnBrk="1" hangingPunct="1"/>
            <a:r>
              <a:rPr lang="en-US" dirty="0" smtClean="0"/>
              <a:t>Is the “maximum net power to be supplied to the transmission grid” the HSL?</a:t>
            </a:r>
          </a:p>
          <a:p>
            <a:pPr eaLnBrk="1" hangingPunct="1"/>
            <a:endParaRPr lang="en-US" dirty="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542" y="1828800"/>
            <a:ext cx="711586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575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a:t>
            </a:r>
            <a:endParaRPr lang="en-US" dirty="0"/>
          </a:p>
        </p:txBody>
      </p:sp>
      <p:sp>
        <p:nvSpPr>
          <p:cNvPr id="3" name="Content Placeholder 2"/>
          <p:cNvSpPr>
            <a:spLocks noGrp="1"/>
          </p:cNvSpPr>
          <p:nvPr>
            <p:ph idx="1"/>
          </p:nvPr>
        </p:nvSpPr>
        <p:spPr/>
        <p:txBody>
          <a:bodyPr/>
          <a:lstStyle/>
          <a:p>
            <a:r>
              <a:rPr lang="en-US" b="0" dirty="0"/>
              <a:t>For staged verification; verify each applicable Facility at least every five years (with </a:t>
            </a:r>
            <a:r>
              <a:rPr lang="en-US" b="0" u="sng" dirty="0"/>
              <a:t>no more than 66 calendar months between verifications</a:t>
            </a:r>
            <a:r>
              <a:rPr lang="en-US" b="0" dirty="0"/>
              <a:t>), </a:t>
            </a:r>
            <a:r>
              <a:rPr lang="en-US" b="0" u="sng" dirty="0"/>
              <a:t>or within 12 calendar months </a:t>
            </a:r>
            <a:r>
              <a:rPr lang="en-US" b="0" dirty="0"/>
              <a:t>of the </a:t>
            </a:r>
            <a:r>
              <a:rPr lang="en-US" b="0" u="sng" dirty="0"/>
              <a:t>discovery of a change that affects its Real Power or Reactive Power </a:t>
            </a:r>
            <a:r>
              <a:rPr lang="en-US" b="0" dirty="0"/>
              <a:t>capability by </a:t>
            </a:r>
            <a:r>
              <a:rPr lang="en-US" b="0" u="sng" dirty="0"/>
              <a:t>more than 10 percent </a:t>
            </a:r>
            <a:r>
              <a:rPr lang="en-US" b="0" dirty="0"/>
              <a:t>of the </a:t>
            </a:r>
            <a:r>
              <a:rPr lang="en-US" b="0" u="sng" dirty="0"/>
              <a:t>last reported verified capability </a:t>
            </a:r>
            <a:r>
              <a:rPr lang="en-US" b="0" dirty="0"/>
              <a:t>and is expected to </a:t>
            </a:r>
            <a:r>
              <a:rPr lang="en-US" b="0" u="sng" dirty="0"/>
              <a:t>last more than six months</a:t>
            </a:r>
            <a:r>
              <a:rPr lang="en-US" b="0" dirty="0"/>
              <a:t>.</a:t>
            </a:r>
          </a:p>
          <a:p>
            <a:r>
              <a:rPr lang="en-US" b="0" dirty="0"/>
              <a:t>For verification using operational data; verify each applicable Facility at least every five years (with </a:t>
            </a:r>
            <a:r>
              <a:rPr lang="en-US" b="0" u="sng" dirty="0"/>
              <a:t>no more than 66 calendar months between verifications</a:t>
            </a:r>
            <a:r>
              <a:rPr lang="en-US" b="0" dirty="0"/>
              <a:t>), or </a:t>
            </a:r>
            <a:r>
              <a:rPr lang="en-US" b="0" u="sng" dirty="0"/>
              <a:t>within 12 calendar months </a:t>
            </a:r>
            <a:r>
              <a:rPr lang="en-US" b="0" dirty="0"/>
              <a:t>following the </a:t>
            </a:r>
            <a:r>
              <a:rPr lang="en-US" b="0" u="sng" dirty="0"/>
              <a:t>discovery that its Real Power or Reactive Power </a:t>
            </a:r>
            <a:r>
              <a:rPr lang="en-US" b="0" dirty="0"/>
              <a:t>capability has changed by </a:t>
            </a:r>
            <a:r>
              <a:rPr lang="en-US" b="0" u="sng" dirty="0"/>
              <a:t>more than 10 percent </a:t>
            </a:r>
            <a:r>
              <a:rPr lang="en-US" b="0" dirty="0"/>
              <a:t>of the </a:t>
            </a:r>
            <a:r>
              <a:rPr lang="en-US" b="0" u="sng" dirty="0"/>
              <a:t>last reported verified capability</a:t>
            </a:r>
            <a:r>
              <a:rPr lang="en-US" b="0" dirty="0"/>
              <a:t> and is expected to </a:t>
            </a:r>
            <a:r>
              <a:rPr lang="en-US" b="0" u="sng" dirty="0"/>
              <a:t>last more than six months</a:t>
            </a:r>
            <a:r>
              <a:rPr lang="en-US" b="0" dirty="0" smtClean="0"/>
              <a:t>.</a:t>
            </a:r>
          </a:p>
          <a:p>
            <a:r>
              <a:rPr lang="en-US" b="0" dirty="0"/>
              <a:t>For either verification method, verify each </a:t>
            </a:r>
            <a:r>
              <a:rPr lang="en-US" b="0" u="sng" dirty="0" smtClean="0"/>
              <a:t>new applicable Facility within 12 calendar months of its commercial operation date</a:t>
            </a:r>
            <a:r>
              <a:rPr lang="en-US" b="0" dirty="0" smtClean="0"/>
              <a:t>. </a:t>
            </a:r>
            <a:r>
              <a:rPr lang="en-US" b="0" dirty="0"/>
              <a:t>Existing units that have been in long term </a:t>
            </a:r>
            <a:r>
              <a:rPr lang="en-US" b="0" dirty="0" smtClean="0"/>
              <a:t>shut down </a:t>
            </a:r>
            <a:r>
              <a:rPr lang="en-US" b="0" dirty="0"/>
              <a:t>and have not </a:t>
            </a:r>
            <a:r>
              <a:rPr lang="en-US" b="0" dirty="0" smtClean="0"/>
              <a:t>been tested </a:t>
            </a:r>
            <a:r>
              <a:rPr lang="en-US" b="0" dirty="0"/>
              <a:t>for more than five years shall be verified within </a:t>
            </a:r>
            <a:r>
              <a:rPr lang="en-US" b="0" dirty="0" smtClean="0"/>
              <a:t>12 calendar </a:t>
            </a:r>
            <a:r>
              <a:rPr lang="en-US" b="0" dirty="0"/>
              <a:t>months.</a:t>
            </a:r>
            <a:endParaRPr lang="en-US" dirty="0"/>
          </a:p>
        </p:txBody>
      </p:sp>
    </p:spTree>
    <p:extLst>
      <p:ext uri="{BB962C8B-B14F-4D97-AF65-F5344CB8AC3E}">
        <p14:creationId xmlns:p14="http://schemas.microsoft.com/office/powerpoint/2010/main" val="19288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r>
              <a:rPr lang="en-US" b="0" dirty="0"/>
              <a:t>For generating units of 20 MVA or less that are part of a plant greater than 75 MVA </a:t>
            </a:r>
            <a:r>
              <a:rPr lang="en-US" b="0" dirty="0" smtClean="0"/>
              <a:t>in aggregate</a:t>
            </a:r>
            <a:r>
              <a:rPr lang="en-US" b="0" dirty="0"/>
              <a:t>, record data either on an individual unit basis or as a group</a:t>
            </a:r>
            <a:r>
              <a:rPr lang="en-US" b="0" dirty="0" smtClean="0"/>
              <a:t>.</a:t>
            </a:r>
          </a:p>
          <a:p>
            <a:r>
              <a:rPr lang="en-US" b="0" dirty="0" smtClean="0"/>
              <a:t>Perform verification </a:t>
            </a:r>
            <a:r>
              <a:rPr lang="en-US" b="0" dirty="0"/>
              <a:t>individually for every generating unit or synchronous condenser </a:t>
            </a:r>
            <a:r>
              <a:rPr lang="en-US" b="0" dirty="0" smtClean="0"/>
              <a:t>greater than </a:t>
            </a:r>
            <a:r>
              <a:rPr lang="en-US" b="0" dirty="0"/>
              <a:t>20 MVA (gross nameplate rating</a:t>
            </a:r>
            <a:r>
              <a:rPr lang="en-US" b="0" dirty="0" smtClean="0"/>
              <a:t>).</a:t>
            </a:r>
          </a:p>
          <a:p>
            <a:r>
              <a:rPr lang="en-US" b="0" dirty="0"/>
              <a:t>Verify with all auxiliary equipment needed for expected normal operation in service </a:t>
            </a:r>
            <a:r>
              <a:rPr lang="en-US" b="0" dirty="0" smtClean="0"/>
              <a:t>for both </a:t>
            </a:r>
            <a:r>
              <a:rPr lang="en-US" b="0" dirty="0"/>
              <a:t>the Real Power and Reactive Power capability verification. </a:t>
            </a:r>
            <a:endParaRPr lang="en-US" b="0" dirty="0" smtClean="0"/>
          </a:p>
          <a:p>
            <a:r>
              <a:rPr lang="en-US" b="0" dirty="0" smtClean="0"/>
              <a:t>Perform verification with </a:t>
            </a:r>
            <a:r>
              <a:rPr lang="en-US" b="0" dirty="0"/>
              <a:t>the automatic voltage regulator in service for the Reactive Power </a:t>
            </a:r>
            <a:r>
              <a:rPr lang="en-US" b="0" dirty="0" smtClean="0"/>
              <a:t>capability </a:t>
            </a:r>
            <a:r>
              <a:rPr lang="en-US" b="0" dirty="0"/>
              <a:t>verification. </a:t>
            </a:r>
            <a:endParaRPr lang="en-US" b="0" dirty="0" smtClean="0"/>
          </a:p>
        </p:txBody>
      </p:sp>
    </p:spTree>
    <p:extLst>
      <p:ext uri="{BB962C8B-B14F-4D97-AF65-F5344CB8AC3E}">
        <p14:creationId xmlns:p14="http://schemas.microsoft.com/office/powerpoint/2010/main" val="285420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verification</a:t>
            </a:r>
            <a:endParaRPr lang="en-US" dirty="0"/>
          </a:p>
        </p:txBody>
      </p:sp>
      <p:sp>
        <p:nvSpPr>
          <p:cNvPr id="3" name="Content Placeholder 2"/>
          <p:cNvSpPr>
            <a:spLocks noGrp="1"/>
          </p:cNvSpPr>
          <p:nvPr>
            <p:ph idx="1"/>
          </p:nvPr>
        </p:nvSpPr>
        <p:spPr/>
        <p:txBody>
          <a:bodyPr/>
          <a:lstStyle/>
          <a:p>
            <a:r>
              <a:rPr lang="en-US" b="0" dirty="0"/>
              <a:t>Operational data from within the two years prior to the verification date is acceptable for the verification of either the Real Power or the Reactive Power capability, as long as </a:t>
            </a:r>
            <a:endParaRPr lang="en-US" b="0" dirty="0" smtClean="0"/>
          </a:p>
          <a:p>
            <a:pPr lvl="1"/>
            <a:r>
              <a:rPr lang="en-US" b="0" dirty="0" smtClean="0"/>
              <a:t>a</a:t>
            </a:r>
            <a:r>
              <a:rPr lang="en-US" b="0" dirty="0"/>
              <a:t>) that operational data meets the criteria in 2.1 through 2.4 below and </a:t>
            </a:r>
            <a:endParaRPr lang="en-US" b="0" dirty="0" smtClean="0"/>
          </a:p>
          <a:p>
            <a:pPr lvl="1"/>
            <a:r>
              <a:rPr lang="en-US" b="0" dirty="0" smtClean="0"/>
              <a:t>b</a:t>
            </a:r>
            <a:r>
              <a:rPr lang="en-US" b="0" dirty="0"/>
              <a:t>) the operational data demonstrates at least 90 percent of a previously staged test that demonstrated at least 50 percent of the Reactive capability shown on the associated thermal capability curve (D-curve).</a:t>
            </a:r>
            <a:endParaRPr lang="en-US" dirty="0"/>
          </a:p>
          <a:p>
            <a:r>
              <a:rPr lang="en-US" b="0" dirty="0"/>
              <a:t>If the previously staged test was unduly </a:t>
            </a:r>
            <a:r>
              <a:rPr lang="en-US" b="0" dirty="0" smtClean="0"/>
              <a:t>restricted (so </a:t>
            </a:r>
            <a:r>
              <a:rPr lang="en-US" b="0" dirty="0"/>
              <a:t>that it did not demonstrate </a:t>
            </a:r>
            <a:r>
              <a:rPr lang="en-US" b="0" u="sng" dirty="0"/>
              <a:t>at least 50 percent </a:t>
            </a:r>
            <a:r>
              <a:rPr lang="en-US" b="0" dirty="0"/>
              <a:t>of the associated thermal </a:t>
            </a:r>
            <a:r>
              <a:rPr lang="en-US" b="0" dirty="0" smtClean="0"/>
              <a:t>capability curve</a:t>
            </a:r>
            <a:r>
              <a:rPr lang="en-US" b="0" dirty="0"/>
              <a:t>) by unusual generation or equipment limitations (e.g., </a:t>
            </a:r>
            <a:r>
              <a:rPr lang="en-US" b="0" dirty="0" smtClean="0"/>
              <a:t> capacitor </a:t>
            </a:r>
            <a:r>
              <a:rPr lang="en-US" b="0" dirty="0"/>
              <a:t>or reactor </a:t>
            </a:r>
            <a:r>
              <a:rPr lang="en-US" b="0" dirty="0" smtClean="0"/>
              <a:t>banks out </a:t>
            </a:r>
            <a:r>
              <a:rPr lang="en-US" b="0" dirty="0"/>
              <a:t>of service), then the next verification will be by another staged test, not </a:t>
            </a:r>
            <a:r>
              <a:rPr lang="en-US" b="0" dirty="0" smtClean="0"/>
              <a:t>operational data</a:t>
            </a:r>
            <a:r>
              <a:rPr lang="en-US" b="0" dirty="0"/>
              <a:t>:</a:t>
            </a:r>
            <a:endParaRPr lang="en-US" dirty="0"/>
          </a:p>
        </p:txBody>
      </p:sp>
    </p:spTree>
    <p:extLst>
      <p:ext uri="{BB962C8B-B14F-4D97-AF65-F5344CB8AC3E}">
        <p14:creationId xmlns:p14="http://schemas.microsoft.com/office/powerpoint/2010/main" val="171819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a:t>
            </a:r>
            <a:r>
              <a:rPr lang="en-US" u="sng" dirty="0" smtClean="0"/>
              <a:t>Real</a:t>
            </a:r>
            <a:r>
              <a:rPr lang="en-US" dirty="0" smtClean="0"/>
              <a:t> and </a:t>
            </a:r>
            <a:r>
              <a:rPr lang="en-US" u="sng" dirty="0" smtClean="0"/>
              <a:t>Reactive</a:t>
            </a:r>
            <a:r>
              <a:rPr lang="en-US" dirty="0" smtClean="0"/>
              <a:t> Lagging(synchronous generator)</a:t>
            </a:r>
            <a:endParaRPr lang="en-US" dirty="0"/>
          </a:p>
        </p:txBody>
      </p:sp>
      <p:sp>
        <p:nvSpPr>
          <p:cNvPr id="3" name="Content Placeholder 2"/>
          <p:cNvSpPr>
            <a:spLocks noGrp="1"/>
          </p:cNvSpPr>
          <p:nvPr>
            <p:ph idx="1"/>
          </p:nvPr>
        </p:nvSpPr>
        <p:spPr/>
        <p:txBody>
          <a:bodyPr/>
          <a:lstStyle/>
          <a:p>
            <a:r>
              <a:rPr lang="en-US" b="0" dirty="0"/>
              <a:t>Verify synchronous generating unit’s maximum real power and </a:t>
            </a:r>
            <a:r>
              <a:rPr lang="en-US" b="0" dirty="0" smtClean="0"/>
              <a:t>lagging reactive </a:t>
            </a:r>
            <a:r>
              <a:rPr lang="en-US" b="0" dirty="0"/>
              <a:t>power for a minimum of one hour.</a:t>
            </a:r>
            <a:endParaRPr lang="en-US" dirty="0"/>
          </a:p>
        </p:txBody>
      </p:sp>
    </p:spTree>
    <p:extLst>
      <p:ext uri="{BB962C8B-B14F-4D97-AF65-F5344CB8AC3E}">
        <p14:creationId xmlns:p14="http://schemas.microsoft.com/office/powerpoint/2010/main" val="423811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Reactive Power capability</a:t>
            </a:r>
          </a:p>
        </p:txBody>
      </p:sp>
      <p:sp>
        <p:nvSpPr>
          <p:cNvPr id="3" name="Content Placeholder 2"/>
          <p:cNvSpPr>
            <a:spLocks noGrp="1"/>
          </p:cNvSpPr>
          <p:nvPr>
            <p:ph idx="1"/>
          </p:nvPr>
        </p:nvSpPr>
        <p:spPr/>
        <p:txBody>
          <a:bodyPr/>
          <a:lstStyle/>
          <a:p>
            <a:r>
              <a:rPr lang="en-US" b="0" dirty="0"/>
              <a:t>At the minimum Real Power output at which they are normally </a:t>
            </a:r>
            <a:r>
              <a:rPr lang="en-US" b="0" dirty="0" smtClean="0"/>
              <a:t>expected to </a:t>
            </a:r>
            <a:r>
              <a:rPr lang="en-US" b="0" dirty="0"/>
              <a:t>operate collect maximum leading and lagging reactive values as soon </a:t>
            </a:r>
            <a:r>
              <a:rPr lang="en-US" b="0" dirty="0" smtClean="0"/>
              <a:t>as a </a:t>
            </a:r>
            <a:r>
              <a:rPr lang="en-US" b="0" dirty="0"/>
              <a:t>limit is reached</a:t>
            </a:r>
            <a:r>
              <a:rPr lang="en-US" b="0" dirty="0" smtClean="0"/>
              <a:t>.</a:t>
            </a:r>
          </a:p>
          <a:p>
            <a:r>
              <a:rPr lang="en-US" b="0" dirty="0"/>
              <a:t>At maximum Real Power output collect maximum leading reactive </a:t>
            </a:r>
            <a:r>
              <a:rPr lang="en-US" b="0" dirty="0" smtClean="0"/>
              <a:t>values as </a:t>
            </a:r>
            <a:r>
              <a:rPr lang="en-US" b="0" dirty="0"/>
              <a:t>soon as a limit is reached</a:t>
            </a:r>
            <a:r>
              <a:rPr lang="en-US" b="0" dirty="0" smtClean="0"/>
              <a:t>.</a:t>
            </a:r>
          </a:p>
          <a:p>
            <a:r>
              <a:rPr lang="en-US" b="0" dirty="0"/>
              <a:t>For hydrogen-cooled generators, perform the verification at normal </a:t>
            </a:r>
            <a:r>
              <a:rPr lang="en-US" b="0" dirty="0" smtClean="0"/>
              <a:t>operating hydrogen </a:t>
            </a:r>
            <a:r>
              <a:rPr lang="en-US" b="0" dirty="0"/>
              <a:t>pressure.</a:t>
            </a:r>
            <a:endParaRPr lang="en-US" b="0" dirty="0" smtClean="0"/>
          </a:p>
          <a:p>
            <a:r>
              <a:rPr lang="en-US" b="0" dirty="0"/>
              <a:t>Nuclear Units are not required to perform Reactive Power verification </a:t>
            </a:r>
            <a:r>
              <a:rPr lang="en-US" b="0" dirty="0" smtClean="0"/>
              <a:t>at minimum </a:t>
            </a:r>
            <a:r>
              <a:rPr lang="en-US" b="0" dirty="0"/>
              <a:t>Real Power output</a:t>
            </a:r>
            <a:r>
              <a:rPr lang="en-US" b="0" dirty="0" smtClean="0"/>
              <a:t>.</a:t>
            </a:r>
          </a:p>
          <a:p>
            <a:r>
              <a:rPr lang="en-US" b="0" dirty="0"/>
              <a:t>Calculate the Generator Step-Up (GSU) transformer losses if the </a:t>
            </a:r>
            <a:r>
              <a:rPr lang="en-US" b="0" dirty="0" smtClean="0"/>
              <a:t>verification measurements </a:t>
            </a:r>
            <a:r>
              <a:rPr lang="en-US" b="0" dirty="0"/>
              <a:t>are taken from the high side of the GSU transformer</a:t>
            </a:r>
            <a:r>
              <a:rPr lang="en-US" b="0" dirty="0" smtClean="0"/>
              <a:t>.(GSU </a:t>
            </a:r>
            <a:r>
              <a:rPr lang="en-US" b="0" dirty="0"/>
              <a:t>transformer real and reactive losses may be estimated, based on the GSU</a:t>
            </a:r>
          </a:p>
          <a:p>
            <a:r>
              <a:rPr lang="en-US" b="0" dirty="0"/>
              <a:t>impedance, if necessary</a:t>
            </a:r>
            <a:r>
              <a:rPr lang="en-US" b="0" dirty="0" smtClean="0"/>
              <a:t>.)</a:t>
            </a:r>
            <a:endParaRPr lang="en-US" dirty="0"/>
          </a:p>
        </p:txBody>
      </p:sp>
    </p:spTree>
    <p:extLst>
      <p:ext uri="{BB962C8B-B14F-4D97-AF65-F5344CB8AC3E}">
        <p14:creationId xmlns:p14="http://schemas.microsoft.com/office/powerpoint/2010/main" val="2407029676"/>
      </p:ext>
    </p:extLst>
  </p:cSld>
  <p:clrMapOvr>
    <a:masterClrMapping/>
  </p:clrMapOvr>
</p:sld>
</file>

<file path=ppt/theme/theme1.xml><?xml version="1.0" encoding="utf-8"?>
<a:theme xmlns:a="http://schemas.openxmlformats.org/drawingml/2006/main" name="Theme1">
  <a:themeElements>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2230</TotalTime>
  <Words>3134</Words>
  <Application>Microsoft Office PowerPoint</Application>
  <PresentationFormat>On-screen Show (4:3)</PresentationFormat>
  <Paragraphs>336</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Theme1</vt:lpstr>
      <vt:lpstr>Workshop: Reactive Power Testing: </vt:lpstr>
      <vt:lpstr>NERC Implementation of MOD-025-2</vt:lpstr>
      <vt:lpstr>Requirements</vt:lpstr>
      <vt:lpstr>NERC Adds requirement for Transmission Owners</vt:lpstr>
      <vt:lpstr>Requirements</vt:lpstr>
      <vt:lpstr>Steps</vt:lpstr>
      <vt:lpstr>Notes on verification</vt:lpstr>
      <vt:lpstr>Verify Real and Reactive Lagging(synchronous generator)</vt:lpstr>
      <vt:lpstr>Verify Reactive Power capability</vt:lpstr>
      <vt:lpstr>NERC form</vt:lpstr>
      <vt:lpstr>NERC Form</vt:lpstr>
      <vt:lpstr>NERC form</vt:lpstr>
      <vt:lpstr>Differences between MOD-025 and ERCOT testing</vt:lpstr>
      <vt:lpstr>NERC-Terms Thermal capability curve (D-curve) thermal units except nuclear</vt:lpstr>
      <vt:lpstr>NERC-Terms Thermal capability curve (D-curve) Nuclear</vt:lpstr>
      <vt:lpstr>NERC-Terms Thermal capability curve (D-curve) Variable Generation</vt:lpstr>
      <vt:lpstr>NOGRR 142</vt:lpstr>
      <vt:lpstr>Comments</vt:lpstr>
      <vt:lpstr>PowerPoint Presentation</vt:lpstr>
      <vt:lpstr>Outline </vt:lpstr>
      <vt:lpstr>Nodal Protocols – Reactive Capability  </vt:lpstr>
      <vt:lpstr>URL and CURL Defined </vt:lpstr>
      <vt:lpstr>CURL and URL</vt:lpstr>
      <vt:lpstr>CURL Components</vt:lpstr>
      <vt:lpstr>Static and Dynamic Reactive Devices  (Power World Example)</vt:lpstr>
      <vt:lpstr>Tested Reactive Capability  Measured and Telemetered </vt:lpstr>
      <vt:lpstr>Typical IRR physical arrangement</vt:lpstr>
      <vt:lpstr>Gross MW and MVAR Telemetered for IRR Testing</vt:lpstr>
      <vt:lpstr>Coordinated  Vs. Non-Coordinated Reactive Capability Tests </vt:lpstr>
      <vt:lpstr>When should a Resource Entity conduct a Coordinated  Reactive Test?</vt:lpstr>
      <vt:lpstr>NDCRC Unit Reactive Test Form</vt:lpstr>
      <vt:lpstr>NDCRC Unit Reactive Test Form</vt:lpstr>
      <vt:lpstr>NDCRC Unit Reactive Test Form</vt:lpstr>
      <vt:lpstr>NDCRC Typical Unit Reactive Test – Data Points</vt:lpstr>
      <vt:lpstr>NDCRC IRR Unit Reactive Test</vt:lpstr>
      <vt:lpstr>NDCRC IRR Unit Reactive Test</vt:lpstr>
      <vt:lpstr>CURL DATA USE </vt:lpstr>
      <vt:lpstr>FEEDBACK</vt:lpstr>
      <vt:lpstr>Four basic WTG types</vt:lpstr>
      <vt:lpstr>PowerPoint Presentation</vt:lpstr>
      <vt:lpstr>Other Protocol defined terms</vt:lpstr>
      <vt:lpstr>URL and HSL</vt:lpstr>
      <vt:lpstr>The Question </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Reactive Testing workshop</dc:title>
  <dc:creator>Blevins, Bill</dc:creator>
  <cp:lastModifiedBy>B Manning</cp:lastModifiedBy>
  <cp:revision>125</cp:revision>
  <dcterms:created xsi:type="dcterms:W3CDTF">2013-05-06T23:37:20Z</dcterms:created>
  <dcterms:modified xsi:type="dcterms:W3CDTF">2015-08-31T21:04:50Z</dcterms:modified>
</cp:coreProperties>
</file>