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72" r:id="rId5"/>
    <p:sldMasterId id="2147483679" r:id="rId6"/>
    <p:sldMasterId id="2147483686" r:id="rId7"/>
  </p:sldMasterIdLst>
  <p:notesMasterIdLst>
    <p:notesMasterId r:id="rId12"/>
  </p:notesMasterIdLst>
  <p:handoutMasterIdLst>
    <p:handoutMasterId r:id="rId13"/>
  </p:handoutMasterIdLst>
  <p:sldIdLst>
    <p:sldId id="540" r:id="rId8"/>
    <p:sldId id="537" r:id="rId9"/>
    <p:sldId id="538" r:id="rId10"/>
    <p:sldId id="53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lowe" initials="w" lastIdx="2" clrIdx="0"/>
  <p:cmAuthor id="1" name="Fleming, Scott" initials="SMF" lastIdx="1" clrIdx="1"/>
  <p:cmAuthor id="2" name="Robinson, Jeff" initials="RJ" lastIdx="2" clrIdx="2"/>
  <p:cmAuthor id="3" name="Day, Betty" initials="DB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ADCEE"/>
    <a:srgbClr val="008080"/>
    <a:srgbClr val="00385E"/>
    <a:srgbClr val="0087E2"/>
    <a:srgbClr val="336699"/>
    <a:srgbClr val="85AED7"/>
    <a:srgbClr val="005792"/>
    <a:srgbClr val="000000"/>
    <a:srgbClr val="5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4755" autoAdjust="0"/>
  </p:normalViewPr>
  <p:slideViewPr>
    <p:cSldViewPr>
      <p:cViewPr>
        <p:scale>
          <a:sx n="87" d="100"/>
          <a:sy n="87" d="100"/>
        </p:scale>
        <p:origin x="-498" y="-696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6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50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254C0-F7E9-4F4F-9A9F-78C31917496B}" type="datetimeFigureOut">
              <a:rPr lang="en-US" smtClean="0"/>
              <a:pPr/>
              <a:t>8/12/2015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030F8-C492-4F54-89AA-7F82ED1120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6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88094E-DBE6-43F5-8EF5-211EE34915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0887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68D29-3678-45B7-8E5D-4FE3C95C72C9}" type="datetimeFigureOut">
              <a:rPr lang="en-US" smtClean="0"/>
              <a:pPr/>
              <a:t>8/12/2015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2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7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5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7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6" y="9255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6" y="1565275"/>
            <a:ext cx="4040188" cy="43703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55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65275"/>
            <a:ext cx="4041775" cy="43703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31199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3" name="Slide Number Placeholder 6"/>
          <p:cNvSpPr txBox="1">
            <a:spLocks/>
          </p:cNvSpPr>
          <p:nvPr userDrawn="1"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7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6" y="9255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6" y="1565275"/>
            <a:ext cx="4040188" cy="43703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55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65275"/>
            <a:ext cx="4041775" cy="43703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7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6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6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5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71476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371476"/>
            <a:ext cx="5111751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365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6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6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5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71476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371476"/>
            <a:ext cx="5111751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365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3" name="Slide Number Placeholder 6"/>
          <p:cNvSpPr txBox="1">
            <a:spLocks/>
          </p:cNvSpPr>
          <p:nvPr userDrawn="1"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7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6" y="0"/>
            <a:ext cx="9239251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3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85851" y="6010274"/>
            <a:ext cx="68675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ERCOT Release</a:t>
            </a:r>
            <a:r>
              <a:rPr lang="en-US" sz="1050" baseline="0" dirty="0" smtClean="0"/>
              <a:t> Management – An Overview</a:t>
            </a:r>
          </a:p>
          <a:p>
            <a:pPr algn="l"/>
            <a:r>
              <a:rPr lang="en-US" sz="1050" baseline="0" dirty="0" smtClean="0"/>
              <a:t>July 24, 2014</a:t>
            </a:r>
          </a:p>
          <a:p>
            <a:pPr algn="l"/>
            <a:endParaRPr lang="en-US" sz="1050" dirty="0"/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6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E05A-40A1-4094-9076-48210A4A31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4" r:id="rId7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6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E05A-40A1-4094-9076-48210A4A31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3" r:id="rId3"/>
    <p:sldLayoutId id="2147483684" r:id="rId4"/>
    <p:sldLayoutId id="2147483685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6" y="0"/>
            <a:ext cx="9239251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3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85851" y="6146884"/>
            <a:ext cx="68675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dirty="0" smtClean="0"/>
              <a:t>ERCOT Release</a:t>
            </a:r>
            <a:r>
              <a:rPr lang="en-US" sz="1050" baseline="0" dirty="0" smtClean="0"/>
              <a:t> &amp; Control  </a:t>
            </a:r>
            <a:endParaRPr lang="en-US" sz="1050" dirty="0" smtClean="0"/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8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90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ERCOT Change Request Overview</a:t>
            </a:r>
            <a:r>
              <a:rPr lang="en-US" sz="2800" kern="0" dirty="0">
                <a:latin typeface="+mj-lt"/>
              </a:rPr>
              <a:t> </a:t>
            </a:r>
            <a:r>
              <a:rPr lang="en-US" sz="2800" kern="0" dirty="0" smtClean="0">
                <a:latin typeface="+mj-lt"/>
              </a:rPr>
              <a:t>to PRS</a:t>
            </a:r>
            <a:endParaRPr lang="en-US" sz="2800" b="0" kern="0" dirty="0" smtClean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45029" y="3581400"/>
            <a:ext cx="647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Mandy Bauld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/>
              <a:t>ERCOT Project Management Office</a:t>
            </a:r>
            <a:endParaRPr lang="en-US" sz="2000" kern="0" dirty="0" smtClean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August </a:t>
            </a:r>
            <a:r>
              <a:rPr lang="en-US" sz="2000" kern="0" dirty="0" smtClean="0">
                <a:latin typeface="+mn-lt"/>
              </a:rPr>
              <a:t>13, 2015</a:t>
            </a:r>
            <a:endParaRPr lang="en-US" sz="20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81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Inputs for Change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1352550"/>
            <a:ext cx="526732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2672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Internal “Change Requests”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Upon submission the change must be flagged as “</a:t>
            </a:r>
            <a:r>
              <a:rPr lang="en-US" sz="1600" dirty="0"/>
              <a:t>market-facing</a:t>
            </a:r>
            <a:r>
              <a:rPr lang="en-US" sz="1600" dirty="0" smtClean="0"/>
              <a:t>” (Y/N)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sz="1600" dirty="0" smtClean="0"/>
              <a:t>If “Y” a description for a market notice is required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 Market Notices team participates in the release planning board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Reviewed, approved, and scheduled through a standard, repeatable </a:t>
            </a:r>
            <a:r>
              <a:rPr lang="en-US" sz="1600" dirty="0" smtClean="0"/>
              <a:t>process  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sz="1600" dirty="0" smtClean="0"/>
              <a:t>A Release </a:t>
            </a:r>
            <a:r>
              <a:rPr lang="en-US" sz="1600" dirty="0"/>
              <a:t>Control Board (RCB</a:t>
            </a:r>
            <a:r>
              <a:rPr lang="en-US" sz="1600" dirty="0" smtClean="0"/>
              <a:t>) </a:t>
            </a:r>
            <a:r>
              <a:rPr lang="en-US" sz="1600" dirty="0"/>
              <a:t>driven by our Release &amp; Control team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sz="1600" dirty="0" smtClean="0"/>
              <a:t>The </a:t>
            </a:r>
            <a:r>
              <a:rPr lang="en-US" sz="1600" dirty="0"/>
              <a:t>RCB requires participation from the business owner and other business owners, IT, and PMO </a:t>
            </a:r>
            <a:r>
              <a:rPr lang="en-US" sz="1600" dirty="0" smtClean="0"/>
              <a:t>staff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sz="1600" dirty="0"/>
              <a:t>Impact assessment required (market impact, cross-impact, scheduling, etc.)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Greater impact / effort?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Not aligned with current policy?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Impact on participant systems?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If any of the above are true the change is taken through the internal process for consideration as submission as an SCR/NPRR/</a:t>
            </a:r>
            <a:r>
              <a:rPr lang="en-US" sz="1600" dirty="0" err="1" smtClean="0"/>
              <a:t>xGRR</a:t>
            </a:r>
            <a:r>
              <a:rPr lang="en-US" sz="1600" dirty="0" smtClean="0"/>
              <a:t>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Alternatively, it may just remain pending as an internal change request but be taken for  concept review to a stakeholder body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Alignment to a release typically solidifies 30-45 days out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sz="1600" dirty="0"/>
              <a:t>Change request </a:t>
            </a:r>
            <a:r>
              <a:rPr lang="en-US" sz="1600" dirty="0" smtClean="0"/>
              <a:t>included </a:t>
            </a:r>
            <a:r>
              <a:rPr lang="en-US" sz="1600" dirty="0"/>
              <a:t>in </a:t>
            </a:r>
            <a:r>
              <a:rPr lang="en-US" sz="1600" dirty="0" smtClean="0"/>
              <a:t>30-day  and 10-day market notices </a:t>
            </a:r>
            <a:r>
              <a:rPr lang="en-US" sz="1600" dirty="0"/>
              <a:t>for a </a:t>
            </a:r>
            <a:r>
              <a:rPr lang="en-US" sz="1600" dirty="0" smtClean="0"/>
              <a:t>Release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sz="1600" dirty="0" smtClean="0"/>
              <a:t>Spreadsheet </a:t>
            </a:r>
            <a:r>
              <a:rPr lang="en-US" sz="1600" dirty="0"/>
              <a:t>attached to the Market Notice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endParaRPr lang="en-US" sz="1600" b="1" dirty="0" smtClean="0"/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7581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Internal “Change Requests”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304800" y="705177"/>
            <a:ext cx="838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Process changes under consideration: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dirty="0" smtClean="0"/>
              <a:t>Notification prior to 30-days out (e.g., “target delivery dates”)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dirty="0" smtClean="0"/>
              <a:t>Useful incorporation into ERCOT PPL and project updates to PRS</a:t>
            </a:r>
          </a:p>
          <a:p>
            <a:pPr marL="742950" lvl="1" indent="-285750">
              <a:buFont typeface="Arial" panose="020B0604020202020204" pitchFamily="34" charset="0"/>
              <a:buChar char="-"/>
            </a:pPr>
            <a:r>
              <a:rPr lang="en-US" dirty="0" smtClean="0"/>
              <a:t>Process / tool changes for additional safe-guards for assessing market-facing impacts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D7004BDFBA24CBB979B35B862E281" ma:contentTypeVersion="0" ma:contentTypeDescription="Create a new document." ma:contentTypeScope="" ma:versionID="37859931227b941224b165fc1c3bd845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52254B8-F17A-495A-BA4C-3EB467760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F2A5A8-C3C9-4564-8AC8-D036EACB3A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DBBD4B-9841-47A4-A7B1-6C33B123809D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UPDATED ERCOT Presentation Template</Template>
  <TotalTime>27188</TotalTime>
  <Words>252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Office Theme</vt:lpstr>
      <vt:lpstr>1_Custom Design</vt:lpstr>
      <vt:lpstr>2_Custom Design</vt:lpstr>
      <vt:lpstr>1_Office Theme</vt:lpstr>
      <vt:lpstr>PowerPoint Presentation</vt:lpstr>
      <vt:lpstr>Inputs for Change</vt:lpstr>
      <vt:lpstr>ERCOT Internal “Change Requests”</vt:lpstr>
      <vt:lpstr>ERCOT Internal “Change Requests”</vt:lpstr>
    </vt:vector>
  </TitlesOfParts>
  <Manager>Jeff.Robinson@ercot.com</Manager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SFleming@ercot.com</dc:creator>
  <cp:lastModifiedBy>MB_03042015</cp:lastModifiedBy>
  <cp:revision>910</cp:revision>
  <cp:lastPrinted>2015-08-13T14:05:11Z</cp:lastPrinted>
  <dcterms:created xsi:type="dcterms:W3CDTF">2013-04-10T20:38:01Z</dcterms:created>
  <dcterms:modified xsi:type="dcterms:W3CDTF">2015-08-13T14:22:42Z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0x010100C4BD7004BDFBA24CBB979B35B862E281</vt:lpwstr>
  </property>
</Properties>
</file>