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3" r:id="rId3"/>
    <p:sldId id="264" r:id="rId4"/>
    <p:sldId id="267" r:id="rId5"/>
    <p:sldId id="269" r:id="rId6"/>
    <p:sldId id="268" r:id="rId7"/>
    <p:sldId id="266"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7" autoAdjust="0"/>
    <p:restoredTop sz="94660"/>
  </p:normalViewPr>
  <p:slideViewPr>
    <p:cSldViewPr snapToGrid="0">
      <p:cViewPr varScale="1">
        <p:scale>
          <a:sx n="85" d="100"/>
          <a:sy n="85" d="100"/>
        </p:scale>
        <p:origin x="28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DAF0FC4-EADD-4D6B-A9A4-D65E47FD781D}" type="datetimeFigureOut">
              <a:rPr lang="en-US" smtClean="0"/>
              <a:t>8/28/2015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1623274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AF0FC4-EADD-4D6B-A9A4-D65E47FD781D}" type="datetimeFigureOut">
              <a:rPr lang="en-US" smtClean="0"/>
              <a:t>8/28/2015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1456250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AF0FC4-EADD-4D6B-A9A4-D65E47FD781D}" type="datetimeFigureOut">
              <a:rPr lang="en-US" smtClean="0"/>
              <a:t>8/28/2015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583461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AF0FC4-EADD-4D6B-A9A4-D65E47FD781D}" type="datetimeFigureOut">
              <a:rPr lang="en-US" smtClean="0"/>
              <a:t>8/28/2015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559268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AF0FC4-EADD-4D6B-A9A4-D65E47FD781D}" type="datetimeFigureOut">
              <a:rPr lang="en-US" smtClean="0"/>
              <a:t>8/28/2015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3602294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DAF0FC4-EADD-4D6B-A9A4-D65E47FD781D}" type="datetimeFigureOut">
              <a:rPr lang="en-US" smtClean="0"/>
              <a:t>8/28/2015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416183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AF0FC4-EADD-4D6B-A9A4-D65E47FD781D}" type="datetimeFigureOut">
              <a:rPr lang="en-US" smtClean="0"/>
              <a:t>8/28/2015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1409230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AF0FC4-EADD-4D6B-A9A4-D65E47FD781D}" type="datetimeFigureOut">
              <a:rPr lang="en-US" smtClean="0"/>
              <a:t>8/28/2015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2863435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AF0FC4-EADD-4D6B-A9A4-D65E47FD781D}" type="datetimeFigureOut">
              <a:rPr lang="en-US" smtClean="0"/>
              <a:t>8/28/2015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223035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AF0FC4-EADD-4D6B-A9A4-D65E47FD781D}" type="datetimeFigureOut">
              <a:rPr lang="en-US" smtClean="0"/>
              <a:t>8/28/2015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1111645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AF0FC4-EADD-4D6B-A9A4-D65E47FD781D}" type="datetimeFigureOut">
              <a:rPr lang="en-US" smtClean="0"/>
              <a:t>8/28/2015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1837237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AF0FC4-EADD-4D6B-A9A4-D65E47FD781D}" type="datetimeFigureOut">
              <a:rPr lang="en-US" smtClean="0"/>
              <a:t>8/28/2015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FD2EBC-F77E-49D4-BCFC-C9C8DCB6BD47}" type="slidenum">
              <a:rPr lang="en-US" smtClean="0"/>
              <a:t>‹#›</a:t>
            </a:fld>
            <a:endParaRPr lang="en-US" dirty="0"/>
          </a:p>
        </p:txBody>
      </p:sp>
    </p:spTree>
    <p:extLst>
      <p:ext uri="{BB962C8B-B14F-4D97-AF65-F5344CB8AC3E}">
        <p14:creationId xmlns:p14="http://schemas.microsoft.com/office/powerpoint/2010/main" val="1516096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gridinfo/resource/index.html" TargetMode="External"/><Relationship Id="rId2" Type="http://schemas.openxmlformats.org/officeDocument/2006/relationships/hyperlink" Target="http://www.ercot.com/content/wcm/key_documents_lists/55046/LTRA2015_TRE_ERCOT_SummaryTables_FINAL.xls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ercot.com/mktrules/issues/NPRR725"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sainath.Moorty@ercot.com" TargetMode="External"/><Relationship Id="rId2" Type="http://schemas.openxmlformats.org/officeDocument/2006/relationships/hyperlink" Target="http://www.ercot.com/content/wcm/key_documents_lists/55046/Co_optimization_Multi_interval_DRAFT_08262015.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ercot.com/content/wcm/key_documents_lists/55030/SAWG_042915_MIRTM_Plan_For_Study_Process.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dirty="0" smtClean="0"/>
              <a:t>SAWG Update to WMS</a:t>
            </a:r>
          </a:p>
        </p:txBody>
      </p:sp>
      <p:sp>
        <p:nvSpPr>
          <p:cNvPr id="2051" name="Subtitle 2"/>
          <p:cNvSpPr>
            <a:spLocks noGrp="1"/>
          </p:cNvSpPr>
          <p:nvPr>
            <p:ph type="subTitle" idx="1"/>
          </p:nvPr>
        </p:nvSpPr>
        <p:spPr/>
        <p:txBody>
          <a:bodyPr/>
          <a:lstStyle/>
          <a:p>
            <a:r>
              <a:rPr lang="en-US" dirty="0" smtClean="0"/>
              <a:t>September 2</a:t>
            </a:r>
            <a:r>
              <a:rPr lang="en-US" baseline="30000" dirty="0" smtClean="0"/>
              <a:t>nd</a:t>
            </a:r>
            <a:r>
              <a:rPr lang="en-US" dirty="0" smtClean="0"/>
              <a:t>, </a:t>
            </a:r>
            <a:r>
              <a:rPr lang="en-US" dirty="0" smtClean="0"/>
              <a:t>2015</a:t>
            </a:r>
          </a:p>
          <a:p>
            <a:endParaRPr lang="en-US" dirty="0" smtClean="0"/>
          </a:p>
          <a:p>
            <a:r>
              <a:rPr lang="en-US" dirty="0" smtClean="0"/>
              <a:t>Brandon Whittle</a:t>
            </a:r>
          </a:p>
        </p:txBody>
      </p:sp>
    </p:spTree>
    <p:extLst>
      <p:ext uri="{BB962C8B-B14F-4D97-AF65-F5344CB8AC3E}">
        <p14:creationId xmlns:p14="http://schemas.microsoft.com/office/powerpoint/2010/main" val="3836546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 Releases</a:t>
            </a:r>
            <a:endParaRPr lang="en-US" dirty="0"/>
          </a:p>
        </p:txBody>
      </p:sp>
      <p:sp>
        <p:nvSpPr>
          <p:cNvPr id="3" name="Content Placeholder 2"/>
          <p:cNvSpPr>
            <a:spLocks noGrp="1"/>
          </p:cNvSpPr>
          <p:nvPr>
            <p:ph idx="1"/>
          </p:nvPr>
        </p:nvSpPr>
        <p:spPr>
          <a:xfrm>
            <a:off x="838200" y="1825625"/>
            <a:ext cx="10515600" cy="1512887"/>
          </a:xfrm>
        </p:spPr>
        <p:txBody>
          <a:bodyPr>
            <a:normAutofit/>
          </a:bodyPr>
          <a:lstStyle/>
          <a:p>
            <a:pPr lvl="1"/>
            <a:r>
              <a:rPr lang="en-US" dirty="0" smtClean="0"/>
              <a:t>Final</a:t>
            </a:r>
            <a:r>
              <a:rPr lang="en-US" dirty="0" smtClean="0"/>
              <a:t> </a:t>
            </a:r>
            <a:r>
              <a:rPr lang="en-US" dirty="0" smtClean="0"/>
              <a:t>– </a:t>
            </a:r>
            <a:r>
              <a:rPr lang="en-US" dirty="0" smtClean="0">
                <a:hlinkClick r:id="rId2"/>
              </a:rPr>
              <a:t>LTRA Summary </a:t>
            </a:r>
            <a:r>
              <a:rPr lang="en-US" dirty="0" smtClean="0">
                <a:hlinkClick r:id="rId2"/>
              </a:rPr>
              <a:t>Tables</a:t>
            </a:r>
            <a:endParaRPr lang="en-US" dirty="0" smtClean="0"/>
          </a:p>
          <a:p>
            <a:pPr lvl="1"/>
            <a:r>
              <a:rPr lang="en-US" dirty="0" smtClean="0">
                <a:hlinkClick r:id="rId3"/>
              </a:rPr>
              <a:t>SARA </a:t>
            </a:r>
            <a:r>
              <a:rPr lang="en-US" dirty="0" smtClean="0"/>
              <a:t>(expected 9/1)</a:t>
            </a:r>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a:p>
        </p:txBody>
      </p:sp>
      <p:sp>
        <p:nvSpPr>
          <p:cNvPr id="4" name="Title 1"/>
          <p:cNvSpPr txBox="1">
            <a:spLocks/>
          </p:cNvSpPr>
          <p:nvPr/>
        </p:nvSpPr>
        <p:spPr>
          <a:xfrm>
            <a:off x="838200" y="3575050"/>
            <a:ext cx="10515600" cy="12731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t>Housekeeping</a:t>
            </a:r>
          </a:p>
          <a:p>
            <a:endParaRPr lang="en-US" dirty="0"/>
          </a:p>
        </p:txBody>
      </p:sp>
      <p:sp>
        <p:nvSpPr>
          <p:cNvPr id="5" name="Content Placeholder 2"/>
          <p:cNvSpPr txBox="1">
            <a:spLocks/>
          </p:cNvSpPr>
          <p:nvPr/>
        </p:nvSpPr>
        <p:spPr>
          <a:xfrm>
            <a:off x="838200" y="4464050"/>
            <a:ext cx="10515600" cy="151288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smtClean="0"/>
              <a:t>None</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023667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CDR</a:t>
            </a:r>
            <a:endParaRPr lang="en-US" dirty="0"/>
          </a:p>
        </p:txBody>
      </p:sp>
      <p:sp>
        <p:nvSpPr>
          <p:cNvPr id="3" name="Content Placeholder 2"/>
          <p:cNvSpPr>
            <a:spLocks noGrp="1"/>
          </p:cNvSpPr>
          <p:nvPr>
            <p:ph idx="1"/>
          </p:nvPr>
        </p:nvSpPr>
        <p:spPr>
          <a:xfrm>
            <a:off x="838200" y="1825625"/>
            <a:ext cx="10515600" cy="3999442"/>
          </a:xfrm>
        </p:spPr>
        <p:txBody>
          <a:bodyPr>
            <a:normAutofit/>
          </a:bodyPr>
          <a:lstStyle/>
          <a:p>
            <a:r>
              <a:rPr lang="en-US" dirty="0" smtClean="0"/>
              <a:t>PUN Capacity Forecasting – </a:t>
            </a:r>
            <a:r>
              <a:rPr lang="en-US" dirty="0" smtClean="0">
                <a:hlinkClick r:id="rId2"/>
              </a:rPr>
              <a:t>NPRR725</a:t>
            </a:r>
            <a:r>
              <a:rPr lang="en-US" dirty="0" smtClean="0"/>
              <a:t>, </a:t>
            </a:r>
            <a:r>
              <a:rPr lang="en-US" dirty="0"/>
              <a:t>Modifications to CDR PUN Capacity Forecasting and PUN Net Capacity Reporting Requirements</a:t>
            </a:r>
          </a:p>
          <a:p>
            <a:pPr fontAlgn="ctr"/>
            <a:r>
              <a:rPr lang="en-US" dirty="0" smtClean="0"/>
              <a:t>Potential </a:t>
            </a:r>
            <a:r>
              <a:rPr lang="en-US" dirty="0"/>
              <a:t>Coal Unit </a:t>
            </a:r>
            <a:r>
              <a:rPr lang="en-US" dirty="0" smtClean="0"/>
              <a:t>Requirements - ERCOT </a:t>
            </a:r>
            <a:r>
              <a:rPr lang="en-US" dirty="0" smtClean="0"/>
              <a:t>received significant push-back on the potential Coal RFI and is re-evaluatin</a:t>
            </a:r>
            <a:r>
              <a:rPr lang="en-US" dirty="0" smtClean="0"/>
              <a:t>g their position on the RFI.</a:t>
            </a:r>
            <a:endParaRPr lang="en-US" sz="4800" dirty="0"/>
          </a:p>
          <a:p>
            <a:endParaRPr lang="en-US" dirty="0"/>
          </a:p>
        </p:txBody>
      </p:sp>
    </p:spTree>
    <p:extLst>
      <p:ext uri="{BB962C8B-B14F-4D97-AF65-F5344CB8AC3E}">
        <p14:creationId xmlns:p14="http://schemas.microsoft.com/office/powerpoint/2010/main" val="3085666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RT Co-op General Plan</a:t>
            </a:r>
            <a:endParaRPr lang="en-US" dirty="0"/>
          </a:p>
        </p:txBody>
      </p:sp>
      <p:sp>
        <p:nvSpPr>
          <p:cNvPr id="3" name="Content Placeholder 2"/>
          <p:cNvSpPr>
            <a:spLocks noGrp="1"/>
          </p:cNvSpPr>
          <p:nvPr>
            <p:ph idx="1"/>
          </p:nvPr>
        </p:nvSpPr>
        <p:spPr>
          <a:xfrm>
            <a:off x="479393" y="1464816"/>
            <a:ext cx="12214631" cy="4424996"/>
          </a:xfrm>
        </p:spPr>
        <p:txBody>
          <a:bodyPr numCol="2">
            <a:normAutofit lnSpcReduction="10000"/>
          </a:bodyPr>
          <a:lstStyle/>
          <a:p>
            <a:pPr marL="514350" indent="-514350">
              <a:buAutoNum type="arabicParenR"/>
            </a:pPr>
            <a:r>
              <a:rPr lang="en-US" strike="sngStrike" dirty="0" smtClean="0"/>
              <a:t>ERCOT </a:t>
            </a:r>
            <a:r>
              <a:rPr lang="en-US" strike="sngStrike" dirty="0"/>
              <a:t>provide Concept Paper </a:t>
            </a:r>
            <a:endParaRPr lang="en-US" strike="sngStrike" dirty="0" smtClean="0"/>
          </a:p>
          <a:p>
            <a:pPr marL="514350" indent="-514350">
              <a:buAutoNum type="arabicParenR"/>
            </a:pPr>
            <a:r>
              <a:rPr lang="en-US" strike="sngStrike" dirty="0" smtClean="0"/>
              <a:t>Get </a:t>
            </a:r>
            <a:r>
              <a:rPr lang="en-US" strike="sngStrike" dirty="0"/>
              <a:t>written comments on concept paper </a:t>
            </a:r>
            <a:endParaRPr lang="en-US" strike="sngStrike" dirty="0" smtClean="0"/>
          </a:p>
          <a:p>
            <a:pPr marL="514350" indent="-514350">
              <a:buAutoNum type="arabicParenR"/>
            </a:pPr>
            <a:r>
              <a:rPr lang="en-US" strike="sngStrike" dirty="0" smtClean="0"/>
              <a:t>ERCOT </a:t>
            </a:r>
            <a:r>
              <a:rPr lang="en-US" strike="sngStrike" dirty="0"/>
              <a:t>and MPs discuss the Concept Paper and comments </a:t>
            </a:r>
            <a:r>
              <a:rPr lang="en-US" strike="sngStrike" dirty="0" smtClean="0"/>
              <a:t>received and </a:t>
            </a:r>
            <a:r>
              <a:rPr lang="en-US" strike="sngStrike" dirty="0"/>
              <a:t>make policy cuts at </a:t>
            </a:r>
            <a:r>
              <a:rPr lang="en-US" strike="sngStrike" dirty="0" smtClean="0"/>
              <a:t>focused </a:t>
            </a:r>
            <a:r>
              <a:rPr lang="en-US" strike="sngStrike" dirty="0"/>
              <a:t>SAWG </a:t>
            </a:r>
            <a:r>
              <a:rPr lang="en-US" strike="sngStrike" dirty="0" smtClean="0"/>
              <a:t>meetings</a:t>
            </a:r>
          </a:p>
          <a:p>
            <a:pPr marL="514350" indent="-514350">
              <a:buAutoNum type="arabicParenR"/>
            </a:pPr>
            <a:r>
              <a:rPr lang="en-US" dirty="0" smtClean="0"/>
              <a:t>Get </a:t>
            </a:r>
            <a:r>
              <a:rPr lang="en-US" dirty="0"/>
              <a:t>help from WMS and/or TAC on sticky policy </a:t>
            </a:r>
            <a:r>
              <a:rPr lang="en-US" dirty="0" smtClean="0"/>
              <a:t>cuts</a:t>
            </a:r>
            <a:endParaRPr lang="en-US" dirty="0" smtClean="0"/>
          </a:p>
          <a:p>
            <a:pPr marL="514350" indent="-514350">
              <a:buAutoNum type="arabicParenR"/>
            </a:pPr>
            <a:endParaRPr lang="en-US" dirty="0" smtClean="0"/>
          </a:p>
          <a:p>
            <a:pPr marL="514350" indent="-514350">
              <a:buAutoNum type="arabicParenR"/>
            </a:pPr>
            <a:endParaRPr lang="en-US" dirty="0" smtClean="0"/>
          </a:p>
          <a:p>
            <a:pPr marL="514350" indent="-514350">
              <a:buAutoNum type="arabicParenR"/>
            </a:pPr>
            <a:r>
              <a:rPr lang="en-US" dirty="0" smtClean="0"/>
              <a:t>ERCOT </a:t>
            </a:r>
            <a:r>
              <a:rPr lang="en-US" dirty="0"/>
              <a:t>write draft </a:t>
            </a:r>
            <a:r>
              <a:rPr lang="en-US" dirty="0" smtClean="0"/>
              <a:t>NPRRs</a:t>
            </a:r>
          </a:p>
          <a:p>
            <a:pPr marL="573088" lvl="2" indent="-61913">
              <a:buNone/>
            </a:pPr>
            <a:r>
              <a:rPr lang="en-US" dirty="0" smtClean="0"/>
              <a:t>a. RT Co-optimization</a:t>
            </a:r>
          </a:p>
          <a:p>
            <a:pPr marL="573088" lvl="2" indent="-61913">
              <a:buNone/>
            </a:pPr>
            <a:r>
              <a:rPr lang="en-US" dirty="0" smtClean="0"/>
              <a:t>b</a:t>
            </a:r>
            <a:r>
              <a:rPr lang="en-US" dirty="0"/>
              <a:t>. Multi-Interval SCED</a:t>
            </a:r>
          </a:p>
          <a:p>
            <a:pPr marL="115888" indent="-61913">
              <a:buNone/>
            </a:pPr>
            <a:r>
              <a:rPr lang="en-US" dirty="0" smtClean="0"/>
              <a:t>6) Market Participants provide comments on draft NPRRs</a:t>
            </a:r>
          </a:p>
          <a:p>
            <a:pPr marL="115888" indent="-61913">
              <a:buNone/>
            </a:pPr>
            <a:r>
              <a:rPr lang="en-US" dirty="0" smtClean="0"/>
              <a:t>7</a:t>
            </a:r>
            <a:r>
              <a:rPr lang="en-US" dirty="0"/>
              <a:t>) ERCOT and MPs discuss framework of Cost Benefit Analysis</a:t>
            </a:r>
          </a:p>
          <a:p>
            <a:pPr marL="115888" indent="-61913">
              <a:buNone/>
            </a:pPr>
            <a:r>
              <a:rPr lang="en-US" dirty="0" smtClean="0"/>
              <a:t>8</a:t>
            </a:r>
            <a:r>
              <a:rPr lang="en-US" dirty="0"/>
              <a:t>) ERCOT provide numbered NPRRs with preliminary Impact Analysis</a:t>
            </a:r>
          </a:p>
          <a:p>
            <a:pPr marL="115888" indent="-61913">
              <a:buNone/>
            </a:pPr>
            <a:r>
              <a:rPr lang="en-US" dirty="0" smtClean="0"/>
              <a:t>9</a:t>
            </a:r>
            <a:r>
              <a:rPr lang="en-US" dirty="0"/>
              <a:t>) Complete CBA</a:t>
            </a:r>
          </a:p>
        </p:txBody>
      </p:sp>
      <p:sp>
        <p:nvSpPr>
          <p:cNvPr id="4" name="Rectangle 3"/>
          <p:cNvSpPr/>
          <p:nvPr/>
        </p:nvSpPr>
        <p:spPr>
          <a:xfrm rot="20793567">
            <a:off x="517112" y="1463733"/>
            <a:ext cx="10136719" cy="2800767"/>
          </a:xfrm>
          <a:prstGeom prst="rect">
            <a:avLst/>
          </a:prstGeom>
          <a:noFill/>
        </p:spPr>
        <p:txBody>
          <a:bodyPr wrap="square" lIns="91440" tIns="45720" rIns="91440" bIns="45720">
            <a:spAutoFit/>
          </a:bodyPr>
          <a:lstStyle/>
          <a:p>
            <a:pPr algn="ctr"/>
            <a:r>
              <a:rPr lang="en-US" sz="8800" b="1" cap="none" spc="0" dirty="0" smtClean="0">
                <a:ln w="12700">
                  <a:solidFill>
                    <a:schemeClr val="accent5"/>
                  </a:solidFill>
                  <a:prstDash val="solid"/>
                </a:ln>
                <a:solidFill>
                  <a:srgbClr val="FF0000"/>
                </a:solidFill>
                <a:effectLst/>
              </a:rPr>
              <a:t>UNDER CONSTRUCTION</a:t>
            </a:r>
            <a:endParaRPr lang="en-US" sz="8800" b="1" cap="none" spc="0" dirty="0">
              <a:ln w="12700">
                <a:solidFill>
                  <a:schemeClr val="accent5"/>
                </a:solidFill>
                <a:prstDash val="solid"/>
              </a:ln>
              <a:solidFill>
                <a:srgbClr val="FF0000"/>
              </a:solidFill>
              <a:effectLst/>
            </a:endParaRPr>
          </a:p>
        </p:txBody>
      </p:sp>
    </p:spTree>
    <p:extLst>
      <p:ext uri="{BB962C8B-B14F-4D97-AF65-F5344CB8AC3E}">
        <p14:creationId xmlns:p14="http://schemas.microsoft.com/office/powerpoint/2010/main" val="790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RT </a:t>
            </a:r>
            <a:r>
              <a:rPr lang="en-US" dirty="0" smtClean="0"/>
              <a:t>Co-Optimization – Qualitative Analysis</a:t>
            </a:r>
            <a:endParaRPr lang="en-US" dirty="0"/>
          </a:p>
        </p:txBody>
      </p:sp>
      <p:sp>
        <p:nvSpPr>
          <p:cNvPr id="3" name="Content Placeholder 2"/>
          <p:cNvSpPr>
            <a:spLocks noGrp="1"/>
          </p:cNvSpPr>
          <p:nvPr>
            <p:ph idx="1"/>
          </p:nvPr>
        </p:nvSpPr>
        <p:spPr>
          <a:xfrm>
            <a:off x="838199" y="1532964"/>
            <a:ext cx="10878671" cy="5325035"/>
          </a:xfrm>
        </p:spPr>
        <p:txBody>
          <a:bodyPr>
            <a:normAutofit fontScale="62500" lnSpcReduction="20000"/>
          </a:bodyPr>
          <a:lstStyle/>
          <a:p>
            <a:pPr marL="0" indent="0">
              <a:buNone/>
            </a:pPr>
            <a:r>
              <a:rPr lang="en-US" sz="3600" dirty="0" smtClean="0"/>
              <a:t>Costs:</a:t>
            </a:r>
          </a:p>
          <a:p>
            <a:pPr marL="914400" lvl="1" indent="-457200">
              <a:buFont typeface="+mj-lt"/>
              <a:buAutoNum type="arabicPeriod"/>
            </a:pPr>
            <a:r>
              <a:rPr lang="en-US" sz="2500" dirty="0"/>
              <a:t>Implementation costs for Market Participants and ERCOT.  </a:t>
            </a:r>
          </a:p>
          <a:p>
            <a:pPr marL="914400" lvl="1" indent="-457200">
              <a:buFont typeface="+mj-lt"/>
              <a:buAutoNum type="arabicPeriod"/>
            </a:pPr>
            <a:r>
              <a:rPr lang="en-US" sz="2500" dirty="0"/>
              <a:t>Change disruption for the market.</a:t>
            </a:r>
          </a:p>
          <a:p>
            <a:pPr marL="914400" lvl="1" indent="-457200">
              <a:buFont typeface="+mj-lt"/>
              <a:buAutoNum type="arabicPeriod"/>
            </a:pPr>
            <a:r>
              <a:rPr lang="en-US" sz="2500" dirty="0"/>
              <a:t>Potentially reduce generator revenue from energy which could raise resource adequacy concerns</a:t>
            </a:r>
            <a:r>
              <a:rPr lang="en-US" sz="2500" dirty="0" smtClean="0"/>
              <a:t>.</a:t>
            </a:r>
          </a:p>
          <a:p>
            <a:pPr marL="0" indent="0">
              <a:buNone/>
            </a:pPr>
            <a:r>
              <a:rPr lang="en-US" sz="3600" dirty="0" smtClean="0"/>
              <a:t>Benefits:</a:t>
            </a:r>
          </a:p>
          <a:p>
            <a:pPr marL="914400" lvl="1" indent="-457200">
              <a:buFont typeface="+mj-lt"/>
              <a:buAutoNum type="arabicPeriod"/>
            </a:pPr>
            <a:r>
              <a:rPr lang="en-US" sz="2500" dirty="0"/>
              <a:t>Gets rid of the SASMs- getting rid of the SASMs is really important due to the way the SASMs have frequently cleared extraordinarily high.  This has pushed smaller providers out of the DA ancillary services market.  It is very hard for me to sell something today for $12 that I will likely be buying back at $4000 if my unit trips or if unfavorable congestion causes an entity to want to take unit off line. (might offer energy different in the DAM as well) </a:t>
            </a:r>
          </a:p>
          <a:p>
            <a:pPr marL="914400" lvl="1" indent="-457200">
              <a:buFont typeface="+mj-lt"/>
              <a:buAutoNum type="arabicPeriod"/>
            </a:pPr>
            <a:r>
              <a:rPr lang="en-US" sz="2500" dirty="0"/>
              <a:t>With a demand curve on each AS product, there would be a more accurate AS valuation. Provides more accurate real time pricing for A/S reflecting scarcity in real time.</a:t>
            </a:r>
          </a:p>
          <a:p>
            <a:pPr marL="914400" lvl="1" indent="-457200">
              <a:buFont typeface="+mj-lt"/>
              <a:buAutoNum type="arabicPeriod"/>
            </a:pPr>
            <a:r>
              <a:rPr lang="en-US" sz="2500" dirty="0"/>
              <a:t>Results in a more efficient dispatch (lower production cost) in real time for energy and ancillary services. </a:t>
            </a:r>
          </a:p>
          <a:p>
            <a:pPr marL="914400" lvl="1" indent="-457200">
              <a:buFont typeface="+mj-lt"/>
              <a:buAutoNum type="arabicPeriod"/>
            </a:pPr>
            <a:r>
              <a:rPr lang="en-US" sz="2500" dirty="0"/>
              <a:t>Makes available all capacity for energy by eliminating the HASL.  This reduces the potential for market price reversal and solves operational issues related to the reserves requiring deployment; e.g. A/S will be moved from a constrained area to an unconstrained area via market mechanisms increasing reliability in an economically rational way.</a:t>
            </a:r>
          </a:p>
          <a:p>
            <a:pPr marL="914400" lvl="1" indent="-457200">
              <a:buFont typeface="+mj-lt"/>
              <a:buAutoNum type="arabicPeriod"/>
            </a:pPr>
            <a:r>
              <a:rPr lang="en-US" sz="2500" dirty="0"/>
              <a:t>Eliminates the need for settlement associated with RUC for A/S capacity (see NPRR663 and 689 and more).</a:t>
            </a:r>
          </a:p>
          <a:p>
            <a:pPr marL="914400" lvl="1" indent="-457200">
              <a:buFont typeface="+mj-lt"/>
              <a:buAutoNum type="arabicPeriod"/>
            </a:pPr>
            <a:r>
              <a:rPr lang="en-US" sz="2500" dirty="0"/>
              <a:t>Ensures that ERCOT operates with desired reserves.  Currently SASMs do not always have sufficient offers. (note that ERCOT has failed to procure sufficient AS in a SASM 40 percent of the time - SOM Report). </a:t>
            </a:r>
          </a:p>
          <a:p>
            <a:pPr marL="914400" lvl="1" indent="-457200">
              <a:buFont typeface="+mj-lt"/>
              <a:buAutoNum type="arabicPeriod"/>
            </a:pPr>
            <a:r>
              <a:rPr lang="en-US" sz="2500" dirty="0"/>
              <a:t>Enable better participation by duration limited resources (gen or load) which increases reliability because if the capacity is used the responsibility will be moved elsewhere.  Allows storage resources to offer AS based on their state of charge.    </a:t>
            </a:r>
          </a:p>
          <a:p>
            <a:pPr marL="914400" lvl="1" indent="-457200">
              <a:buFont typeface="+mj-lt"/>
              <a:buAutoNum type="arabicPeriod"/>
            </a:pPr>
            <a:r>
              <a:rPr lang="en-US" sz="2500" dirty="0"/>
              <a:t>Potential uplift reduction through Real Time Co-optimization.   (It may not reduce the cost to loads)</a:t>
            </a:r>
          </a:p>
          <a:p>
            <a:pPr marL="914400" lvl="1" indent="-457200">
              <a:buFont typeface="+mj-lt"/>
              <a:buAutoNum type="arabicPeriod"/>
            </a:pPr>
            <a:r>
              <a:rPr lang="en-US" sz="2500" dirty="0"/>
              <a:t>Better achieve the goal of just and reasonable prices.</a:t>
            </a:r>
          </a:p>
          <a:p>
            <a:endParaRPr lang="en-US" dirty="0"/>
          </a:p>
          <a:p>
            <a:pPr marL="0" indent="0">
              <a:buNone/>
            </a:pPr>
            <a:endParaRPr lang="en-US" dirty="0"/>
          </a:p>
          <a:p>
            <a:pPr marL="0" indent="0">
              <a:buNone/>
            </a:pPr>
            <a:endParaRPr lang="en-US" dirty="0" smtClean="0"/>
          </a:p>
          <a:p>
            <a:pPr marL="457200" lvl="1" indent="0">
              <a:buNone/>
            </a:pPr>
            <a:endParaRPr lang="en-US" dirty="0" smtClean="0"/>
          </a:p>
          <a:p>
            <a:pPr marL="0" indent="0">
              <a:buNone/>
            </a:pPr>
            <a:endParaRPr lang="en-US" dirty="0" smtClean="0"/>
          </a:p>
          <a:p>
            <a:pPr marL="0" indent="0">
              <a:buNone/>
            </a:pPr>
            <a:endParaRPr lang="en-US" dirty="0" smtClean="0"/>
          </a:p>
          <a:p>
            <a:endParaRPr lang="en-US" dirty="0" smtClean="0"/>
          </a:p>
          <a:p>
            <a:endParaRPr lang="en-US" b="1" dirty="0"/>
          </a:p>
        </p:txBody>
      </p:sp>
    </p:spTree>
    <p:extLst>
      <p:ext uri="{BB962C8B-B14F-4D97-AF65-F5344CB8AC3E}">
        <p14:creationId xmlns:p14="http://schemas.microsoft.com/office/powerpoint/2010/main" val="1967664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RT Co-Optimization</a:t>
            </a:r>
            <a:endParaRPr lang="en-US" dirty="0"/>
          </a:p>
        </p:txBody>
      </p:sp>
      <p:sp>
        <p:nvSpPr>
          <p:cNvPr id="3" name="Content Placeholder 2"/>
          <p:cNvSpPr>
            <a:spLocks noGrp="1"/>
          </p:cNvSpPr>
          <p:nvPr>
            <p:ph idx="1"/>
          </p:nvPr>
        </p:nvSpPr>
        <p:spPr>
          <a:xfrm>
            <a:off x="838200" y="1825625"/>
            <a:ext cx="10515600" cy="4805994"/>
          </a:xfrm>
        </p:spPr>
        <p:txBody>
          <a:bodyPr>
            <a:normAutofit/>
          </a:bodyPr>
          <a:lstStyle/>
          <a:p>
            <a:pPr marL="0" indent="0">
              <a:buNone/>
            </a:pPr>
            <a:r>
              <a:rPr lang="en-US" dirty="0" smtClean="0"/>
              <a:t>New, new </a:t>
            </a:r>
            <a:r>
              <a:rPr lang="en-US" dirty="0" smtClean="0">
                <a:hlinkClick r:id="rId2"/>
              </a:rPr>
              <a:t>Whitepaper </a:t>
            </a:r>
            <a:r>
              <a:rPr lang="en-US" dirty="0"/>
              <a:t>r</a:t>
            </a:r>
            <a:r>
              <a:rPr lang="en-US" dirty="0" smtClean="0"/>
              <a:t>eleased –  Written </a:t>
            </a:r>
            <a:r>
              <a:rPr lang="en-US" dirty="0" smtClean="0"/>
              <a:t>comments on the Co-Optimization part, specifically the Option 1 or 2 and section 2.6.1, requested </a:t>
            </a:r>
            <a:r>
              <a:rPr lang="en-US" dirty="0" smtClean="0"/>
              <a:t>for 9/23 meeting</a:t>
            </a:r>
            <a:r>
              <a:rPr lang="en-US" dirty="0" smtClean="0"/>
              <a:t>.  Contact </a:t>
            </a:r>
            <a:r>
              <a:rPr lang="en-US" dirty="0" smtClean="0">
                <a:hlinkClick r:id="rId3"/>
              </a:rPr>
              <a:t>Sai Moorty </a:t>
            </a:r>
            <a:r>
              <a:rPr lang="en-US" dirty="0" smtClean="0"/>
              <a:t>at ERCOT for more clarification.  Please be prepared to discuss at the next meetin</a:t>
            </a:r>
            <a:r>
              <a:rPr lang="en-US" dirty="0" smtClean="0"/>
              <a:t>g.  </a:t>
            </a:r>
            <a:endParaRPr lang="en-US" dirty="0" smtClean="0"/>
          </a:p>
          <a:p>
            <a:pPr marL="0" indent="0">
              <a:buNone/>
            </a:pPr>
            <a:endParaRPr lang="en-US" dirty="0"/>
          </a:p>
          <a:p>
            <a:pPr marL="0" indent="0">
              <a:buNone/>
            </a:pPr>
            <a:r>
              <a:rPr lang="en-US" dirty="0" smtClean="0"/>
              <a:t>TAC Assignment Discussion:</a:t>
            </a:r>
          </a:p>
          <a:p>
            <a:pPr lvl="1"/>
            <a:r>
              <a:rPr lang="en-US" dirty="0" smtClean="0"/>
              <a:t>ERCOT to bring cost and benefit information (not a full CBA)</a:t>
            </a:r>
          </a:p>
          <a:p>
            <a:pPr lvl="1"/>
            <a:r>
              <a:rPr lang="en-US" dirty="0" smtClean="0"/>
              <a:t>QSEs were requested to bring any implementation concerns or estimates.  </a:t>
            </a:r>
          </a:p>
          <a:p>
            <a:pPr marL="457200" lvl="1" indent="0">
              <a:buNone/>
            </a:pPr>
            <a:endParaRPr lang="en-US" dirty="0" smtClean="0"/>
          </a:p>
          <a:p>
            <a:pPr marL="0" indent="0">
              <a:buNone/>
            </a:pPr>
            <a:endParaRPr lang="en-US" dirty="0"/>
          </a:p>
          <a:p>
            <a:pPr marL="0" indent="0">
              <a:buNone/>
            </a:pPr>
            <a:endParaRPr lang="en-US" dirty="0" smtClean="0"/>
          </a:p>
          <a:p>
            <a:pPr marL="457200" lvl="1" indent="0">
              <a:buNone/>
            </a:pPr>
            <a:endParaRPr lang="en-US" dirty="0" smtClean="0"/>
          </a:p>
          <a:p>
            <a:pPr marL="0" indent="0">
              <a:buNone/>
            </a:pPr>
            <a:endParaRPr lang="en-US" dirty="0" smtClean="0"/>
          </a:p>
          <a:p>
            <a:pPr marL="0" indent="0">
              <a:buNone/>
            </a:pPr>
            <a:endParaRPr lang="en-US" dirty="0" smtClean="0"/>
          </a:p>
          <a:p>
            <a:endParaRPr lang="en-US" dirty="0" smtClean="0"/>
          </a:p>
          <a:p>
            <a:endParaRPr lang="en-US" b="1" dirty="0"/>
          </a:p>
        </p:txBody>
      </p:sp>
    </p:spTree>
    <p:extLst>
      <p:ext uri="{BB962C8B-B14F-4D97-AF65-F5344CB8AC3E}">
        <p14:creationId xmlns:p14="http://schemas.microsoft.com/office/powerpoint/2010/main" val="1860492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Multi-Interval RTM </a:t>
            </a:r>
            <a:endParaRPr lang="en-US" dirty="0"/>
          </a:p>
        </p:txBody>
      </p:sp>
      <p:sp>
        <p:nvSpPr>
          <p:cNvPr id="3" name="Content Placeholder 2"/>
          <p:cNvSpPr>
            <a:spLocks noGrp="1"/>
          </p:cNvSpPr>
          <p:nvPr>
            <p:ph idx="1"/>
          </p:nvPr>
        </p:nvSpPr>
        <p:spPr/>
        <p:txBody>
          <a:bodyPr>
            <a:normAutofit/>
          </a:bodyPr>
          <a:lstStyle/>
          <a:p>
            <a:pPr lvl="1"/>
            <a:r>
              <a:rPr lang="en-US" dirty="0" smtClean="0">
                <a:hlinkClick r:id="rId2"/>
              </a:rPr>
              <a:t>Readiness Study </a:t>
            </a:r>
            <a:r>
              <a:rPr lang="en-US" dirty="0" smtClean="0"/>
              <a:t>is under review at ERCOT, Resources have begun to assemble and prepare for the study</a:t>
            </a:r>
          </a:p>
          <a:p>
            <a:pPr lvl="1" fontAlgn="ctr"/>
            <a:endParaRPr lang="en-US" dirty="0"/>
          </a:p>
          <a:p>
            <a:pPr lvl="1" fontAlgn="ctr"/>
            <a:r>
              <a:rPr lang="en-US" dirty="0" smtClean="0"/>
              <a:t>No significant progress expected until 2016</a:t>
            </a:r>
            <a:endParaRPr lang="en-US" dirty="0"/>
          </a:p>
          <a:p>
            <a:pPr lvl="1"/>
            <a:endParaRPr lang="en-US" dirty="0" smtClean="0"/>
          </a:p>
          <a:p>
            <a:pPr marL="0" indent="0">
              <a:buNone/>
            </a:pPr>
            <a:endParaRPr lang="en-US" dirty="0" smtClean="0"/>
          </a:p>
          <a:p>
            <a:pPr marL="0" indent="0">
              <a:buNone/>
            </a:pPr>
            <a:endParaRPr lang="en-US" dirty="0" smtClean="0"/>
          </a:p>
          <a:p>
            <a:endParaRPr lang="en-US" dirty="0" smtClean="0"/>
          </a:p>
          <a:p>
            <a:endParaRPr lang="en-US" b="1" dirty="0"/>
          </a:p>
        </p:txBody>
      </p:sp>
      <p:sp>
        <p:nvSpPr>
          <p:cNvPr id="4" name="Rectangle 3"/>
          <p:cNvSpPr/>
          <p:nvPr/>
        </p:nvSpPr>
        <p:spPr>
          <a:xfrm rot="20793567">
            <a:off x="8550867" y="369930"/>
            <a:ext cx="3291863" cy="923330"/>
          </a:xfrm>
          <a:prstGeom prst="rect">
            <a:avLst/>
          </a:prstGeom>
          <a:noFill/>
        </p:spPr>
        <p:txBody>
          <a:bodyPr wrap="none" lIns="91440" tIns="45720" rIns="91440" bIns="45720">
            <a:spAutoFit/>
          </a:bodyPr>
          <a:lstStyle/>
          <a:p>
            <a:pPr algn="ctr"/>
            <a:r>
              <a:rPr lang="en-US" sz="5400" b="1" cap="none" spc="0" dirty="0" smtClean="0">
                <a:ln w="12700">
                  <a:solidFill>
                    <a:schemeClr val="accent5"/>
                  </a:solidFill>
                  <a:prstDash val="solid"/>
                </a:ln>
                <a:solidFill>
                  <a:srgbClr val="FF0000"/>
                </a:solidFill>
                <a:effectLst/>
              </a:rPr>
              <a:t>No Change</a:t>
            </a:r>
            <a:endParaRPr lang="en-US" sz="5400" b="1" cap="none" spc="0" dirty="0">
              <a:ln w="12700">
                <a:solidFill>
                  <a:schemeClr val="accent5"/>
                </a:solidFill>
                <a:prstDash val="solid"/>
              </a:ln>
              <a:solidFill>
                <a:srgbClr val="FF0000"/>
              </a:solidFill>
              <a:effectLst/>
            </a:endParaRPr>
          </a:p>
        </p:txBody>
      </p:sp>
    </p:spTree>
    <p:extLst>
      <p:ext uri="{BB962C8B-B14F-4D97-AF65-F5344CB8AC3E}">
        <p14:creationId xmlns:p14="http://schemas.microsoft.com/office/powerpoint/2010/main" val="2232446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Next Meeting – </a:t>
            </a:r>
            <a:r>
              <a:rPr lang="en-US" dirty="0" smtClean="0"/>
              <a:t>September 23</a:t>
            </a:r>
            <a:r>
              <a:rPr lang="en-US" baseline="30000" dirty="0" smtClean="0"/>
              <a:t>rd</a:t>
            </a:r>
            <a:r>
              <a:rPr lang="en-US" dirty="0" smtClean="0"/>
              <a:t>, </a:t>
            </a:r>
            <a:r>
              <a:rPr lang="en-US" dirty="0" smtClean="0"/>
              <a:t>2015</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dirty="0" smtClean="0"/>
              <a:t>Expected Agenda Items</a:t>
            </a:r>
          </a:p>
          <a:p>
            <a:r>
              <a:rPr lang="en-US" dirty="0" smtClean="0"/>
              <a:t>RT </a:t>
            </a:r>
            <a:r>
              <a:rPr lang="en-US" dirty="0" smtClean="0"/>
              <a:t>Co-optimization </a:t>
            </a:r>
            <a:endParaRPr lang="en-US" dirty="0"/>
          </a:p>
          <a:p>
            <a:pPr lvl="1"/>
            <a:r>
              <a:rPr lang="en-US" dirty="0" smtClean="0"/>
              <a:t>Process</a:t>
            </a:r>
          </a:p>
          <a:p>
            <a:pPr lvl="1"/>
            <a:r>
              <a:rPr lang="en-US" dirty="0" smtClean="0"/>
              <a:t>Whitepaper Comments</a:t>
            </a:r>
          </a:p>
          <a:p>
            <a:pPr lvl="1"/>
            <a:r>
              <a:rPr lang="en-US" dirty="0" smtClean="0"/>
              <a:t>ERCOT </a:t>
            </a:r>
            <a:r>
              <a:rPr lang="en-US" dirty="0"/>
              <a:t>A</a:t>
            </a:r>
            <a:r>
              <a:rPr lang="en-US" dirty="0" smtClean="0"/>
              <a:t>nalysis</a:t>
            </a:r>
            <a:endParaRPr lang="en-US" dirty="0" smtClean="0"/>
          </a:p>
          <a:p>
            <a:endParaRPr lang="en-US" dirty="0" smtClean="0"/>
          </a:p>
          <a:p>
            <a:endParaRPr lang="en-US" dirty="0" smtClean="0"/>
          </a:p>
          <a:p>
            <a:endParaRPr lang="en-US" dirty="0" smtClean="0"/>
          </a:p>
        </p:txBody>
      </p:sp>
    </p:spTree>
    <p:extLst>
      <p:ext uri="{BB962C8B-B14F-4D97-AF65-F5344CB8AC3E}">
        <p14:creationId xmlns:p14="http://schemas.microsoft.com/office/powerpoint/2010/main" val="2572213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8893</TotalTime>
  <Words>339</Words>
  <Application>Microsoft Office PowerPoint</Application>
  <PresentationFormat>Widescreen</PresentationFormat>
  <Paragraphs>86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SAWG Update to WMS</vt:lpstr>
      <vt:lpstr>Report Releases</vt:lpstr>
      <vt:lpstr>CDR</vt:lpstr>
      <vt:lpstr>RT Co-op General Plan</vt:lpstr>
      <vt:lpstr>RT Co-Optimization – Qualitative Analysis</vt:lpstr>
      <vt:lpstr>RT Co-Optimization</vt:lpstr>
      <vt:lpstr>Multi-Interval RTM </vt:lpstr>
      <vt:lpstr>Next Meeting – September 23rd, 2015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 Whittle</dc:creator>
  <cp:lastModifiedBy>Brandon Whittle</cp:lastModifiedBy>
  <cp:revision>68</cp:revision>
  <dcterms:created xsi:type="dcterms:W3CDTF">2014-06-25T14:47:16Z</dcterms:created>
  <dcterms:modified xsi:type="dcterms:W3CDTF">2015-08-31T15:48:51Z</dcterms:modified>
</cp:coreProperties>
</file>