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67" r:id="rId4"/>
    <p:sldMasterId id="2147493494" r:id="rId5"/>
  </p:sldMasterIdLst>
  <p:notesMasterIdLst>
    <p:notesMasterId r:id="rId17"/>
  </p:notesMasterIdLst>
  <p:handoutMasterIdLst>
    <p:handoutMasterId r:id="rId18"/>
  </p:handoutMasterIdLst>
  <p:sldIdLst>
    <p:sldId id="260" r:id="rId6"/>
    <p:sldId id="290" r:id="rId7"/>
    <p:sldId id="291" r:id="rId8"/>
    <p:sldId id="292" r:id="rId9"/>
    <p:sldId id="293" r:id="rId10"/>
    <p:sldId id="294" r:id="rId11"/>
    <p:sldId id="295" r:id="rId12"/>
    <p:sldId id="287" r:id="rId13"/>
    <p:sldId id="289" r:id="rId14"/>
    <p:sldId id="288" r:id="rId15"/>
    <p:sldId id="296" r:id="rId16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074" autoAdjust="0"/>
    <p:restoredTop sz="80220" autoAdjust="0"/>
  </p:normalViewPr>
  <p:slideViewPr>
    <p:cSldViewPr snapToGrid="0" snapToObjects="1">
      <p:cViewPr varScale="1">
        <p:scale>
          <a:sx n="147" d="100"/>
          <a:sy n="147" d="100"/>
        </p:scale>
        <p:origin x="-528" y="-104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607CA14-926D-480A-8E56-368E70F3C234}" type="datetimeFigureOut">
              <a:rPr lang="en-US"/>
              <a:pPr>
                <a:defRPr/>
              </a:pPr>
              <a:t>8/26/15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7DD2CEA-46D8-4286-8411-1FB077BF8C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292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A789D5F-5C8A-40B9-A420-AEC7A1291B1A}" type="datetimeFigureOut">
              <a:rPr lang="en-US"/>
              <a:pPr>
                <a:defRPr/>
              </a:pPr>
              <a:t>8/26/15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588139C-3228-46CA-833B-5181E7840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7519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1CEB34-D0F4-49BF-BFD2-AAD20B186E87}" type="slidenum">
              <a:rPr lang="en-US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8830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this graph RTOLCAP = (RTOLCAP – RRS)+ RTNCLRRRS+ GEN RRS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88139C-3228-46CA-833B-5181E78408F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4549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this graph RTOLCAP = (RTOLCAP – RRS)+ RTNCLRRRS+ GEN RRS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88139C-3228-46CA-833B-5181E78408F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2580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88139C-3228-46CA-833B-5181E78408F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671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88139C-3228-46CA-833B-5181E78408F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1744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88139C-3228-46CA-833B-5181E78408F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598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88139C-3228-46CA-833B-5181E78408F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1347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88139C-3228-46CA-833B-5181E78408F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2701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u="none" strike="noStrike" dirty="0" smtClean="0">
                <a:solidFill>
                  <a:srgbClr val="002060"/>
                </a:solidFill>
                <a:effectLst/>
                <a:latin typeface="+mn-lt"/>
              </a:rPr>
              <a:t>* - only until 25</a:t>
            </a:r>
            <a:r>
              <a:rPr lang="en-US" sz="1200" b="1" i="0" u="none" strike="noStrike" baseline="30000" dirty="0" smtClean="0">
                <a:solidFill>
                  <a:srgbClr val="002060"/>
                </a:solidFill>
                <a:effectLst/>
                <a:latin typeface="+mn-lt"/>
              </a:rPr>
              <a:t>th</a:t>
            </a:r>
            <a:r>
              <a:rPr lang="en-US" sz="1200" b="1" i="0" u="none" strike="noStrike" dirty="0" smtClean="0">
                <a:solidFill>
                  <a:srgbClr val="002060"/>
                </a:solidFill>
                <a:effectLst/>
                <a:latin typeface="+mn-lt"/>
              </a:rPr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88139C-3228-46CA-833B-5181E78408F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73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149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E918C757-D638-4F3E-8DE2-272BB572A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1220755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4741825-7EF9-4869-ABD1-B7A21D7EE9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38968278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B2003209-B9C0-49CF-B710-EF7AA825A0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40343166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3B3EBC6-7749-4C8E-BAAF-842341989A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36214331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800F0CA8-AD75-431D-908F-8AD9181CB2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36899673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A6DD7149-8398-4794-BDAD-5C3D921C67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222671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A36F1CF-4D81-4D8A-AD95-2A91230F5407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994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28D0172-49B4-4594-B779-F488FE05A288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345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hangingPunct="1">
              <a:defRPr/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 defTabSz="457200">
              <a:defRPr sz="18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March 10, 2009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 defTabSz="457200">
              <a:defRPr sz="18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COPS</a:t>
            </a:r>
          </a:p>
        </p:txBody>
      </p:sp>
    </p:spTree>
    <p:extLst>
      <p:ext uri="{BB962C8B-B14F-4D97-AF65-F5344CB8AC3E}">
        <p14:creationId xmlns:p14="http://schemas.microsoft.com/office/powerpoint/2010/main" val="1711257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A1F74A6F-2985-437A-A579-85E971A14C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829072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693FC545-5734-4014-8452-80989F0C5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777383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E289940-C7C8-4E59-9935-AD7DB64FF0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203607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7C3E5111-D0D9-4671-86FC-0F1667C5C1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139953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E7FADC88-E5CE-4DB9-8B2C-0AFA7B8ED9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275731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5.xml"/><Relationship Id="rId13" Type="http://schemas.openxmlformats.org/officeDocument/2006/relationships/theme" Target="../theme/theme2.xml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2" Type="http://schemas.openxmlformats.org/officeDocument/2006/relationships/slideLayout" Target="../slideLayouts/slideLayout5.xml"/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<Relationship Id="rId6" Type="http://schemas.openxmlformats.org/officeDocument/2006/relationships/slideLayout" Target="../slideLayouts/slideLayout9.xml"/><Relationship Id="rId7" Type="http://schemas.openxmlformats.org/officeDocument/2006/relationships/slideLayout" Target="../slideLayouts/slideLayout10.xml"/><Relationship Id="rId8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3BA2F3-1CCE-4942-B570-2A33E3EA27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535" r:id="rId1"/>
    <p:sldLayoutId id="2147493536" r:id="rId2"/>
    <p:sldLayoutId id="2147493549" r:id="rId3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914400"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3401723-4681-4188-AF63-9115646A2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8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hangingPunct="1">
              <a:defRPr/>
            </a:pPr>
            <a:endParaRPr lang="en-US" altLang="en-US" smtClean="0">
              <a:solidFill>
                <a:srgbClr val="000000"/>
              </a:solidFill>
            </a:endParaRPr>
          </a:p>
        </p:txBody>
      </p:sp>
      <p:pic>
        <p:nvPicPr>
          <p:cNvPr id="3077" name="Picture 8" descr="logo_C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hangingPunct="1">
              <a:defRPr/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307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914400">
              <a:defRPr sz="12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1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914400">
              <a:defRPr sz="12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  <p:sp>
        <p:nvSpPr>
          <p:cNvPr id="3083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14400" eaLnBrk="1" hangingPunct="1">
              <a:defRPr/>
            </a:pPr>
            <a:fld id="{B4D33090-08ED-4C50-942B-BDF19BA06F02}" type="slidenum">
              <a:rPr lang="en-US" altLang="en-US" sz="1200" smtClean="0">
                <a:solidFill>
                  <a:srgbClr val="000000"/>
                </a:solidFill>
              </a:rPr>
              <a:pPr algn="ctr" defTabSz="914400" eaLnBrk="1" hangingPunct="1">
                <a:defRPr/>
              </a:pPr>
              <a:t>‹#›</a:t>
            </a:fld>
            <a:endParaRPr lang="en-US" altLang="en-US" sz="1200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537" r:id="rId1"/>
    <p:sldLayoutId id="2147493538" r:id="rId2"/>
    <p:sldLayoutId id="2147493539" r:id="rId3"/>
    <p:sldLayoutId id="2147493540" r:id="rId4"/>
    <p:sldLayoutId id="2147493541" r:id="rId5"/>
    <p:sldLayoutId id="2147493542" r:id="rId6"/>
    <p:sldLayoutId id="2147493543" r:id="rId7"/>
    <p:sldLayoutId id="2147493544" r:id="rId8"/>
    <p:sldLayoutId id="2147493545" r:id="rId9"/>
    <p:sldLayoutId id="2147493546" r:id="rId10"/>
    <p:sldLayoutId id="2147493547" r:id="rId11"/>
    <p:sldLayoutId id="2147493548" r:id="rId12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13"/>
          <p:cNvGrpSpPr>
            <a:grpSpLocks/>
          </p:cNvGrpSpPr>
          <p:nvPr/>
        </p:nvGrpSpPr>
        <p:grpSpPr bwMode="auto">
          <a:xfrm>
            <a:off x="603250" y="1498600"/>
            <a:ext cx="7727950" cy="3092260"/>
            <a:chOff x="603250" y="546100"/>
            <a:chExt cx="7727950" cy="3092591"/>
          </a:xfrm>
        </p:grpSpPr>
        <p:pic>
          <p:nvPicPr>
            <p:cNvPr id="25603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250" y="546100"/>
              <a:ext cx="2457704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604" name="TextBox 9"/>
            <p:cNvSpPr txBox="1">
              <a:spLocks noChangeArrowheads="1"/>
            </p:cNvSpPr>
            <p:nvPr/>
          </p:nvSpPr>
          <p:spPr bwMode="auto">
            <a:xfrm>
              <a:off x="787400" y="2130425"/>
              <a:ext cx="7543800" cy="1508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3200" b="1" dirty="0" smtClean="0"/>
                <a:t>Analysis of Reserves and Prices</a:t>
              </a:r>
            </a:p>
            <a:p>
              <a:pPr eaLnBrk="1" hangingPunct="1"/>
              <a:r>
                <a:rPr lang="en-US" altLang="en-US" sz="2000" b="1" dirty="0" smtClean="0"/>
                <a:t>July 27, 2015 – August 23, 2015: Hour Ending 17:00</a:t>
              </a:r>
              <a:endParaRPr lang="en-US" altLang="en-US" sz="2000" b="1" dirty="0"/>
            </a:p>
            <a:p>
              <a:pPr eaLnBrk="1" hangingPunct="1"/>
              <a:r>
                <a:rPr lang="en-US" altLang="en-US" sz="2000" b="1" dirty="0" smtClean="0"/>
                <a:t>Market Analysis</a:t>
              </a:r>
              <a:endParaRPr lang="en-US" altLang="en-US" sz="2000" b="1" dirty="0"/>
            </a:p>
            <a:p>
              <a:pPr eaLnBrk="1" hangingPunct="1"/>
              <a:r>
                <a:rPr lang="en-US" altLang="en-US" sz="2000" dirty="0" smtClean="0"/>
                <a:t> </a:t>
              </a:r>
              <a:endParaRPr lang="en-US" altLang="en-US" sz="2000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753"/>
              <a:ext cx="6286500" cy="12701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5460659"/>
              </p:ext>
            </p:extLst>
          </p:nvPr>
        </p:nvGraphicFramePr>
        <p:xfrm>
          <a:off x="379664" y="816425"/>
          <a:ext cx="8459536" cy="5281575"/>
        </p:xfrm>
        <a:graphic>
          <a:graphicData uri="http://schemas.openxmlformats.org/drawingml/2006/table">
            <a:tbl>
              <a:tblPr/>
              <a:tblGrid>
                <a:gridCol w="3895425"/>
                <a:gridCol w="1382248"/>
                <a:gridCol w="1009759"/>
                <a:gridCol w="1148882"/>
                <a:gridCol w="1023222"/>
              </a:tblGrid>
              <a:tr h="865528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First one year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June</a:t>
                      </a:r>
                      <a:br>
                        <a:rPr lang="en-US" sz="16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July</a:t>
                      </a:r>
                      <a:br>
                        <a:rPr lang="en-US" sz="16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6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August</a:t>
                      </a:r>
                      <a:br>
                        <a:rPr lang="en-US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6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2015</a:t>
                      </a:r>
                      <a:r>
                        <a:rPr lang="en-US" sz="16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until 21st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6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Settlement for Energy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$132.5 M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$5.4 M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$79.2 M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$</a:t>
                      </a:r>
                      <a:r>
                        <a:rPr lang="en-US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305.7M </a:t>
                      </a:r>
                      <a:endParaRPr lang="en-US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9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Settlement for Ancillary Service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$1.6 M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$0.09 M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$(0.44) M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$(0.9) </a:t>
                      </a:r>
                      <a:r>
                        <a:rPr lang="en-US" sz="18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M </a:t>
                      </a:r>
                      <a:endParaRPr lang="en-US" sz="18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1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Avg</a:t>
                      </a:r>
                      <a:r>
                        <a:rPr lang="en-US" sz="20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Online Reserve Price (Peak)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$0.51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$0.25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$3.50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22.6</a:t>
                      </a:r>
                      <a:endParaRPr lang="en-US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9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Avg</a:t>
                      </a:r>
                      <a:r>
                        <a:rPr lang="en-US" sz="20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Online Reserve Price (Off Peak)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$0.26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$0.07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$0.53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$0.33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Max Online Reserve Price (Peak)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$202.9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$28.3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$434.0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$798.4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13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PNM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$29,308.0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$738.4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$2,945.7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$</a:t>
                      </a:r>
                      <a:r>
                        <a:rPr lang="en-US" sz="18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7,574.0</a:t>
                      </a:r>
                      <a:r>
                        <a:rPr lang="en-US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*</a:t>
                      </a:r>
                      <a:r>
                        <a:rPr lang="en-US" sz="18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en-US" sz="18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13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PNM from ORDC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$2,731.8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$95.3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$1,185.9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$</a:t>
                      </a:r>
                      <a:r>
                        <a:rPr lang="en-US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4,506.1* </a:t>
                      </a:r>
                      <a:endParaRPr lang="en-US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79664" y="169620"/>
            <a:ext cx="8459536" cy="461665"/>
          </a:xfrm>
        </p:spPr>
        <p:txBody>
          <a:bodyPr/>
          <a:lstStyle/>
          <a:p>
            <a:r>
              <a:rPr lang="en-US" dirty="0"/>
              <a:t>SCED ORDC </a:t>
            </a:r>
            <a:r>
              <a:rPr lang="en-US" dirty="0" smtClean="0"/>
              <a:t>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2763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 algn="ctr">
              <a:buNone/>
            </a:pPr>
            <a:endParaRPr lang="en-US" dirty="0"/>
          </a:p>
          <a:p>
            <a:pPr marL="400050" lvl="1" indent="0" algn="ctr">
              <a:buNone/>
            </a:pPr>
            <a:endParaRPr lang="en-US" dirty="0" smtClean="0"/>
          </a:p>
          <a:p>
            <a:pPr marL="400050" lvl="1" indent="0" algn="ctr">
              <a:buNone/>
            </a:pPr>
            <a:endParaRPr lang="en-US" sz="4800" dirty="0" smtClean="0"/>
          </a:p>
          <a:p>
            <a:pPr marL="400050" lvl="1" indent="0" algn="ctr">
              <a:buNone/>
            </a:pPr>
            <a:r>
              <a:rPr lang="en-US" sz="4800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545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All Reserves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719" y="749484"/>
            <a:ext cx="7802763" cy="5705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8857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All Reserves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580" y="749485"/>
            <a:ext cx="7288840" cy="5329406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2059500" y="3724275"/>
            <a:ext cx="409575" cy="762000"/>
          </a:xfrm>
          <a:prstGeom prst="ellipse">
            <a:avLst/>
          </a:prstGeom>
          <a:noFill/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361762" y="3752850"/>
            <a:ext cx="409575" cy="762000"/>
          </a:xfrm>
          <a:prstGeom prst="ellipse">
            <a:avLst/>
          </a:prstGeom>
          <a:noFill/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088127" y="3838575"/>
            <a:ext cx="409575" cy="762000"/>
          </a:xfrm>
          <a:prstGeom prst="ellipse">
            <a:avLst/>
          </a:prstGeom>
          <a:noFill/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019645" y="1990725"/>
            <a:ext cx="2478058" cy="5674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Days with lowest total reserves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Curved Connector 8"/>
          <p:cNvCxnSpPr>
            <a:stCxn id="8" idx="2"/>
            <a:endCxn id="5" idx="0"/>
          </p:cNvCxnSpPr>
          <p:nvPr/>
        </p:nvCxnSpPr>
        <p:spPr>
          <a:xfrm rot="5400000">
            <a:off x="2678415" y="2144015"/>
            <a:ext cx="1166133" cy="1994386"/>
          </a:xfrm>
          <a:prstGeom prst="curvedConnector3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Curved Connector 9"/>
          <p:cNvCxnSpPr>
            <a:stCxn id="8" idx="2"/>
            <a:endCxn id="6" idx="0"/>
          </p:cNvCxnSpPr>
          <p:nvPr/>
        </p:nvCxnSpPr>
        <p:spPr>
          <a:xfrm rot="5400000">
            <a:off x="3315258" y="2809434"/>
            <a:ext cx="1194708" cy="692124"/>
          </a:xfrm>
          <a:prstGeom prst="curvedConnector3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Curved Connector 10"/>
          <p:cNvCxnSpPr>
            <a:stCxn id="8" idx="2"/>
            <a:endCxn id="7" idx="0"/>
          </p:cNvCxnSpPr>
          <p:nvPr/>
        </p:nvCxnSpPr>
        <p:spPr>
          <a:xfrm rot="16200000" flipH="1">
            <a:off x="4135578" y="2681237"/>
            <a:ext cx="1280433" cy="1034241"/>
          </a:xfrm>
          <a:prstGeom prst="curvedConnector3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3151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427" y="673466"/>
            <a:ext cx="7879429" cy="5716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45" y="179143"/>
            <a:ext cx="8459536" cy="461665"/>
          </a:xfrm>
        </p:spPr>
        <p:txBody>
          <a:bodyPr/>
          <a:lstStyle/>
          <a:p>
            <a:r>
              <a:rPr lang="en-US" sz="2800" dirty="0" smtClean="0"/>
              <a:t>Wind, Offline HSL and </a:t>
            </a:r>
            <a:r>
              <a:rPr lang="en-US" sz="2800" dirty="0" smtClean="0"/>
              <a:t>Outages</a:t>
            </a:r>
            <a:endParaRPr lang="en-US" sz="2800" dirty="0"/>
          </a:p>
        </p:txBody>
      </p:sp>
      <p:sp>
        <p:nvSpPr>
          <p:cNvPr id="44" name="Oval 43"/>
          <p:cNvSpPr/>
          <p:nvPr/>
        </p:nvSpPr>
        <p:spPr>
          <a:xfrm>
            <a:off x="2075274" y="4212269"/>
            <a:ext cx="409575" cy="1254640"/>
          </a:xfrm>
          <a:prstGeom prst="ellipse">
            <a:avLst/>
          </a:prstGeom>
          <a:noFill/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5255423" y="4223155"/>
            <a:ext cx="409575" cy="1254640"/>
          </a:xfrm>
          <a:prstGeom prst="ellipse">
            <a:avLst/>
          </a:prstGeom>
          <a:noFill/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Curved Connector 45"/>
          <p:cNvCxnSpPr>
            <a:stCxn id="50" idx="2"/>
            <a:endCxn id="44" idx="0"/>
          </p:cNvCxnSpPr>
          <p:nvPr/>
        </p:nvCxnSpPr>
        <p:spPr>
          <a:xfrm rot="5400000">
            <a:off x="3365946" y="-39266"/>
            <a:ext cx="3165651" cy="5337418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Curved Connector 46"/>
          <p:cNvCxnSpPr>
            <a:stCxn id="50" idx="2"/>
            <a:endCxn id="45" idx="0"/>
          </p:cNvCxnSpPr>
          <p:nvPr/>
        </p:nvCxnSpPr>
        <p:spPr>
          <a:xfrm rot="5400000">
            <a:off x="4950578" y="1556252"/>
            <a:ext cx="3176537" cy="2157269"/>
          </a:xfrm>
          <a:prstGeom prst="curvedConnector3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Curved Connector 47"/>
          <p:cNvCxnSpPr>
            <a:stCxn id="50" idx="2"/>
            <a:endCxn id="49" idx="0"/>
          </p:cNvCxnSpPr>
          <p:nvPr/>
        </p:nvCxnSpPr>
        <p:spPr>
          <a:xfrm rot="5400000">
            <a:off x="4055169" y="649957"/>
            <a:ext cx="3165651" cy="3958972"/>
          </a:xfrm>
          <a:prstGeom prst="curvedConnector3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3453720" y="4212269"/>
            <a:ext cx="409575" cy="1254639"/>
          </a:xfrm>
          <a:prstGeom prst="ellipse">
            <a:avLst/>
          </a:prstGeom>
          <a:noFill/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6090960" y="174759"/>
            <a:ext cx="3053040" cy="8718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Reserves are affected by wind output, unit outages, offline resources and load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879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Reserves and Prices</a:t>
            </a:r>
            <a:endParaRPr lang="en-US" sz="28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65473" y="1139570"/>
            <a:ext cx="57459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6897" y="717457"/>
            <a:ext cx="7350206" cy="5358455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2088521" y="3752850"/>
            <a:ext cx="409575" cy="1581150"/>
          </a:xfrm>
          <a:prstGeom prst="ellipse">
            <a:avLst/>
          </a:prstGeom>
          <a:noFill/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411278" y="2428875"/>
            <a:ext cx="409575" cy="2905125"/>
          </a:xfrm>
          <a:prstGeom prst="ellipse">
            <a:avLst/>
          </a:prstGeom>
          <a:noFill/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185257" y="2885946"/>
            <a:ext cx="409575" cy="2448054"/>
          </a:xfrm>
          <a:prstGeom prst="ellipse">
            <a:avLst/>
          </a:prstGeom>
          <a:noFill/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895600" y="1019175"/>
            <a:ext cx="3058886" cy="7048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ORDC prices reflected the scarcity of reserves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" name="Curved Connector 9"/>
          <p:cNvCxnSpPr>
            <a:stCxn id="9" idx="2"/>
            <a:endCxn id="6" idx="0"/>
          </p:cNvCxnSpPr>
          <p:nvPr/>
        </p:nvCxnSpPr>
        <p:spPr>
          <a:xfrm rot="5400000">
            <a:off x="2344764" y="1672570"/>
            <a:ext cx="2028825" cy="2131734"/>
          </a:xfrm>
          <a:prstGeom prst="curvedConnector3">
            <a:avLst>
              <a:gd name="adj1" fmla="val 16734"/>
            </a:avLst>
          </a:prstGeom>
          <a:ln w="19050"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Curved Connector 10"/>
          <p:cNvCxnSpPr>
            <a:stCxn id="9" idx="2"/>
            <a:endCxn id="7" idx="0"/>
          </p:cNvCxnSpPr>
          <p:nvPr/>
        </p:nvCxnSpPr>
        <p:spPr>
          <a:xfrm rot="5400000">
            <a:off x="3668130" y="1671962"/>
            <a:ext cx="704850" cy="808977"/>
          </a:xfrm>
          <a:prstGeom prst="curvedConnector3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Curved Connector 11"/>
          <p:cNvCxnSpPr>
            <a:stCxn id="9" idx="2"/>
            <a:endCxn id="8" idx="0"/>
          </p:cNvCxnSpPr>
          <p:nvPr/>
        </p:nvCxnSpPr>
        <p:spPr>
          <a:xfrm rot="16200000" flipH="1">
            <a:off x="4326584" y="1822484"/>
            <a:ext cx="1161921" cy="965002"/>
          </a:xfrm>
          <a:prstGeom prst="curvedConnector3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4641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DAM vs. RTM Price Convergence</a:t>
            </a:r>
            <a:endParaRPr lang="en-US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990" y="680355"/>
            <a:ext cx="7744493" cy="571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29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MCPC vs. ORDC Price Adder Convergence</a:t>
            </a:r>
            <a:endParaRPr lang="en-US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744" y="673466"/>
            <a:ext cx="7674428" cy="5684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416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664" y="169620"/>
            <a:ext cx="8459536" cy="461665"/>
          </a:xfrm>
        </p:spPr>
        <p:txBody>
          <a:bodyPr/>
          <a:lstStyle/>
          <a:p>
            <a:r>
              <a:rPr lang="en-US" dirty="0"/>
              <a:t>SCED ORDC On-Line Reserve and Price Adder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524" y="577998"/>
            <a:ext cx="8324622" cy="605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1207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664" y="93418"/>
            <a:ext cx="8630986" cy="461665"/>
          </a:xfrm>
        </p:spPr>
        <p:txBody>
          <a:bodyPr/>
          <a:lstStyle/>
          <a:p>
            <a:r>
              <a:rPr lang="en-US" dirty="0"/>
              <a:t>ORDC Settlement for Energy (June,2014 – Aug21st,2015)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14" y="609456"/>
            <a:ext cx="8208962" cy="5967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5692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47614EF-563A-48B6-BF8B-37C930049395}">
  <ds:schemaRefs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purl.org/dc/terms/"/>
    <ds:schemaRef ds:uri="c34af464-7aa1-4edd-9be4-83dffc1cb926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10196</TotalTime>
  <Words>260</Words>
  <Application>Microsoft Macintosh PowerPoint</Application>
  <PresentationFormat>On-screen Show (4:3)</PresentationFormat>
  <Paragraphs>71</Paragraphs>
  <Slides>11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Custom Design</vt:lpstr>
      <vt:lpstr>1_Custom Design</vt:lpstr>
      <vt:lpstr>PowerPoint Presentation</vt:lpstr>
      <vt:lpstr>All Reserves</vt:lpstr>
      <vt:lpstr>All Reserves</vt:lpstr>
      <vt:lpstr>Wind, Offline HSL and Outages</vt:lpstr>
      <vt:lpstr>Reserves and Prices</vt:lpstr>
      <vt:lpstr>DAM vs. RTM Price Convergence</vt:lpstr>
      <vt:lpstr>MCPC vs. ORDC Price Adder Convergence</vt:lpstr>
      <vt:lpstr>SCED ORDC On-Line Reserve and Price Adder</vt:lpstr>
      <vt:lpstr>ORDC Settlement for Energy (June,2014 – Aug21st,2015)</vt:lpstr>
      <vt:lpstr>SCED ORDC Impact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Resmi Surendran</cp:lastModifiedBy>
  <cp:revision>395</cp:revision>
  <cp:lastPrinted>2013-01-30T23:16:36Z</cp:lastPrinted>
  <dcterms:created xsi:type="dcterms:W3CDTF">2010-04-12T23:12:02Z</dcterms:created>
  <dcterms:modified xsi:type="dcterms:W3CDTF">2015-08-27T03:09:49Z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