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8" r:id="rId4"/>
    <p:sldId id="274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8/24/2015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8/24/2015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09/02/2015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Joint meeting of MCWG and CWG on Wednesday, August 19</a:t>
            </a:r>
          </a:p>
          <a:p>
            <a:r>
              <a:rPr lang="en-US" dirty="0"/>
              <a:t>8</a:t>
            </a:r>
            <a:r>
              <a:rPr lang="en-US" dirty="0" smtClean="0"/>
              <a:t> NPRRs reviewed for credit impacts</a:t>
            </a:r>
          </a:p>
          <a:p>
            <a:pPr lvl="1"/>
            <a:r>
              <a:rPr lang="en-US" dirty="0" smtClean="0"/>
              <a:t>All NPRRs had no credit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Minimum Current Exposure as a Floor</a:t>
            </a:r>
          </a:p>
          <a:p>
            <a:r>
              <a:rPr lang="en-US" sz="2400" dirty="0" smtClean="0"/>
              <a:t>MCWG continued discussion on objectives of MCE</a:t>
            </a:r>
            <a:endParaRPr lang="en-US" sz="2400" dirty="0"/>
          </a:p>
          <a:p>
            <a:r>
              <a:rPr lang="en-US" sz="2400" dirty="0" smtClean="0"/>
              <a:t>Entities that over-hedge will have an MCE of near zero</a:t>
            </a:r>
            <a:endParaRPr lang="en-US" sz="2400" dirty="0"/>
          </a:p>
          <a:p>
            <a:r>
              <a:rPr lang="en-US" sz="2400" dirty="0" smtClean="0"/>
              <a:t>MCWG discussed whether to cap hedges at 100% of load</a:t>
            </a:r>
          </a:p>
          <a:p>
            <a:pPr lvl="1"/>
            <a:r>
              <a:rPr lang="en-US" sz="2000" dirty="0" smtClean="0"/>
              <a:t>Inclusive of 20% reduction of net energy purchases</a:t>
            </a:r>
            <a:endParaRPr lang="en-US" sz="2000" dirty="0"/>
          </a:p>
          <a:p>
            <a:r>
              <a:rPr lang="en-US" sz="2400" dirty="0" smtClean="0"/>
              <a:t>ERCOT is preparing a draft NPRR for consideration at the September MCWG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Development of a Market Risk Appetite Goal</a:t>
            </a:r>
            <a:endParaRPr lang="en-US" dirty="0"/>
          </a:p>
          <a:p>
            <a:pPr marL="857250" lvl="1" indent="-457200"/>
            <a:r>
              <a:rPr lang="en-US" dirty="0" smtClean="0"/>
              <a:t>Market Participant Survey to be developed to collect:</a:t>
            </a:r>
          </a:p>
          <a:p>
            <a:pPr marL="1257300" lvl="2" indent="-457200"/>
            <a:r>
              <a:rPr lang="en-US" dirty="0" smtClean="0"/>
              <a:t>Demographic data (segment, size, unsecured/secured)</a:t>
            </a:r>
          </a:p>
          <a:p>
            <a:pPr marL="1257300" lvl="2" indent="-457200"/>
            <a:r>
              <a:rPr lang="en-US" dirty="0" smtClean="0"/>
              <a:t>Views of collateral posting levels, maximum posting tolerance</a:t>
            </a:r>
          </a:p>
          <a:p>
            <a:pPr marL="1257300" lvl="2" indent="-457200"/>
            <a:r>
              <a:rPr lang="en-US" dirty="0" smtClean="0"/>
              <a:t>Views of default uplift risk</a:t>
            </a:r>
          </a:p>
          <a:p>
            <a:pPr marL="1257300" lvl="2" indent="-457200"/>
            <a:r>
              <a:rPr lang="en-US" dirty="0" smtClean="0"/>
              <a:t>And more</a:t>
            </a:r>
          </a:p>
          <a:p>
            <a:pPr marL="857250" lvl="1" indent="-457200"/>
            <a:r>
              <a:rPr lang="en-US" dirty="0" smtClean="0"/>
              <a:t>MCWG will discuss survey questions and format</a:t>
            </a:r>
          </a:p>
          <a:p>
            <a:pPr marL="857250" lvl="1" indent="-457200"/>
            <a:r>
              <a:rPr lang="en-US" dirty="0" smtClean="0"/>
              <a:t>Provide feedback to Don Meek or Bill Barnes or show up in person (preferred)</a:t>
            </a:r>
          </a:p>
          <a:p>
            <a:pPr marL="0" indent="0">
              <a:buNone/>
            </a:pPr>
            <a:r>
              <a:rPr lang="en-US" dirty="0" smtClean="0"/>
              <a:t>Emergency Letter of Credit Concept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Modifications to NPRR638 to use Forward Price Data</a:t>
            </a:r>
          </a:p>
          <a:p>
            <a:pPr lvl="0" fontAlgn="ctr"/>
            <a:r>
              <a:rPr lang="en-US" sz="2400" dirty="0" smtClean="0"/>
              <a:t>Continued discussion on proposals to utilize forward price data in the calculation of TPE</a:t>
            </a:r>
          </a:p>
          <a:p>
            <a:pPr marL="0" lvl="0" indent="0" fontAlgn="ctr">
              <a:buNone/>
            </a:pPr>
            <a:r>
              <a:rPr lang="en-US" dirty="0" smtClean="0"/>
              <a:t>CWG/MCWG will continue to evaluate forward price data vendors and how to incorporate this data into forward credit exposure estimation</a:t>
            </a:r>
          </a:p>
          <a:p>
            <a:pPr lvl="0" fontAlgn="ctr"/>
            <a:r>
              <a:rPr lang="en-US" sz="2400" dirty="0" err="1" smtClean="0"/>
              <a:t>Genscape</a:t>
            </a:r>
            <a:r>
              <a:rPr lang="en-US" sz="2400" dirty="0" smtClean="0"/>
              <a:t> on the September </a:t>
            </a:r>
            <a:r>
              <a:rPr lang="en-US" sz="2400" dirty="0" smtClean="0"/>
              <a:t>agenda</a:t>
            </a:r>
          </a:p>
          <a:p>
            <a:pPr marL="0" lvl="0" indent="0" fontAlgn="ctr">
              <a:buNone/>
            </a:pPr>
            <a:r>
              <a:rPr lang="en-US" dirty="0" smtClean="0"/>
              <a:t>Capacity Forecast Model Update</a:t>
            </a:r>
          </a:p>
          <a:p>
            <a:pPr fontAlgn="ctr"/>
            <a:r>
              <a:rPr lang="en-US" sz="2400" dirty="0" smtClean="0"/>
              <a:t>Summer 2015 results to be reviewed at Sept MCWG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239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69</cp:revision>
  <dcterms:created xsi:type="dcterms:W3CDTF">2006-08-16T00:00:00Z</dcterms:created>
  <dcterms:modified xsi:type="dcterms:W3CDTF">2015-08-24T18:49:48Z</dcterms:modified>
</cp:coreProperties>
</file>