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6" r:id="rId4"/>
    <p:sldId id="268" r:id="rId5"/>
    <p:sldId id="279" r:id="rId6"/>
    <p:sldId id="281" r:id="rId7"/>
    <p:sldId id="280" r:id="rId8"/>
    <p:sldId id="282" r:id="rId9"/>
    <p:sldId id="270" r:id="rId10"/>
    <p:sldId id="271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276" y="-3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pPr/>
              <a:t>8/25/2015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pPr/>
              <a:t>8/25/2015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/>
              <a:pPr/>
              <a:t>8/25/2015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D.R.E.A.M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Resource Energy/Ancillary Market Task Force</a:t>
            </a:r>
          </a:p>
          <a:p>
            <a:r>
              <a:rPr lang="en-US" dirty="0"/>
              <a:t>August 2015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0012" y="2362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Gregory.thurnher@shell.com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Items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Meetings / Meeting Frequency</a:t>
            </a:r>
          </a:p>
          <a:p>
            <a:r>
              <a:rPr lang="en-US" dirty="0" smtClean="0"/>
              <a:t>Policy Cuts for TAC in 2016</a:t>
            </a:r>
          </a:p>
          <a:p>
            <a:r>
              <a:rPr lang="en-US" dirty="0" smtClean="0"/>
              <a:t>Identification of SMEs</a:t>
            </a:r>
          </a:p>
          <a:p>
            <a:r>
              <a:rPr lang="en-US" dirty="0" smtClean="0"/>
              <a:t>Short-term Goals</a:t>
            </a:r>
          </a:p>
          <a:p>
            <a:r>
              <a:rPr lang="en-US" dirty="0" smtClean="0"/>
              <a:t>Expansion of the Issues List /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Meetings /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600200"/>
            <a:ext cx="8686801" cy="4953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Proposal: </a:t>
            </a:r>
          </a:p>
          <a:p>
            <a:pPr marL="45720" indent="0">
              <a:buNone/>
            </a:pPr>
            <a:r>
              <a:rPr lang="en-US" dirty="0" smtClean="0"/>
              <a:t>The DREAM task force shall meet once per month for the remainder of 2015.  Each monthly meeting will have a focus area: </a:t>
            </a:r>
          </a:p>
          <a:p>
            <a:pPr marL="45720" indent="0">
              <a:buNone/>
            </a:pPr>
            <a:r>
              <a:rPr lang="en-US" i="1" dirty="0" smtClean="0"/>
              <a:t>September:  Definitions, Reporting, Distribution Awareness, and DR	  	         Aggregation Rules</a:t>
            </a:r>
          </a:p>
          <a:p>
            <a:pPr marL="45720" indent="0">
              <a:buNone/>
            </a:pPr>
            <a:r>
              <a:rPr lang="en-US" i="1" dirty="0" smtClean="0"/>
              <a:t>October:  Interconnection Procedures, Metering, and Modeling</a:t>
            </a:r>
          </a:p>
          <a:p>
            <a:pPr marL="45720" indent="0">
              <a:buNone/>
            </a:pPr>
            <a:r>
              <a:rPr lang="en-US" i="1" dirty="0" smtClean="0"/>
              <a:t>November: Local Pricing (Nodal), Resource Optionality </a:t>
            </a:r>
          </a:p>
          <a:p>
            <a:pPr marL="45720" indent="0">
              <a:buNone/>
            </a:pPr>
            <a:r>
              <a:rPr lang="en-US" i="1" dirty="0" smtClean="0"/>
              <a:t>December:  Compliance Metrics, Review of TAC-level Policy Cuts</a:t>
            </a:r>
          </a:p>
          <a:p>
            <a:pPr marL="45720" indent="0">
              <a:buNone/>
            </a:pPr>
            <a:r>
              <a:rPr lang="en-US" i="1" dirty="0" smtClean="0"/>
              <a:t>January:  TAC Presentation:  Policy Cuts</a:t>
            </a:r>
          </a:p>
          <a:p>
            <a:pPr marL="45720" indent="0">
              <a:buNone/>
            </a:pPr>
            <a:r>
              <a:rPr lang="en-US" i="1" dirty="0" smtClean="0"/>
              <a:t>Each monthly meeting will include a review of previous meeting action items and provide an opportunity to raise new DER issues.  </a:t>
            </a:r>
          </a:p>
        </p:txBody>
      </p:sp>
    </p:spTree>
    <p:extLst>
      <p:ext uri="{BB962C8B-B14F-4D97-AF65-F5344CB8AC3E}">
        <p14:creationId xmlns:p14="http://schemas.microsoft.com/office/powerpoint/2010/main" val="41771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6200"/>
            <a:ext cx="8686801" cy="1066800"/>
          </a:xfrm>
        </p:spPr>
        <p:txBody>
          <a:bodyPr/>
          <a:lstStyle/>
          <a:p>
            <a:r>
              <a:rPr lang="en-US" dirty="0" smtClean="0"/>
              <a:t>SME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219200"/>
            <a:ext cx="95250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While DREAM is a non-voting body, it is important to verify:</a:t>
            </a:r>
          </a:p>
          <a:p>
            <a:r>
              <a:rPr lang="en-US" dirty="0" smtClean="0"/>
              <a:t>Each interested market participant has a voice and is adequately represented</a:t>
            </a:r>
          </a:p>
          <a:p>
            <a:r>
              <a:rPr lang="en-US" dirty="0" smtClean="0"/>
              <a:t>TAC is apprised of dissenting opinions and is aware of their respective market segment</a:t>
            </a:r>
          </a:p>
          <a:p>
            <a:pPr marL="45720" indent="0">
              <a:buNone/>
            </a:pPr>
            <a:r>
              <a:rPr lang="en-US" dirty="0"/>
              <a:t>Proposal:  </a:t>
            </a:r>
          </a:p>
          <a:p>
            <a:pPr marL="45720" indent="0">
              <a:buNone/>
            </a:pPr>
            <a:r>
              <a:rPr lang="en-US" dirty="0" smtClean="0"/>
              <a:t>Identify SMEs from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3819525"/>
            <a:ext cx="65817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6200"/>
            <a:ext cx="8686801" cy="1066800"/>
          </a:xfrm>
        </p:spPr>
        <p:txBody>
          <a:bodyPr/>
          <a:lstStyle/>
          <a:p>
            <a:r>
              <a:rPr lang="en-US" dirty="0" smtClean="0"/>
              <a:t>SME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219200"/>
            <a:ext cx="95250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Other Categories?</a:t>
            </a:r>
          </a:p>
          <a:p>
            <a:r>
              <a:rPr lang="en-US" dirty="0" smtClean="0"/>
              <a:t>Volunteers?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2743200"/>
            <a:ext cx="7552566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83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ERCOT published a whitepaper outlining a potential market framework for Distributed Resources.  This comprehensive document includes:</a:t>
            </a:r>
          </a:p>
          <a:p>
            <a:r>
              <a:rPr lang="en-US" dirty="0" smtClean="0"/>
              <a:t>Three varietals of DER Market involvement, including passive and active response</a:t>
            </a:r>
          </a:p>
          <a:p>
            <a:r>
              <a:rPr lang="en-US" dirty="0" smtClean="0"/>
              <a:t>Extensive documentation of existing protocols and protocol changes needed to accommodate a DER marketplace</a:t>
            </a:r>
          </a:p>
          <a:p>
            <a:r>
              <a:rPr lang="en-US" dirty="0" smtClean="0"/>
              <a:t> Proposed definitions</a:t>
            </a:r>
          </a:p>
          <a:p>
            <a:r>
              <a:rPr lang="en-US" dirty="0" smtClean="0"/>
              <a:t>Items for stakeholder consideration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i="1" dirty="0" smtClean="0"/>
              <a:t>Please review the whitepaper to expand the issues list prior to the September DREAM Meeting.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6651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IDEAS:   Issue development, explanation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i="1" dirty="0" smtClean="0"/>
              <a:t>Each issue identified should have</a:t>
            </a:r>
          </a:p>
          <a:p>
            <a:r>
              <a:rPr lang="en-US" i="1" dirty="0" smtClean="0"/>
              <a:t> A sponsor</a:t>
            </a:r>
          </a:p>
          <a:p>
            <a:r>
              <a:rPr lang="en-US" i="1" dirty="0" smtClean="0"/>
              <a:t>A description of the issue, gaps, relevant protocols, and necessary changes</a:t>
            </a:r>
          </a:p>
          <a:p>
            <a:r>
              <a:rPr lang="en-US" i="1" dirty="0"/>
              <a:t>D</a:t>
            </a:r>
            <a:r>
              <a:rPr lang="en-US" i="1" dirty="0" smtClean="0"/>
              <a:t>etailed analysis and potential solutions to be considered by the DREAM TF</a:t>
            </a:r>
          </a:p>
          <a:p>
            <a:r>
              <a:rPr lang="en-US" i="1" dirty="0" smtClean="0"/>
              <a:t>Consensus where achievable</a:t>
            </a:r>
          </a:p>
          <a:p>
            <a:r>
              <a:rPr lang="en-US" i="1" dirty="0" smtClean="0"/>
              <a:t>TAC escalation when necessary</a:t>
            </a:r>
          </a:p>
          <a:p>
            <a:pPr marL="45720" indent="0">
              <a:buNone/>
            </a:pPr>
            <a:endParaRPr lang="en-US" i="1" dirty="0" smtClean="0"/>
          </a:p>
          <a:p>
            <a:pPr marL="45720" indent="0">
              <a:buNone/>
            </a:pPr>
            <a:r>
              <a:rPr lang="en-US" i="1" dirty="0" smtClean="0"/>
              <a:t>DREAM leadership will work with ERCOT to develop and formalize DER issues.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657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CAISO Documentation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The California ISO published numerous documents outlining their quest to develop a more comprehensive market structure for distributed energy resources. </a:t>
            </a:r>
          </a:p>
          <a:p>
            <a:pPr marL="45720" indent="0">
              <a:buNone/>
            </a:pPr>
            <a:r>
              <a:rPr lang="en-US" dirty="0" smtClean="0"/>
              <a:t>Some challenges facing each ISO are different in nature.  Other issues considered and resolved by CAISO may be more informative.  </a:t>
            </a:r>
          </a:p>
          <a:p>
            <a:pPr marL="45720" indent="0">
              <a:buNone/>
            </a:pPr>
            <a:r>
              <a:rPr lang="en-US" dirty="0" smtClean="0"/>
              <a:t>The most recent document released by CAISO “Expanded Metering and Telemetry Options Phase 2 – Draft Final Proposal”</a:t>
            </a:r>
          </a:p>
          <a:p>
            <a:pPr lvl="1"/>
            <a:r>
              <a:rPr lang="en-US" dirty="0" smtClean="0"/>
              <a:t>Provides useful insight for the October Focus Meeting, and</a:t>
            </a:r>
          </a:p>
          <a:p>
            <a:pPr lvl="1"/>
            <a:r>
              <a:rPr lang="en-US" dirty="0" smtClean="0"/>
              <a:t>Is a “significant” and “quick” step forward to improving the status quo while avoiding “major market system changes and the associated time required to implement those changes.”</a:t>
            </a:r>
          </a:p>
          <a:p>
            <a:pPr marL="365760" lvl="1" indent="0">
              <a:buNone/>
            </a:pPr>
            <a:r>
              <a:rPr lang="en-US" dirty="0"/>
              <a:t> http://www.caiso.com/Documents/DraftFinalProposal_ExpandedMetering_TelemetryOptionsPhase2_DistributedEnergyResourceProvider.pdf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7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Review the ERCOT Whitepaper</a:t>
            </a:r>
          </a:p>
          <a:p>
            <a:r>
              <a:rPr lang="en-US" dirty="0" smtClean="0"/>
              <a:t>Expand and refine the issues list (to include issues from the WP)</a:t>
            </a:r>
          </a:p>
          <a:p>
            <a:r>
              <a:rPr lang="en-US" dirty="0" smtClean="0"/>
              <a:t>Host issue-specific meetings on a monthly basis.  September will focus on </a:t>
            </a:r>
            <a:r>
              <a:rPr lang="en-US" dirty="0"/>
              <a:t>Definitions, Reporting, Distribution Awareness, </a:t>
            </a:r>
            <a:r>
              <a:rPr lang="en-US" dirty="0" smtClean="0"/>
              <a:t>and LZ Aggregations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Establish consensus where possible</a:t>
            </a:r>
          </a:p>
          <a:p>
            <a:r>
              <a:rPr lang="en-US" dirty="0" smtClean="0"/>
              <a:t>Identify and elevate key issues for TAC direction</a:t>
            </a:r>
          </a:p>
          <a:p>
            <a:r>
              <a:rPr lang="en-US" dirty="0" smtClean="0"/>
              <a:t>Prepare an informative white-paper for TAC and/or PUC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443</Words>
  <Application>Microsoft Office PowerPoint</Application>
  <PresentationFormat>Custom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Business Contrast 16x9</vt:lpstr>
      <vt:lpstr>D.R.E.A.M Task Force</vt:lpstr>
      <vt:lpstr>Housekeeping Items</vt:lpstr>
      <vt:lpstr>Future Meetings / Frequency</vt:lpstr>
      <vt:lpstr>SME Identification</vt:lpstr>
      <vt:lpstr>SME Identification</vt:lpstr>
      <vt:lpstr>ERCOT Whitepaper</vt:lpstr>
      <vt:lpstr>IDEAS:   Issue development, explanation and solutions</vt:lpstr>
      <vt:lpstr>CAISO Documentation Available</vt:lpstr>
      <vt:lpstr>Goals: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Thurnher, Gregory</dc:creator>
  <cp:lastModifiedBy>Thurnher, Gregory A SENA-STE/7</cp:lastModifiedBy>
  <cp:revision>50</cp:revision>
  <dcterms:created xsi:type="dcterms:W3CDTF">2013-12-03T00:46:34Z</dcterms:created>
  <dcterms:modified xsi:type="dcterms:W3CDTF">2015-08-26T22:38:50Z</dcterms:modified>
</cp:coreProperties>
</file>