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5" r:id="rId3"/>
    <p:sldId id="276" r:id="rId4"/>
    <p:sldId id="268" r:id="rId5"/>
    <p:sldId id="279" r:id="rId6"/>
    <p:sldId id="281" r:id="rId7"/>
    <p:sldId id="280" r:id="rId8"/>
    <p:sldId id="282" r:id="rId9"/>
    <p:sldId id="270" r:id="rId10"/>
    <p:sldId id="271" r:id="rId1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8" pos="383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howGuides="1">
      <p:cViewPr>
        <p:scale>
          <a:sx n="81" d="100"/>
          <a:sy n="81" d="100"/>
        </p:scale>
        <p:origin x="-276" y="-36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E221E-83ED-4F6C-BA5F-3F9E6FDB6953}" type="datetimeFigureOut">
              <a:rPr lang="en-US"/>
              <a:pPr/>
              <a:t>8/25/2015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CBEF8-5CDE-472B-839B-B8BB0C8810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53E5F-CE67-483C-A264-F17AC70E9CA2}" type="datetimeFigureOut">
              <a:rPr lang="en-US"/>
              <a:pPr/>
              <a:t>8/25/2015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98AFB-CB0D-4DFE-87B9-B4B0D0DE73C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741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5029200" cy="25146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397000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pPr/>
              <a:t>8/25/2015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6475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pPr/>
              <a:t>8/25/2015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68093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/>
          <a:lstStyle/>
          <a:p>
            <a:r>
              <a:rPr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pPr/>
              <a:t>8/25/2015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44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pPr/>
              <a:t>8/25/2015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2915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 anchor="b">
            <a:normAutofit/>
          </a:bodyPr>
          <a:lstStyle>
            <a:lvl1pPr algn="l">
              <a:defRPr sz="5400" b="1" cap="none" baseline="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pPr/>
              <a:t>8/25/2015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1331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4598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pPr/>
              <a:t>8/25/2015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370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pPr/>
              <a:t>8/25/2015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00784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pPr/>
              <a:t>8/25/2015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0715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pPr/>
              <a:t>8/25/2015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4153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/>
              <a:pPr/>
              <a:t>8/25/2015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0171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Autofit/>
          </a:bodyPr>
          <a:lstStyle>
            <a:lvl1pPr algn="l">
              <a:defRPr sz="3600" b="1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960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</a:t>
            </a:r>
            <a:r>
              <a:rPr dirty="0" smtClean="0"/>
              <a:t>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2612" y="6155267"/>
            <a:ext cx="137160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E0FA9E5-6744-4841-888F-9E7CC0C2B7EC}" type="datetimeFigureOut">
              <a:rPr lang="en-US"/>
              <a:pPr/>
              <a:t>8/25/2015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5213" y="6155267"/>
            <a:ext cx="565308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2812" y="6155267"/>
            <a:ext cx="12192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AEAE4A8-A6E5-453E-B946-FB774B73F48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9705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D.R.E.A.M Task Force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Distributed Resource Energy/Ancillary Market Task Force</a:t>
            </a:r>
          </a:p>
          <a:p>
            <a:r>
              <a:rPr lang="en-US" dirty="0"/>
              <a:t>August 2015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25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70012" y="2362200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Gregory.thurnher@shell.com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064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Housekeeping Items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Future Meetings / Meeting Frequency</a:t>
            </a:r>
          </a:p>
          <a:p>
            <a:r>
              <a:rPr lang="en-US" dirty="0" smtClean="0"/>
              <a:t>Policy Cuts for TAC in 2016</a:t>
            </a:r>
          </a:p>
          <a:p>
            <a:r>
              <a:rPr lang="en-US" dirty="0" smtClean="0"/>
              <a:t>Identification of SMEs</a:t>
            </a:r>
          </a:p>
          <a:p>
            <a:r>
              <a:rPr lang="en-US" dirty="0" smtClean="0"/>
              <a:t>Short-term Goals</a:t>
            </a:r>
          </a:p>
          <a:p>
            <a:r>
              <a:rPr lang="en-US" dirty="0" smtClean="0"/>
              <a:t>Expansion of the Issues List / IDEAs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231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Meetings / Frequency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1" y="1600200"/>
            <a:ext cx="8686801" cy="49530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 smtClean="0"/>
              <a:t>Proposal: </a:t>
            </a:r>
          </a:p>
          <a:p>
            <a:pPr marL="45720" indent="0">
              <a:buNone/>
            </a:pPr>
            <a:r>
              <a:rPr lang="en-US" dirty="0" smtClean="0"/>
              <a:t>The DREAM task force shall meet once per month for the remainder of 2015.  Each monthly meeting will have a focus area: </a:t>
            </a:r>
          </a:p>
          <a:p>
            <a:pPr marL="45720" indent="0">
              <a:buNone/>
            </a:pPr>
            <a:r>
              <a:rPr lang="en-US" i="1" dirty="0" smtClean="0"/>
              <a:t>September:  Definitions, Reporting, Distribution Awareness, and DR	  	         Aggregation Rules</a:t>
            </a:r>
          </a:p>
          <a:p>
            <a:pPr marL="45720" indent="0">
              <a:buNone/>
            </a:pPr>
            <a:r>
              <a:rPr lang="en-US" i="1" dirty="0" smtClean="0"/>
              <a:t>October:  Interconnection Procedures, Metering, and Modeling</a:t>
            </a:r>
          </a:p>
          <a:p>
            <a:pPr marL="45720" indent="0">
              <a:buNone/>
            </a:pPr>
            <a:r>
              <a:rPr lang="en-US" i="1" dirty="0" smtClean="0"/>
              <a:t>November: Local Pricing (Nodal), Resource Optionality </a:t>
            </a:r>
          </a:p>
          <a:p>
            <a:pPr marL="45720" indent="0">
              <a:buNone/>
            </a:pPr>
            <a:r>
              <a:rPr lang="en-US" i="1" dirty="0" smtClean="0"/>
              <a:t>December:  Compliance Metrics, Review of TAC-level Policy Cuts</a:t>
            </a:r>
          </a:p>
          <a:p>
            <a:pPr marL="45720" indent="0">
              <a:buNone/>
            </a:pPr>
            <a:r>
              <a:rPr lang="en-US" i="1" dirty="0" smtClean="0"/>
              <a:t>January:  TAC Presentation:  Policy Cuts</a:t>
            </a:r>
          </a:p>
          <a:p>
            <a:pPr marL="45720" indent="0">
              <a:buNone/>
            </a:pPr>
            <a:r>
              <a:rPr lang="en-US" i="1" dirty="0" smtClean="0"/>
              <a:t>Each monthly meeting will include a review of previous meeting action items and provide an opportunity to raise new DER issues.  </a:t>
            </a:r>
          </a:p>
        </p:txBody>
      </p:sp>
    </p:spTree>
    <p:extLst>
      <p:ext uri="{BB962C8B-B14F-4D97-AF65-F5344CB8AC3E}">
        <p14:creationId xmlns:p14="http://schemas.microsoft.com/office/powerpoint/2010/main" val="417714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2" y="76200"/>
            <a:ext cx="8686801" cy="1066800"/>
          </a:xfrm>
        </p:spPr>
        <p:txBody>
          <a:bodyPr/>
          <a:lstStyle/>
          <a:p>
            <a:r>
              <a:rPr lang="en-US" dirty="0" smtClean="0"/>
              <a:t>SME Identification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5212" y="1219200"/>
            <a:ext cx="9525000" cy="41910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 smtClean="0"/>
              <a:t>While DREAM is a non-voting body, it is important to verify:</a:t>
            </a:r>
          </a:p>
          <a:p>
            <a:r>
              <a:rPr lang="en-US" dirty="0" smtClean="0"/>
              <a:t>Each interested market participant has a voice and is adequately represented</a:t>
            </a:r>
          </a:p>
          <a:p>
            <a:r>
              <a:rPr lang="en-US" dirty="0" smtClean="0"/>
              <a:t>TAC is apprised of dissenting opinions and is aware of their respective market segment</a:t>
            </a:r>
          </a:p>
          <a:p>
            <a:pPr marL="45720" indent="0">
              <a:buNone/>
            </a:pPr>
            <a:r>
              <a:rPr lang="en-US" dirty="0"/>
              <a:t>Proposal:  </a:t>
            </a:r>
          </a:p>
          <a:p>
            <a:pPr marL="45720" indent="0">
              <a:buNone/>
            </a:pPr>
            <a:r>
              <a:rPr lang="en-US" dirty="0" smtClean="0"/>
              <a:t>Identify SMEs from 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2" y="3819525"/>
            <a:ext cx="6581775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226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2" y="76200"/>
            <a:ext cx="8686801" cy="1066800"/>
          </a:xfrm>
        </p:spPr>
        <p:txBody>
          <a:bodyPr/>
          <a:lstStyle/>
          <a:p>
            <a:r>
              <a:rPr lang="en-US" dirty="0" smtClean="0"/>
              <a:t>SME Identification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5212" y="1219200"/>
            <a:ext cx="9525000" cy="4191000"/>
          </a:xfrm>
        </p:spPr>
        <p:txBody>
          <a:bodyPr>
            <a:normAutofit/>
          </a:bodyPr>
          <a:lstStyle/>
          <a:p>
            <a:r>
              <a:rPr lang="en-US" dirty="0" smtClean="0"/>
              <a:t>Other Categories?</a:t>
            </a:r>
          </a:p>
          <a:p>
            <a:r>
              <a:rPr lang="en-US" dirty="0" smtClean="0"/>
              <a:t>Volunteers?</a:t>
            </a:r>
            <a:endParaRPr lang="en-US" dirty="0"/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endParaRPr lang="en-US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212" y="2743200"/>
            <a:ext cx="7552566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483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ERCOT Whitepaper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dirty="0" smtClean="0"/>
              <a:t>ERCOT published a whitepaper outlining a potential market framework for Distributed Resources.  This comprehensive document includes:</a:t>
            </a:r>
          </a:p>
          <a:p>
            <a:r>
              <a:rPr lang="en-US" dirty="0" smtClean="0"/>
              <a:t>Three varietals of DER Market involvement, including passive and active response</a:t>
            </a:r>
          </a:p>
          <a:p>
            <a:r>
              <a:rPr lang="en-US" dirty="0" smtClean="0"/>
              <a:t>Extensive documentation of existing protocols and protocol changes needed to accommodate a DER marketplace</a:t>
            </a:r>
          </a:p>
          <a:p>
            <a:r>
              <a:rPr lang="en-US" dirty="0" smtClean="0"/>
              <a:t> Proposed definitions</a:t>
            </a:r>
          </a:p>
          <a:p>
            <a:r>
              <a:rPr lang="en-US" dirty="0" smtClean="0"/>
              <a:t>Items for stakeholder consideration</a:t>
            </a:r>
          </a:p>
          <a:p>
            <a:endParaRPr lang="en-US" dirty="0"/>
          </a:p>
          <a:p>
            <a:pPr marL="45720" indent="0">
              <a:buNone/>
            </a:pPr>
            <a:r>
              <a:rPr lang="en-US" i="1" dirty="0" smtClean="0"/>
              <a:t>Please review the whitepaper to expand the issues list prior to the September DREAM Meeting.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6651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IDEAS:   Issue development, explanation and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i="1" dirty="0" smtClean="0"/>
              <a:t>Each issue identified should have</a:t>
            </a:r>
          </a:p>
          <a:p>
            <a:r>
              <a:rPr lang="en-US" i="1" dirty="0" smtClean="0"/>
              <a:t> A sponsor</a:t>
            </a:r>
          </a:p>
          <a:p>
            <a:r>
              <a:rPr lang="en-US" i="1" dirty="0" smtClean="0"/>
              <a:t>A description of the issue, gaps, relevant protocols, and necessary changes</a:t>
            </a:r>
          </a:p>
          <a:p>
            <a:r>
              <a:rPr lang="en-US" i="1" dirty="0"/>
              <a:t>D</a:t>
            </a:r>
            <a:r>
              <a:rPr lang="en-US" i="1" dirty="0" smtClean="0"/>
              <a:t>etailed analysis and potential solutions to be considered by the DREAM TF</a:t>
            </a:r>
          </a:p>
          <a:p>
            <a:r>
              <a:rPr lang="en-US" i="1" dirty="0" smtClean="0"/>
              <a:t>Consensus where achievable</a:t>
            </a:r>
          </a:p>
          <a:p>
            <a:r>
              <a:rPr lang="en-US" i="1" dirty="0" smtClean="0"/>
              <a:t>TAC escalation when necessary</a:t>
            </a:r>
          </a:p>
          <a:p>
            <a:pPr marL="45720" indent="0">
              <a:buNone/>
            </a:pPr>
            <a:endParaRPr lang="en-US" i="1" dirty="0" smtClean="0"/>
          </a:p>
          <a:p>
            <a:pPr marL="45720" indent="0">
              <a:buNone/>
            </a:pPr>
            <a:r>
              <a:rPr lang="en-US" i="1" dirty="0" smtClean="0"/>
              <a:t>DREAM leadership will work with ERCOT to develop and formalize DER issues.   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63657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CAISO Documentation Available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dirty="0" smtClean="0"/>
              <a:t>The California ISO published numerous documents outlining their quest to develop a more comprehensive market structure for distributed energy resources. </a:t>
            </a:r>
          </a:p>
          <a:p>
            <a:pPr marL="45720" indent="0">
              <a:buNone/>
            </a:pPr>
            <a:r>
              <a:rPr lang="en-US" dirty="0" smtClean="0"/>
              <a:t>Some challenges facing each ISO are different in nature.  Other issues considered and resolved by CAISO may be more informative.  </a:t>
            </a:r>
          </a:p>
          <a:p>
            <a:pPr marL="45720" indent="0">
              <a:buNone/>
            </a:pPr>
            <a:r>
              <a:rPr lang="en-US" dirty="0" smtClean="0"/>
              <a:t>The most recent document released by CAISO “Expanded Metering and Telemetry Options Phase 2 – Draft Final Proposal”</a:t>
            </a:r>
          </a:p>
          <a:p>
            <a:pPr lvl="1"/>
            <a:r>
              <a:rPr lang="en-US" dirty="0" smtClean="0"/>
              <a:t>Provides useful insight for the October Focus Meeting, and</a:t>
            </a:r>
          </a:p>
          <a:p>
            <a:pPr lvl="1"/>
            <a:r>
              <a:rPr lang="en-US" dirty="0" smtClean="0"/>
              <a:t>Is a “significant” and “quick” step forward to improving the status quo while avoiding “major market system changes and the associated time required to implement those changes.”</a:t>
            </a:r>
          </a:p>
          <a:p>
            <a:pPr marL="365760" lvl="1" indent="0">
              <a:buNone/>
            </a:pPr>
            <a:r>
              <a:rPr lang="en-US" dirty="0"/>
              <a:t> http://www.caiso.com/Documents/DraftFinalProposal_ExpandedMetering_TelemetryOptionsPhase2_DistributedEnergyResourceProvider.pdf</a:t>
            </a:r>
            <a:endParaRPr lang="en-US" dirty="0" smtClean="0"/>
          </a:p>
          <a:p>
            <a:pPr marL="36576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872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Goals: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Short-term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Review the ERCOT Whitepaper</a:t>
            </a:r>
          </a:p>
          <a:p>
            <a:r>
              <a:rPr lang="en-US" dirty="0" smtClean="0"/>
              <a:t>Expand and refine the issues list (to include issues from the WP)</a:t>
            </a:r>
          </a:p>
          <a:p>
            <a:r>
              <a:rPr lang="en-US" dirty="0" smtClean="0"/>
              <a:t>Host issue-specific meetings on a monthly basis.  September will focus on </a:t>
            </a:r>
            <a:r>
              <a:rPr lang="en-US" dirty="0"/>
              <a:t>Definitions, Reporting, Distribution Awareness, </a:t>
            </a:r>
            <a:r>
              <a:rPr lang="en-US" dirty="0" smtClean="0"/>
              <a:t>and LZ Aggregations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Long-term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Establish consensus where possible</a:t>
            </a:r>
          </a:p>
          <a:p>
            <a:r>
              <a:rPr lang="en-US" dirty="0" smtClean="0"/>
              <a:t>Identify and elevate key issues for TAC direction</a:t>
            </a:r>
          </a:p>
          <a:p>
            <a:r>
              <a:rPr lang="en-US" dirty="0" smtClean="0"/>
              <a:t>Prepare an informative white-paper for TAC and/or PUC direction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8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usiness Contrast 16x9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2481</TotalTime>
  <Words>443</Words>
  <Application>Microsoft Office PowerPoint</Application>
  <PresentationFormat>Custom</PresentationFormat>
  <Paragraphs>68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Business Contrast 16x9</vt:lpstr>
      <vt:lpstr>D.R.E.A.M Task Force</vt:lpstr>
      <vt:lpstr>Housekeeping Items</vt:lpstr>
      <vt:lpstr>Future Meetings / Frequency</vt:lpstr>
      <vt:lpstr>SME Identification</vt:lpstr>
      <vt:lpstr>SME Identification</vt:lpstr>
      <vt:lpstr>ERCOT Whitepaper</vt:lpstr>
      <vt:lpstr>IDEAS:   Issue development, explanation and solutions</vt:lpstr>
      <vt:lpstr>CAISO Documentation Available</vt:lpstr>
      <vt:lpstr>Goals: 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Thurnher, Gregory</dc:creator>
  <cp:lastModifiedBy>Thurnher, Gregory A SENA-STE/7</cp:lastModifiedBy>
  <cp:revision>50</cp:revision>
  <dcterms:created xsi:type="dcterms:W3CDTF">2013-12-03T00:46:34Z</dcterms:created>
  <dcterms:modified xsi:type="dcterms:W3CDTF">2015-08-26T22:38:50Z</dcterms:modified>
</cp:coreProperties>
</file>