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12"/>
  </p:notesMasterIdLst>
  <p:handoutMasterIdLst>
    <p:handoutMasterId r:id="rId13"/>
  </p:handoutMasterIdLst>
  <p:sldIdLst>
    <p:sldId id="260" r:id="rId7"/>
    <p:sldId id="347" r:id="rId8"/>
    <p:sldId id="349" r:id="rId9"/>
    <p:sldId id="348" r:id="rId10"/>
    <p:sldId id="351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sha, Christine" initials="C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86"/>
    <a:srgbClr val="008373"/>
    <a:srgbClr val="55BAB7"/>
    <a:srgbClr val="00385E"/>
    <a:srgbClr val="C4E3E1"/>
    <a:srgbClr val="C0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595" autoAdjust="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-182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r>
              <a:rPr lang="en-US" baseline="0" dirty="0" smtClean="0"/>
              <a:t> 5/12/2015 at 11:00 was mild again this year.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1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aomiu\Desktop\Divider_slide_background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6350"/>
            <a:ext cx="9129713" cy="68437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22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ver_final_Blank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-4763"/>
            <a:ext cx="9134475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:\ercotlogo\ERCOT Logo\ERCOT logo_white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6038" y="6086475"/>
            <a:ext cx="1330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94360" y="493776"/>
            <a:ext cx="7946136" cy="114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62456" y="1947672"/>
            <a:ext cx="6400800" cy="5720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9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Alert User Group 042814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aomiu\Desktop\Divider_slide_background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" y="6350"/>
            <a:ext cx="9129713" cy="6843713"/>
          </a:xfrm>
          <a:prstGeom prst="rect">
            <a:avLst/>
          </a:prstGeom>
          <a:noFill/>
        </p:spPr>
      </p:pic>
      <p:pic>
        <p:nvPicPr>
          <p:cNvPr id="1027" name="Picture 3" descr="C:\Documents and Settings\naomiu\Desktop\Divider_slide_background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" y="6350"/>
            <a:ext cx="9129713" cy="6843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252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1498064"/>
            <a:ext cx="8203866" cy="4046426"/>
            <a:chOff x="603250" y="546100"/>
            <a:chExt cx="7727950" cy="4046426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1976425"/>
              <a:ext cx="7543800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ERCOT Update on UFLS Annual Survey with TSP/DSP</a:t>
              </a:r>
            </a:p>
            <a:p>
              <a:endParaRPr lang="en-US" sz="2000" b="1" i="1" dirty="0" smtClean="0"/>
            </a:p>
            <a:p>
              <a:endParaRPr lang="en-US" sz="2000" b="1" i="1" dirty="0" smtClean="0"/>
            </a:p>
            <a:p>
              <a:endParaRPr lang="en-US" sz="2000" b="1" i="1" dirty="0"/>
            </a:p>
            <a:p>
              <a:endParaRPr lang="en-US" sz="2000" b="1" i="1" dirty="0" smtClean="0"/>
            </a:p>
            <a:p>
              <a:r>
                <a:rPr lang="en-US" sz="2000" b="1" i="1" dirty="0" smtClean="0"/>
                <a:t>July 2015</a:t>
              </a:r>
              <a:endParaRPr lang="en-US" sz="2000" i="1" dirty="0" smtClean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758" y="842015"/>
            <a:ext cx="8450982" cy="20359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ERCOT </a:t>
            </a:r>
            <a:r>
              <a:rPr lang="en-US" sz="1800" dirty="0"/>
              <a:t>coordinated and conducted an annual survey on May </a:t>
            </a:r>
            <a:r>
              <a:rPr lang="en-US" sz="1800" dirty="0" smtClean="0"/>
              <a:t>12, 2015 </a:t>
            </a:r>
            <a:r>
              <a:rPr lang="en-US" sz="1800" dirty="0"/>
              <a:t>with the TSPs and DSPs to ensure that the required automatic under-frequency load shed circuits were configured to provide the appropriate load relief in an under-frequency event as required by table below from Operating Guides 2.6.1(1</a:t>
            </a:r>
            <a:r>
              <a:rPr lang="en-US" sz="1800" dirty="0" smtClean="0"/>
              <a:t>) </a:t>
            </a:r>
            <a:r>
              <a:rPr lang="en-US" sz="1800" dirty="0"/>
              <a:t>Requirements for Under-Frequency Load </a:t>
            </a:r>
            <a:r>
              <a:rPr lang="en-US" sz="1800" dirty="0" smtClean="0"/>
              <a:t>Shedding:</a:t>
            </a:r>
          </a:p>
          <a:p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Background on UFLS Survey Requirement</a:t>
            </a:r>
            <a:endParaRPr lang="en-US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1675" y="3094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9" y="2818742"/>
            <a:ext cx="8037322" cy="241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4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758" y="842014"/>
            <a:ext cx="8450982" cy="2825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Below is a list of dates and activities reflecting the timeline and coordination of this survey:</a:t>
            </a:r>
          </a:p>
          <a:p>
            <a:pPr lvl="0"/>
            <a:r>
              <a:rPr lang="en-US" sz="1800" dirty="0" smtClean="0"/>
              <a:t>02/19/2015 </a:t>
            </a:r>
            <a:r>
              <a:rPr lang="en-US" sz="1800" dirty="0"/>
              <a:t>- </a:t>
            </a:r>
            <a:r>
              <a:rPr lang="en-US" sz="1800" dirty="0" smtClean="0"/>
              <a:t> ERCOT </a:t>
            </a:r>
            <a:r>
              <a:rPr lang="en-US" sz="1800" dirty="0"/>
              <a:t>announcement of survey timeline and effort to OWG </a:t>
            </a:r>
          </a:p>
          <a:p>
            <a:pPr lvl="0"/>
            <a:r>
              <a:rPr lang="en-US" sz="1800" dirty="0" smtClean="0"/>
              <a:t>04/14/2015 </a:t>
            </a:r>
            <a:r>
              <a:rPr lang="en-US" sz="1800" dirty="0"/>
              <a:t>-  ERCOT email notification sent by Client Services to TSP/DSP Authorized Representatives</a:t>
            </a:r>
          </a:p>
          <a:p>
            <a:pPr lvl="0"/>
            <a:r>
              <a:rPr lang="en-US" sz="1800" dirty="0" smtClean="0"/>
              <a:t>05/12/2015 @ 11:00 AM-</a:t>
            </a:r>
            <a:r>
              <a:rPr lang="en-US" sz="1800" dirty="0"/>
              <a:t>  </a:t>
            </a:r>
            <a:r>
              <a:rPr lang="en-US" sz="1800" dirty="0" smtClean="0"/>
              <a:t>Date and time of the Survey </a:t>
            </a:r>
            <a:endParaRPr lang="en-US" sz="1800" dirty="0"/>
          </a:p>
          <a:p>
            <a:pPr lvl="0"/>
            <a:r>
              <a:rPr lang="en-US" sz="1800" dirty="0" smtClean="0"/>
              <a:t>06/12/2015 </a:t>
            </a:r>
            <a:r>
              <a:rPr lang="en-US" sz="1800" dirty="0"/>
              <a:t>-  Survey results due back to ERCOT </a:t>
            </a:r>
          </a:p>
          <a:p>
            <a:pPr lvl="0"/>
            <a:r>
              <a:rPr lang="en-US" sz="1800" dirty="0" smtClean="0"/>
              <a:t>July/August  -</a:t>
            </a:r>
            <a:r>
              <a:rPr lang="en-US" sz="1800" dirty="0"/>
              <a:t>  Results </a:t>
            </a:r>
            <a:r>
              <a:rPr lang="en-US" sz="1800" dirty="0" smtClean="0"/>
              <a:t>compiled and being reported </a:t>
            </a:r>
            <a:r>
              <a:rPr lang="en-US" sz="1800" dirty="0"/>
              <a:t>to </a:t>
            </a:r>
            <a:r>
              <a:rPr lang="en-US" sz="1800" dirty="0" smtClean="0"/>
              <a:t>OWG/ROS/TAC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Results of UFLS Survey Requirement</a:t>
            </a:r>
            <a:endParaRPr lang="en-US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1675" y="3094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8088" y="960002"/>
            <a:ext cx="8450982" cy="406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The results of the 2015 requirement were successful and are reflected below: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Execution of UFLS Survey Requirement</a:t>
            </a:r>
            <a:endParaRPr lang="en-US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1675" y="3094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246219"/>
              </p:ext>
            </p:extLst>
          </p:nvPr>
        </p:nvGraphicFramePr>
        <p:xfrm>
          <a:off x="1513554" y="1649691"/>
          <a:ext cx="5968795" cy="2037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5641"/>
                <a:gridCol w="1758423"/>
                <a:gridCol w="1704731"/>
              </a:tblGrid>
              <a:tr h="679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Frequency response block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Minimum Requirement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 Survey measurement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9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Block 1 response at 59.3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6.98%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9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Block 2 response at 58.9 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11.94%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9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Block 3 response at 58.5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12.30%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956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31.23%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>
          <a:xfrm>
            <a:off x="328088" y="4357047"/>
            <a:ext cx="8450982" cy="10969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ERCOT Reliability and Compliance did not have to contact any participants to request that their 5%, 10%, 10% breakdown be adhered to. All participants met the 25% total and had the proper load in the 5% and the two 10% brackets.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In reference last year’s(2014) 25% total was 29.8% </a:t>
            </a:r>
          </a:p>
        </p:txBody>
      </p:sp>
    </p:spTree>
    <p:extLst>
      <p:ext uri="{BB962C8B-B14F-4D97-AF65-F5344CB8AC3E}">
        <p14:creationId xmlns:p14="http://schemas.microsoft.com/office/powerpoint/2010/main" val="11294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Execution of UFLS Survey Requirement</a:t>
            </a:r>
            <a:endParaRPr lang="en-US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1675" y="3094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39075" y="1605755"/>
            <a:ext cx="8670256" cy="2281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The survey submitted by the participants indicated that they all could meet the 25% minimum requirement with the </a:t>
            </a:r>
            <a:r>
              <a:rPr lang="en-US" sz="1800" smtClean="0"/>
              <a:t>proper 5%, 10%, </a:t>
            </a:r>
            <a:r>
              <a:rPr lang="en-US" sz="1800" dirty="0" smtClean="0"/>
              <a:t>and 10%  distribution of the loads to </a:t>
            </a:r>
            <a:r>
              <a:rPr lang="en-US" sz="1800" smtClean="0"/>
              <a:t>be interrupted. </a:t>
            </a: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Font typeface="Arial"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847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naomiu\LOCALS~1\Temp\articulate\presenter\imgtemp\ZwT7s9dV_files\slide0001_image001.gi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naomiu\LOCALS~1\Temp\articulate\presenter\imgtemp\xB0EvMUz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naomiu\LOCALS~1\Temp\articulate\presenter\imgtemp\PUdDrQ80_files\slide0001_image001.png"/>
</p:tagLst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documentManagement/types"/>
    <ds:schemaRef ds:uri="c34af464-7aa1-4edd-9be4-83dffc1cb926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4468</TotalTime>
  <Words>275</Words>
  <Application>Microsoft Office PowerPoint</Application>
  <PresentationFormat>On-screen Show (4:3)</PresentationFormat>
  <Paragraphs>41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Custom Design</vt:lpstr>
      <vt:lpstr>1_Custom Design</vt:lpstr>
      <vt:lpstr>PowerPoint Presentation</vt:lpstr>
      <vt:lpstr>Background on UFLS Survey Requirement</vt:lpstr>
      <vt:lpstr>Results of UFLS Survey Requirement</vt:lpstr>
      <vt:lpstr>Execution of UFLS Survey Requirement</vt:lpstr>
      <vt:lpstr>Execution of UFLS Survey Requirement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Lowrie, Gene</cp:lastModifiedBy>
  <cp:revision>235</cp:revision>
  <cp:lastPrinted>2013-01-30T23:16:36Z</cp:lastPrinted>
  <dcterms:created xsi:type="dcterms:W3CDTF">2010-04-12T23:12:02Z</dcterms:created>
  <dcterms:modified xsi:type="dcterms:W3CDTF">2015-07-23T13:09:23Z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