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370" r:id="rId2"/>
    <p:sldId id="376" r:id="rId3"/>
    <p:sldId id="379" r:id="rId4"/>
    <p:sldId id="382" r:id="rId5"/>
    <p:sldId id="384" r:id="rId6"/>
    <p:sldId id="383" r:id="rId7"/>
    <p:sldId id="380" r:id="rId8"/>
    <p:sldId id="381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40949A"/>
    <a:srgbClr val="0000CC"/>
    <a:srgbClr val="FF3300"/>
    <a:srgbClr val="FF9900"/>
    <a:srgbClr val="5469A2"/>
    <a:srgbClr val="294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8" autoAdjust="0"/>
    <p:restoredTop sz="94660"/>
  </p:normalViewPr>
  <p:slideViewPr>
    <p:cSldViewPr>
      <p:cViewPr>
        <p:scale>
          <a:sx n="60" d="100"/>
          <a:sy n="60" d="100"/>
        </p:scale>
        <p:origin x="-1830" y="-67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76600"/>
            <a:ext cx="5943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Update to RMS </a:t>
            </a:r>
            <a:endParaRPr lang="en-US" dirty="0"/>
          </a:p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September 1, 2015</a:t>
            </a: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752600"/>
            <a:ext cx="7543800" cy="123825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ERCOT</a:t>
            </a:r>
            <a:br>
              <a:rPr lang="en-US" sz="3600" b="1" dirty="0" smtClean="0">
                <a:latin typeface="Calibri" panose="020F0502020204030204" pitchFamily="34" charset="0"/>
              </a:rPr>
            </a:br>
            <a:r>
              <a:rPr lang="en-US" sz="3600" b="1" dirty="0" smtClean="0">
                <a:latin typeface="Calibri" panose="020F0502020204030204" pitchFamily="34" charset="0"/>
              </a:rPr>
              <a:t> </a:t>
            </a:r>
            <a:r>
              <a:rPr lang="en-US" sz="3600" b="1" dirty="0">
                <a:latin typeface="Calibri" panose="020F0502020204030204" pitchFamily="34" charset="0"/>
              </a:rPr>
              <a:t>Retail Market </a:t>
            </a:r>
            <a:r>
              <a:rPr lang="en-US" sz="3600" b="1" dirty="0" smtClean="0">
                <a:latin typeface="Calibri" panose="020F0502020204030204" pitchFamily="34" charset="0"/>
              </a:rPr>
              <a:t>Training </a:t>
            </a:r>
            <a:r>
              <a:rPr lang="en-US" sz="3600" b="1" dirty="0">
                <a:latin typeface="Calibri" panose="020F0502020204030204" pitchFamily="34" charset="0"/>
              </a:rPr>
              <a:t>Task Force</a:t>
            </a:r>
            <a:endParaRPr lang="en-US" sz="3600" b="1" dirty="0" smtClean="0">
              <a:latin typeface="Calibri" panose="020F050202020403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4610100"/>
            <a:ext cx="9144000" cy="1752600"/>
          </a:xfrm>
        </p:spPr>
        <p:txBody>
          <a:bodyPr/>
          <a:lstStyle/>
          <a:p>
            <a:pPr algn="ctr">
              <a:defRPr/>
            </a:pPr>
            <a:r>
              <a:rPr lang="en-US" sz="1600" dirty="0" smtClean="0">
                <a:latin typeface="Calibri" panose="020F0502020204030204" pitchFamily="34" charset="0"/>
              </a:rPr>
              <a:t>        Co-Chairs:                                                      </a:t>
            </a:r>
          </a:p>
          <a:p>
            <a:pPr algn="ctr">
              <a:defRPr/>
            </a:pPr>
            <a:endParaRPr lang="en-US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en-US" sz="1600" dirty="0">
                <a:latin typeface="Calibri" panose="020F0502020204030204" pitchFamily="34" charset="0"/>
              </a:rPr>
              <a:t>Deborah McKeever, Oncor </a:t>
            </a:r>
            <a:r>
              <a:rPr lang="en-US" sz="1600" dirty="0" smtClean="0">
                <a:latin typeface="Calibri" panose="020F0502020204030204" pitchFamily="34" charset="0"/>
              </a:rPr>
              <a:t>        Tomas </a:t>
            </a:r>
            <a:r>
              <a:rPr lang="en-US" sz="1600" dirty="0">
                <a:latin typeface="Calibri" panose="020F0502020204030204" pitchFamily="34" charset="0"/>
              </a:rPr>
              <a:t>Fernandez, NRG </a:t>
            </a:r>
            <a:r>
              <a:rPr lang="en-US" sz="1600" dirty="0" smtClean="0">
                <a:latin typeface="Calibri" panose="020F0502020204030204" pitchFamily="34" charset="0"/>
              </a:rPr>
              <a:t>Energy         Sheri </a:t>
            </a:r>
            <a:r>
              <a:rPr lang="en-US" sz="1600" dirty="0" err="1">
                <a:latin typeface="Calibri" panose="020F0502020204030204" pitchFamily="34" charset="0"/>
              </a:rPr>
              <a:t>Wiegand</a:t>
            </a:r>
            <a:r>
              <a:rPr lang="en-US" sz="1600" dirty="0">
                <a:latin typeface="Calibri" panose="020F0502020204030204" pitchFamily="34" charset="0"/>
              </a:rPr>
              <a:t>, TXU Energy</a:t>
            </a:r>
          </a:p>
          <a:p>
            <a:pPr algn="ctr">
              <a:defRPr/>
            </a:pPr>
            <a:endParaRPr lang="en-US" sz="16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400" dirty="0" smtClean="0">
              <a:latin typeface="Calibri" panose="020F0502020204030204" pitchFamily="34" charset="0"/>
            </a:endParaRPr>
          </a:p>
          <a:p>
            <a:pPr algn="ctr">
              <a:defRPr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latin typeface="Calibri" panose="020F0502020204030204" pitchFamily="34" charset="0"/>
              </a:rPr>
              <a:t>Retail 101 Progress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229600" cy="5486400"/>
          </a:xfrm>
        </p:spPr>
        <p:txBody>
          <a:bodyPr/>
          <a:lstStyle/>
          <a:p>
            <a:r>
              <a:rPr lang="en-US" sz="2800" dirty="0" smtClean="0">
                <a:latin typeface="Calibri" panose="020F0502020204030204" pitchFamily="34" charset="0"/>
              </a:rPr>
              <a:t>Retail Market 101 Training 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Draft outline complete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Strong emphasis on the general basics for the Retail Market including…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ERCOT Governance process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Retail Market Processes (including TX SET)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Retail Market systems  </a:t>
            </a:r>
          </a:p>
          <a:p>
            <a:pPr lvl="2"/>
            <a:r>
              <a:rPr lang="en-US" dirty="0" smtClean="0">
                <a:latin typeface="Calibri" panose="020F0502020204030204" pitchFamily="34" charset="0"/>
              </a:rPr>
              <a:t>Note! Details will be included in separate Modules 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Timeline for completion and roll out – Jan 2016 </a:t>
            </a: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0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b="1" dirty="0" smtClean="0">
                <a:latin typeface="Calibri" panose="020F0502020204030204" pitchFamily="34" charset="0"/>
              </a:rPr>
              <a:t>Training Completed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534400" cy="5105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800" dirty="0" err="1" smtClean="0">
                <a:latin typeface="Calibri" panose="020F0502020204030204" pitchFamily="34" charset="0"/>
              </a:rPr>
              <a:t>MarkeTrak</a:t>
            </a:r>
            <a:r>
              <a:rPr lang="en-US" sz="2800" dirty="0" smtClean="0">
                <a:latin typeface="Calibri" panose="020F0502020204030204" pitchFamily="34" charset="0"/>
              </a:rPr>
              <a:t> web-based </a:t>
            </a:r>
            <a:r>
              <a:rPr lang="en-US" sz="2800" dirty="0" smtClean="0">
                <a:latin typeface="Calibri" panose="020F0502020204030204" pitchFamily="34" charset="0"/>
              </a:rPr>
              <a:t>training – 3 Modules Complete</a:t>
            </a:r>
          </a:p>
          <a:p>
            <a:pPr marL="0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Three modules </a:t>
            </a:r>
            <a:r>
              <a:rPr lang="en-US" sz="2800" dirty="0" smtClean="0">
                <a:latin typeface="Calibri" panose="020F0502020204030204" pitchFamily="34" charset="0"/>
              </a:rPr>
              <a:t>were in final draft at the last RMTTF meeting</a:t>
            </a:r>
            <a:endParaRPr lang="en-US" sz="2800" dirty="0" smtClean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Requested RMTTF and MTTF please review and provide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Feedback received and 3 modules were updated</a:t>
            </a:r>
            <a:endParaRPr lang="en-US" sz="2800" dirty="0" smtClean="0">
              <a:latin typeface="Calibri" panose="020F050202020403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</a:rPr>
              <a:t>Market Notice to be sent with the links to the 3 Modules</a:t>
            </a:r>
            <a:endParaRPr lang="en-US" sz="2800" dirty="0" smtClean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 smtClean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 smtClean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28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39200" cy="685800"/>
          </a:xfrm>
        </p:spPr>
        <p:txBody>
          <a:bodyPr/>
          <a:lstStyle/>
          <a:p>
            <a:r>
              <a:rPr lang="en-US" dirty="0" smtClean="0"/>
              <a:t>Status on Training Modules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3 Modules Now Available for On-line Training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400" dirty="0" smtClean="0"/>
              <a:t>	Marketrak </a:t>
            </a:r>
            <a:r>
              <a:rPr lang="en-US" sz="2400" dirty="0"/>
              <a:t>Overview </a:t>
            </a:r>
            <a:r>
              <a:rPr lang="en-US" sz="2400" dirty="0" smtClean="0"/>
              <a:t>						                                 Complete!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Switch </a:t>
            </a:r>
            <a:r>
              <a:rPr lang="en-US" sz="2400" dirty="0"/>
              <a:t>Hold Removal  </a:t>
            </a:r>
            <a:r>
              <a:rPr lang="en-US" sz="2400" dirty="0" smtClean="0"/>
              <a:t>				                             			            Complete!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	Cancels- </a:t>
            </a:r>
            <a:r>
              <a:rPr lang="en-US" sz="2400" dirty="0"/>
              <a:t>w/ &amp; w/o </a:t>
            </a:r>
            <a:r>
              <a:rPr lang="en-US" sz="2400" dirty="0" smtClean="0"/>
              <a:t>Approval							            Complete!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7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915400" cy="685800"/>
          </a:xfrm>
        </p:spPr>
        <p:txBody>
          <a:bodyPr/>
          <a:lstStyle/>
          <a:p>
            <a:r>
              <a:rPr lang="en-US" dirty="0" smtClean="0"/>
              <a:t>Future Modules Slated for Development and Delivery in 2015!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4724400"/>
          </a:xfrm>
        </p:spPr>
        <p:txBody>
          <a:bodyPr/>
          <a:lstStyle/>
          <a:p>
            <a:endParaRPr lang="en-US" dirty="0"/>
          </a:p>
          <a:p>
            <a:r>
              <a:rPr lang="en-US" sz="2800" dirty="0"/>
              <a:t>Definitions, </a:t>
            </a:r>
            <a:r>
              <a:rPr lang="en-US" sz="2800" dirty="0" smtClean="0"/>
              <a:t>Introduction, </a:t>
            </a:r>
            <a:r>
              <a:rPr lang="en-US" sz="2800" dirty="0"/>
              <a:t>Roles and Responsibilities</a:t>
            </a:r>
          </a:p>
          <a:p>
            <a:r>
              <a:rPr lang="en-US" sz="2800" dirty="0"/>
              <a:t>Retail Transactions </a:t>
            </a:r>
          </a:p>
          <a:p>
            <a:r>
              <a:rPr lang="en-US" sz="2800" dirty="0"/>
              <a:t>Smart Meter Technology </a:t>
            </a:r>
            <a:endParaRPr lang="en-US" sz="2800" dirty="0" smtClean="0"/>
          </a:p>
          <a:p>
            <a:r>
              <a:rPr lang="en-US" sz="2800" dirty="0" smtClean="0"/>
              <a:t>Market History</a:t>
            </a:r>
          </a:p>
          <a:p>
            <a:r>
              <a:rPr lang="en-US" sz="2800" dirty="0" smtClean="0"/>
              <a:t>Market Rules</a:t>
            </a:r>
          </a:p>
          <a:p>
            <a:r>
              <a:rPr lang="en-US" sz="2800" dirty="0" smtClean="0"/>
              <a:t>Data Transparency </a:t>
            </a:r>
          </a:p>
          <a:p>
            <a:r>
              <a:rPr lang="en-US" sz="2800" dirty="0" smtClean="0"/>
              <a:t>Inadvertent Gain </a:t>
            </a:r>
            <a:r>
              <a:rPr lang="en-US" sz="2800" dirty="0"/>
              <a:t>	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5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Big Thank You to ERCOT for their patience and dedication in getting the training modules complete and online in record time! 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2400" dirty="0" smtClean="0"/>
              <a:t>Thanks to Marketrak Participants for their participation and timely review!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400" dirty="0" smtClean="0"/>
              <a:t>Please attend the next RMTTF meeting where we will discuss:</a:t>
            </a:r>
          </a:p>
          <a:p>
            <a:pPr marL="0" indent="0">
              <a:buNone/>
            </a:pPr>
            <a:r>
              <a:rPr lang="en-US" sz="2400" dirty="0" smtClean="0"/>
              <a:t>	Definitions, Introduction, Roles and Responsibilities</a:t>
            </a:r>
          </a:p>
          <a:p>
            <a:pPr marL="0" indent="0">
              <a:buNone/>
            </a:pPr>
            <a:r>
              <a:rPr lang="en-US" sz="2400" dirty="0" smtClean="0"/>
              <a:t>	Retail Transactions</a:t>
            </a:r>
          </a:p>
          <a:p>
            <a:pPr marL="0" indent="0">
              <a:buNone/>
            </a:pPr>
            <a:r>
              <a:rPr lang="en-US" sz="2400" dirty="0" smtClean="0"/>
              <a:t>	Smart Meter Technology     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2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2133600"/>
            <a:ext cx="5943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September 15</a:t>
            </a:r>
            <a:r>
              <a:rPr lang="en-US" sz="2800" b="0" baseline="30000" dirty="0" smtClean="0">
                <a:latin typeface="Calibri" panose="020F0502020204030204" pitchFamily="34" charset="0"/>
              </a:rPr>
              <a:t>th</a:t>
            </a:r>
            <a:r>
              <a:rPr lang="en-US" sz="2800" b="0" dirty="0" smtClean="0">
                <a:latin typeface="Calibri" panose="020F0502020204030204" pitchFamily="34" charset="0"/>
              </a:rPr>
              <a:t> 2015</a:t>
            </a:r>
          </a:p>
          <a:p>
            <a:pPr marL="0" indent="0" algn="ctr">
              <a:buNone/>
            </a:pPr>
            <a:r>
              <a:rPr lang="en-US" sz="2800" dirty="0" smtClean="0">
                <a:latin typeface="Calibri" panose="020F0502020204030204" pitchFamily="34" charset="0"/>
              </a:rPr>
              <a:t>9:30 am to 2:30 pm</a:t>
            </a:r>
          </a:p>
          <a:p>
            <a:pPr marL="0" indent="0" algn="ctr">
              <a:buNone/>
            </a:pPr>
            <a:r>
              <a:rPr lang="en-US" sz="2800" b="0" dirty="0" smtClean="0">
                <a:latin typeface="Calibri" panose="020F0502020204030204" pitchFamily="34" charset="0"/>
              </a:rPr>
              <a:t>ERCOT Met Center</a:t>
            </a:r>
            <a:endParaRPr lang="en-US" b="0" dirty="0" smtClean="0">
              <a:latin typeface="Arial Black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1219200"/>
            <a:ext cx="5486400" cy="1238250"/>
          </a:xfrm>
        </p:spPr>
        <p:txBody>
          <a:bodyPr/>
          <a:lstStyle/>
          <a:p>
            <a:pPr algn="ctr" eaLnBrk="1" hangingPunct="1"/>
            <a:r>
              <a:rPr lang="en-US" sz="3600" b="1" dirty="0" smtClean="0">
                <a:latin typeface="Calibri" panose="020F0502020204030204" pitchFamily="34" charset="0"/>
              </a:rPr>
              <a:t>Next Meeting Date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447800" y="3962400"/>
            <a:ext cx="6276975" cy="476250"/>
          </a:xfr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Please plan to attend!!</a:t>
            </a:r>
          </a:p>
          <a:p>
            <a:pPr>
              <a:defRPr/>
            </a:pP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Retail Market Training Task Force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5, 2015</a:t>
            </a:r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937" y="1404937"/>
            <a:ext cx="4048125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93579" y="5562598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alibri" panose="020F0502020204030204" pitchFamily="34" charset="0"/>
              </a:rPr>
              <a:t>Questions</a:t>
            </a:r>
            <a:endParaRPr lang="en-US" sz="32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3028</TotalTime>
  <Words>289</Words>
  <Application>Microsoft Office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Custom Design</vt:lpstr>
      <vt:lpstr>ERCOT  Retail Market Training Task Force</vt:lpstr>
      <vt:lpstr>Retail 101 Progress</vt:lpstr>
      <vt:lpstr>Training Completed </vt:lpstr>
      <vt:lpstr>Status on Training Modules </vt:lpstr>
      <vt:lpstr>Future Modules Slated for Development and Delivery in 2015! </vt:lpstr>
      <vt:lpstr>Thank you! </vt:lpstr>
      <vt:lpstr>Next Meeting Date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Mckeever, Deborah</cp:lastModifiedBy>
  <cp:revision>149</cp:revision>
  <dcterms:created xsi:type="dcterms:W3CDTF">2005-04-21T14:28:35Z</dcterms:created>
  <dcterms:modified xsi:type="dcterms:W3CDTF">2015-08-25T20:23:46Z</dcterms:modified>
</cp:coreProperties>
</file>