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370" r:id="rId2"/>
    <p:sldId id="376" r:id="rId3"/>
    <p:sldId id="379" r:id="rId4"/>
    <p:sldId id="382" r:id="rId5"/>
    <p:sldId id="384" r:id="rId6"/>
    <p:sldId id="383" r:id="rId7"/>
    <p:sldId id="380" r:id="rId8"/>
    <p:sldId id="381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40949A"/>
    <a:srgbClr val="0000CC"/>
    <a:srgbClr val="FF3300"/>
    <a:srgbClr val="FF9900"/>
    <a:srgbClr val="5469A2"/>
    <a:srgbClr val="29417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68" autoAdjust="0"/>
    <p:restoredTop sz="94660"/>
  </p:normalViewPr>
  <p:slideViewPr>
    <p:cSldViewPr>
      <p:cViewPr>
        <p:scale>
          <a:sx n="60" d="100"/>
          <a:sy n="60" d="100"/>
        </p:scale>
        <p:origin x="-1830" y="-672"/>
      </p:cViewPr>
      <p:guideLst>
        <p:guide orient="horz" pos="4224"/>
        <p:guide pos="15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1E67AEE-8CC1-4A0B-A9B6-7A0EA26C251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1852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14"/>
          <p:cNvSpPr>
            <a:spLocks noChangeShapeType="1"/>
          </p:cNvSpPr>
          <p:nvPr userDrawn="1"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343150" y="3581400"/>
            <a:ext cx="6343650" cy="1143000"/>
          </a:xfrm>
        </p:spPr>
        <p:txBody>
          <a:bodyPr/>
          <a:lstStyle>
            <a:lvl1pPr marL="0" indent="0">
              <a:buFontTx/>
              <a:buNone/>
              <a:defRPr b="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333625" y="1905000"/>
            <a:ext cx="6477000" cy="1241425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>
          <a:xfrm>
            <a:off x="2333625" y="5467350"/>
            <a:ext cx="6276975" cy="476250"/>
          </a:xfrm>
        </p:spPr>
        <p:txBody>
          <a:bodyPr/>
          <a:lstStyle>
            <a:lvl1pPr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2333625" y="5067300"/>
            <a:ext cx="6276975" cy="419100"/>
          </a:xfrm>
        </p:spPr>
        <p:txBody>
          <a:bodyPr/>
          <a:lstStyle>
            <a:lvl1pPr algn="l">
              <a:defRPr sz="18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F4E91-82B0-4B0A-B027-BD0D9A9E2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0"/>
            <a:ext cx="21717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3627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63C12-58CE-4440-A1BF-0B7C561A99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686800" cy="685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66800"/>
            <a:ext cx="8229600" cy="47244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6B53AA-B243-4AFA-AE7D-A4D34BCED2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5C669-FB09-4A92-913B-0BA846DA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09CC92-127D-4848-9213-EA7DAAA412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1EDB76-CD43-480E-8EA0-CC06EF22C0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66B115-F29F-48A1-9E11-9E3CE3F393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CFD4DE-F1B7-4669-99F6-06BC1BE774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D72C-229D-4F03-A50E-FE97AACDD8E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E0F6C-C800-4268-B636-BF74DBEF1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1CB72A-E33B-43FC-913A-F3DE954CE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66800"/>
            <a:ext cx="8229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5EE74527-A6B7-4978-8CA2-A96E52BAB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3559" name="Rectangle 7"/>
          <p:cNvSpPr>
            <a:spLocks noChangeArrowheads="1"/>
          </p:cNvSpPr>
          <p:nvPr userDrawn="1"/>
        </p:nvSpPr>
        <p:spPr bwMode="auto">
          <a:xfrm>
            <a:off x="0" y="6235700"/>
            <a:ext cx="9144000" cy="622300"/>
          </a:xfrm>
          <a:prstGeom prst="rect">
            <a:avLst/>
          </a:prstGeom>
          <a:solidFill>
            <a:srgbClr val="ECECE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0"/>
            <a:ext cx="8686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48400" y="645795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23563" name="Line 11"/>
          <p:cNvSpPr>
            <a:spLocks noChangeShapeType="1"/>
          </p:cNvSpPr>
          <p:nvPr userDrawn="1"/>
        </p:nvSpPr>
        <p:spPr bwMode="auto">
          <a:xfrm>
            <a:off x="1069975" y="6457950"/>
            <a:ext cx="0" cy="219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579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sp>
        <p:nvSpPr>
          <p:cNvPr id="23564" name="Line 12"/>
          <p:cNvSpPr>
            <a:spLocks noChangeShapeType="1"/>
          </p:cNvSpPr>
          <p:nvPr userDrawn="1"/>
        </p:nvSpPr>
        <p:spPr bwMode="auto">
          <a:xfrm>
            <a:off x="0" y="673100"/>
            <a:ext cx="9144000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3565" name="Rectangle 13"/>
          <p:cNvSpPr>
            <a:spLocks noChangeArrowheads="1"/>
          </p:cNvSpPr>
          <p:nvPr/>
        </p:nvSpPr>
        <p:spPr bwMode="auto">
          <a:xfrm>
            <a:off x="3429000" y="64770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fld id="{30AE3F6D-6E55-4F4D-8DFA-3811BE74B05E}" type="slidenum">
              <a:rPr lang="en-US" sz="1200"/>
              <a:pPr algn="ctr">
                <a:defRPr/>
              </a:pPr>
              <a:t>‹#›</a:t>
            </a:fld>
            <a:endParaRPr 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>
          <a:solidFill>
            <a:schemeClr val="tx1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bg1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5"/>
          <p:cNvSpPr txBox="1">
            <a:spLocks noGrp="1" noChangeArrowheads="1"/>
          </p:cNvSpPr>
          <p:nvPr/>
        </p:nvSpPr>
        <p:spPr bwMode="auto">
          <a:xfrm>
            <a:off x="1981200" y="5067300"/>
            <a:ext cx="4419600" cy="41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b="1" dirty="0"/>
          </a:p>
        </p:txBody>
      </p:sp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276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Update to RMS </a:t>
            </a:r>
            <a:endParaRPr lang="en-US" dirty="0"/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September 1, 2015</a:t>
            </a: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762000" y="1752600"/>
            <a:ext cx="75438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ERCOT</a:t>
            </a:r>
            <a:br>
              <a:rPr lang="en-US" sz="3600" b="1" dirty="0" smtClean="0">
                <a:latin typeface="Calibri" panose="020F0502020204030204" pitchFamily="34" charset="0"/>
              </a:rPr>
            </a:br>
            <a:r>
              <a:rPr lang="en-US" sz="3600" b="1" dirty="0" smtClean="0">
                <a:latin typeface="Calibri" panose="020F0502020204030204" pitchFamily="34" charset="0"/>
              </a:rPr>
              <a:t> </a:t>
            </a:r>
            <a:r>
              <a:rPr lang="en-US" sz="3600" b="1" dirty="0">
                <a:latin typeface="Calibri" panose="020F0502020204030204" pitchFamily="34" charset="0"/>
              </a:rPr>
              <a:t>Retail Market </a:t>
            </a:r>
            <a:r>
              <a:rPr lang="en-US" sz="3600" b="1" dirty="0" smtClean="0">
                <a:latin typeface="Calibri" panose="020F0502020204030204" pitchFamily="34" charset="0"/>
              </a:rPr>
              <a:t>Training </a:t>
            </a:r>
            <a:r>
              <a:rPr lang="en-US" sz="3600" b="1" dirty="0">
                <a:latin typeface="Calibri" panose="020F0502020204030204" pitchFamily="34" charset="0"/>
              </a:rPr>
              <a:t>Task Force</a:t>
            </a:r>
            <a:endParaRPr lang="en-US" sz="3600" b="1" dirty="0" smtClean="0">
              <a:latin typeface="Calibri" panose="020F050202020403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0" y="4610100"/>
            <a:ext cx="9144000" cy="1752600"/>
          </a:xfrm>
        </p:spPr>
        <p:txBody>
          <a:bodyPr/>
          <a:lstStyle/>
          <a:p>
            <a:pPr algn="ctr">
              <a:defRPr/>
            </a:pPr>
            <a:r>
              <a:rPr lang="en-US" sz="1600" dirty="0" smtClean="0">
                <a:latin typeface="Calibri" panose="020F0502020204030204" pitchFamily="34" charset="0"/>
              </a:rPr>
              <a:t>        Co-Chairs:                                                      </a:t>
            </a:r>
          </a:p>
          <a:p>
            <a:pPr algn="ctr">
              <a:defRPr/>
            </a:pPr>
            <a:endParaRPr lang="en-US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r>
              <a:rPr lang="en-US" sz="1600" dirty="0">
                <a:latin typeface="Calibri" panose="020F0502020204030204" pitchFamily="34" charset="0"/>
              </a:rPr>
              <a:t>Deborah McKeever, Oncor </a:t>
            </a:r>
            <a:r>
              <a:rPr lang="en-US" sz="1600" dirty="0" smtClean="0">
                <a:latin typeface="Calibri" panose="020F0502020204030204" pitchFamily="34" charset="0"/>
              </a:rPr>
              <a:t>        Tomas </a:t>
            </a:r>
            <a:r>
              <a:rPr lang="en-US" sz="1600" dirty="0">
                <a:latin typeface="Calibri" panose="020F0502020204030204" pitchFamily="34" charset="0"/>
              </a:rPr>
              <a:t>Fernandez, NRG </a:t>
            </a:r>
            <a:r>
              <a:rPr lang="en-US" sz="1600" dirty="0" smtClean="0">
                <a:latin typeface="Calibri" panose="020F0502020204030204" pitchFamily="34" charset="0"/>
              </a:rPr>
              <a:t>Energy         Sheri </a:t>
            </a:r>
            <a:r>
              <a:rPr lang="en-US" sz="1600" dirty="0" err="1">
                <a:latin typeface="Calibri" panose="020F0502020204030204" pitchFamily="34" charset="0"/>
              </a:rPr>
              <a:t>Wiegand</a:t>
            </a:r>
            <a:r>
              <a:rPr lang="en-US" sz="1600" dirty="0">
                <a:latin typeface="Calibri" panose="020F0502020204030204" pitchFamily="34" charset="0"/>
              </a:rPr>
              <a:t>, TXU Energy</a:t>
            </a:r>
          </a:p>
          <a:p>
            <a:pPr algn="ctr">
              <a:defRPr/>
            </a:pPr>
            <a:endParaRPr lang="en-US" sz="16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400" dirty="0" smtClean="0">
              <a:latin typeface="Calibri" panose="020F0502020204030204" pitchFamily="34" charset="0"/>
            </a:endParaRPr>
          </a:p>
          <a:p>
            <a:pPr algn="ctr">
              <a:defRPr/>
            </a:pPr>
            <a:endParaRPr lang="en-US" sz="2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Retail 101 Progress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486400"/>
          </a:xfrm>
        </p:spPr>
        <p:txBody>
          <a:bodyPr/>
          <a:lstStyle/>
          <a:p>
            <a:r>
              <a:rPr lang="en-US" sz="2800" dirty="0" smtClean="0">
                <a:latin typeface="Calibri" panose="020F0502020204030204" pitchFamily="34" charset="0"/>
              </a:rPr>
              <a:t>Retail Market 101 Training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Draft outline complete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Strong emphasis on the general basics for the Retail Market including…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ERCOT Governance process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Retail Market Processes (including TX SET)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Retail Market systems  </a:t>
            </a:r>
          </a:p>
          <a:p>
            <a:pPr lvl="2"/>
            <a:r>
              <a:rPr lang="en-US" dirty="0" smtClean="0">
                <a:latin typeface="Calibri" panose="020F0502020204030204" pitchFamily="34" charset="0"/>
              </a:rPr>
              <a:t>Note! Details will be included in separate Modules </a:t>
            </a:r>
          </a:p>
          <a:p>
            <a:pPr lvl="1"/>
            <a:r>
              <a:rPr lang="en-US" sz="2400" dirty="0" smtClean="0">
                <a:latin typeface="Calibri" panose="020F0502020204030204" pitchFamily="34" charset="0"/>
              </a:rPr>
              <a:t>Timeline for completion and roll out – Jan 2016 </a:t>
            </a:r>
            <a:endParaRPr lang="en-US" sz="2400" dirty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0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sz="3200" b="1" dirty="0" smtClean="0">
                <a:latin typeface="Calibri" panose="020F0502020204030204" pitchFamily="34" charset="0"/>
              </a:rPr>
              <a:t>Training Completed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534400" cy="51054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 err="1" smtClean="0">
                <a:latin typeface="Calibri" panose="020F0502020204030204" pitchFamily="34" charset="0"/>
              </a:rPr>
              <a:t>MarkeTrak</a:t>
            </a:r>
            <a:r>
              <a:rPr lang="en-US" sz="2800" dirty="0" smtClean="0">
                <a:latin typeface="Calibri" panose="020F0502020204030204" pitchFamily="34" charset="0"/>
              </a:rPr>
              <a:t> web-based </a:t>
            </a:r>
            <a:r>
              <a:rPr lang="en-US" sz="2800" dirty="0" smtClean="0">
                <a:latin typeface="Calibri" panose="020F0502020204030204" pitchFamily="34" charset="0"/>
              </a:rPr>
              <a:t>training – 3 Modules Complete</a:t>
            </a:r>
          </a:p>
          <a:p>
            <a:pPr marL="0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Three modules </a:t>
            </a:r>
            <a:r>
              <a:rPr lang="en-US" sz="2800" dirty="0" smtClean="0">
                <a:latin typeface="Calibri" panose="020F0502020204030204" pitchFamily="34" charset="0"/>
              </a:rPr>
              <a:t>were in final draft at the last RMTTF meeting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Requested RMTTF and MTTF please review and provide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Feedback received and 3 modules were updated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</a:rPr>
              <a:t>Market Notice to be sent with the links to the 3 Modules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 marL="914400" lvl="2" indent="0">
              <a:buNone/>
            </a:pPr>
            <a:endParaRPr lang="en-US" sz="2800" dirty="0" smtClean="0">
              <a:latin typeface="Calibri" panose="020F0502020204030204" pitchFamily="34" charset="0"/>
            </a:endParaRPr>
          </a:p>
          <a:p>
            <a:pPr marL="457200" lvl="1" indent="0">
              <a:buNone/>
            </a:pPr>
            <a:endParaRPr lang="en-US" sz="2400" b="0" dirty="0" smtClean="0">
              <a:latin typeface="Calibri" panose="020F050202020403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289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685800"/>
          </a:xfrm>
        </p:spPr>
        <p:txBody>
          <a:bodyPr/>
          <a:lstStyle/>
          <a:p>
            <a:r>
              <a:rPr lang="en-US" dirty="0" smtClean="0"/>
              <a:t>Status on Training Modules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3 Modules Now Available for On-line Training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400" dirty="0" smtClean="0"/>
              <a:t>	Marketrak </a:t>
            </a:r>
            <a:r>
              <a:rPr lang="en-US" sz="2400" dirty="0"/>
              <a:t>Overview </a:t>
            </a:r>
            <a:r>
              <a:rPr lang="en-US" sz="2400" dirty="0" smtClean="0"/>
              <a:t>						                                 Complete!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Switch </a:t>
            </a:r>
            <a:r>
              <a:rPr lang="en-US" sz="2400" dirty="0"/>
              <a:t>Hold Removal  </a:t>
            </a:r>
            <a:r>
              <a:rPr lang="en-US" sz="2400" dirty="0" smtClean="0"/>
              <a:t>				                             			            Complete!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Cancels- </a:t>
            </a:r>
            <a:r>
              <a:rPr lang="en-US" sz="2400" dirty="0"/>
              <a:t>w/ &amp; w/o </a:t>
            </a:r>
            <a:r>
              <a:rPr lang="en-US" sz="2400" dirty="0" smtClean="0"/>
              <a:t>Approval							            Complete!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915400" cy="685800"/>
          </a:xfrm>
        </p:spPr>
        <p:txBody>
          <a:bodyPr/>
          <a:lstStyle/>
          <a:p>
            <a:r>
              <a:rPr lang="en-US" dirty="0" smtClean="0"/>
              <a:t>Future Modules Slated for Development and Delivery in 2015!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763000" cy="4724400"/>
          </a:xfrm>
        </p:spPr>
        <p:txBody>
          <a:bodyPr/>
          <a:lstStyle/>
          <a:p>
            <a:endParaRPr lang="en-US" dirty="0"/>
          </a:p>
          <a:p>
            <a:r>
              <a:rPr lang="en-US" sz="2800" dirty="0"/>
              <a:t>Definitions, </a:t>
            </a:r>
            <a:r>
              <a:rPr lang="en-US" sz="2800" dirty="0" smtClean="0"/>
              <a:t>Introduction, </a:t>
            </a:r>
            <a:r>
              <a:rPr lang="en-US" sz="2800" dirty="0"/>
              <a:t>Roles and Responsibilities</a:t>
            </a:r>
          </a:p>
          <a:p>
            <a:r>
              <a:rPr lang="en-US" sz="2800" dirty="0"/>
              <a:t>Retail Transactions </a:t>
            </a:r>
          </a:p>
          <a:p>
            <a:r>
              <a:rPr lang="en-US" sz="2800" dirty="0"/>
              <a:t>Smart Meter Technology </a:t>
            </a:r>
            <a:endParaRPr lang="en-US" sz="2800" dirty="0" smtClean="0"/>
          </a:p>
          <a:p>
            <a:r>
              <a:rPr lang="en-US" sz="2800" dirty="0" smtClean="0"/>
              <a:t>Market History</a:t>
            </a:r>
          </a:p>
          <a:p>
            <a:r>
              <a:rPr lang="en-US" sz="2800" dirty="0" smtClean="0"/>
              <a:t>Market Rules</a:t>
            </a:r>
          </a:p>
          <a:p>
            <a:r>
              <a:rPr lang="en-US" sz="2800" dirty="0" smtClean="0"/>
              <a:t>Data Transparency </a:t>
            </a:r>
          </a:p>
          <a:p>
            <a:r>
              <a:rPr lang="en-US" sz="2800" dirty="0" smtClean="0"/>
              <a:t>Inadvertent Gain </a:t>
            </a:r>
            <a:r>
              <a:rPr lang="en-US" sz="2800" dirty="0"/>
              <a:t>	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5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9144000" cy="4724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Big Thank You to ERCOT for their patience and dedication in getting the training modules complete and online in record time! </a:t>
            </a:r>
          </a:p>
          <a:p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Thanks to Marketrak Participants for their participation and timely review!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400" dirty="0" smtClean="0"/>
              <a:t>Please attend the next RMTTF meeting where we will discuss:</a:t>
            </a:r>
          </a:p>
          <a:p>
            <a:pPr marL="0" indent="0">
              <a:buNone/>
            </a:pPr>
            <a:r>
              <a:rPr lang="en-US" sz="2400" dirty="0" smtClean="0"/>
              <a:t>	Definitions, Introduction, Roles and Responsibilities</a:t>
            </a:r>
          </a:p>
          <a:p>
            <a:pPr marL="0" indent="0">
              <a:buNone/>
            </a:pPr>
            <a:r>
              <a:rPr lang="en-US" sz="2400" dirty="0" smtClean="0"/>
              <a:t>	Retail Transactions</a:t>
            </a:r>
          </a:p>
          <a:p>
            <a:pPr marL="0" indent="0">
              <a:buNone/>
            </a:pPr>
            <a:r>
              <a:rPr lang="en-US" sz="2400" dirty="0" smtClean="0"/>
              <a:t>	Smart Meter Technology     </a:t>
            </a:r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421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2133600"/>
            <a:ext cx="5943600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September 15</a:t>
            </a:r>
            <a:r>
              <a:rPr lang="en-US" sz="2800" b="0" baseline="30000" dirty="0" smtClean="0">
                <a:latin typeface="Calibri" panose="020F0502020204030204" pitchFamily="34" charset="0"/>
              </a:rPr>
              <a:t>th</a:t>
            </a:r>
            <a:r>
              <a:rPr lang="en-US" sz="2800" b="0" dirty="0" smtClean="0">
                <a:latin typeface="Calibri" panose="020F0502020204030204" pitchFamily="34" charset="0"/>
              </a:rPr>
              <a:t> 2015</a:t>
            </a:r>
          </a:p>
          <a:p>
            <a:pPr marL="0" indent="0" algn="ctr">
              <a:buNone/>
            </a:pPr>
            <a:r>
              <a:rPr lang="en-US" sz="2800" dirty="0" smtClean="0">
                <a:latin typeface="Calibri" panose="020F0502020204030204" pitchFamily="34" charset="0"/>
              </a:rPr>
              <a:t>9:30 am to 2:30 pm</a:t>
            </a:r>
          </a:p>
          <a:p>
            <a:pPr marL="0" indent="0" algn="ctr">
              <a:buNone/>
            </a:pPr>
            <a:r>
              <a:rPr lang="en-US" sz="2800" b="0" dirty="0" smtClean="0">
                <a:latin typeface="Calibri" panose="020F0502020204030204" pitchFamily="34" charset="0"/>
              </a:rPr>
              <a:t>ERCOT Met Center</a:t>
            </a:r>
            <a:endParaRPr lang="en-US" b="0" dirty="0" smtClean="0">
              <a:latin typeface="Arial Black" pitchFamily="34" charset="0"/>
            </a:endParaRPr>
          </a:p>
        </p:txBody>
      </p:sp>
      <p:sp>
        <p:nvSpPr>
          <p:cNvPr id="15363" name="Rectangle 18"/>
          <p:cNvSpPr>
            <a:spLocks noGrp="1" noChangeArrowheads="1"/>
          </p:cNvSpPr>
          <p:nvPr>
            <p:ph type="ctrTitle"/>
          </p:nvPr>
        </p:nvSpPr>
        <p:spPr>
          <a:xfrm>
            <a:off x="1828800" y="1219200"/>
            <a:ext cx="5486400" cy="1238250"/>
          </a:xfrm>
        </p:spPr>
        <p:txBody>
          <a:bodyPr/>
          <a:lstStyle/>
          <a:p>
            <a:pPr algn="ctr" eaLnBrk="1" hangingPunct="1"/>
            <a:r>
              <a:rPr lang="en-US" sz="3600" b="1" dirty="0" smtClean="0">
                <a:latin typeface="Calibri" panose="020F0502020204030204" pitchFamily="34" charset="0"/>
              </a:rPr>
              <a:t>Next Meeting Date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447800" y="3962400"/>
            <a:ext cx="6276975" cy="476250"/>
          </a:xfrm>
        </p:spPr>
        <p:txBody>
          <a:bodyPr/>
          <a:lstStyle/>
          <a:p>
            <a:pPr algn="ctr">
              <a:defRPr/>
            </a:pPr>
            <a:r>
              <a:rPr lang="en-US" sz="28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Please plan to attend!!</a:t>
            </a:r>
          </a:p>
          <a:p>
            <a:pPr>
              <a:defRPr/>
            </a:pPr>
            <a:endParaRPr lang="en-US" sz="2800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7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Retail Market Training Task Force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5, 2015</a:t>
            </a:r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7937" y="1404937"/>
            <a:ext cx="4048125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93579" y="5562598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atin typeface="Calibri" panose="020F0502020204030204" pitchFamily="34" charset="0"/>
              </a:rPr>
              <a:t>Questions</a:t>
            </a:r>
            <a:endParaRPr lang="en-US" sz="32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464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3028</TotalTime>
  <Words>289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Custom Design</vt:lpstr>
      <vt:lpstr>ERCOT  Retail Market Training Task Force</vt:lpstr>
      <vt:lpstr>Retail 101 Progress</vt:lpstr>
      <vt:lpstr>Training Completed </vt:lpstr>
      <vt:lpstr>Status on Training Modules </vt:lpstr>
      <vt:lpstr>Future Modules Slated for Development and Delivery in 2015! </vt:lpstr>
      <vt:lpstr>Thank you! </vt:lpstr>
      <vt:lpstr>Next Meeting Date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</dc:title>
  <dc:creator>Mckeever, Deborah</dc:creator>
  <cp:lastModifiedBy>Mckeever, Deborah</cp:lastModifiedBy>
  <cp:revision>149</cp:revision>
  <dcterms:created xsi:type="dcterms:W3CDTF">2005-04-21T14:28:35Z</dcterms:created>
  <dcterms:modified xsi:type="dcterms:W3CDTF">2015-08-25T20:23:46Z</dcterms:modified>
</cp:coreProperties>
</file>