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906" r:id="rId2"/>
  </p:sldMasterIdLst>
  <p:notesMasterIdLst>
    <p:notesMasterId r:id="rId11"/>
  </p:notesMasterIdLst>
  <p:sldIdLst>
    <p:sldId id="256" r:id="rId3"/>
    <p:sldId id="264" r:id="rId4"/>
    <p:sldId id="270" r:id="rId5"/>
    <p:sldId id="271" r:id="rId6"/>
    <p:sldId id="268" r:id="rId7"/>
    <p:sldId id="269" r:id="rId8"/>
    <p:sldId id="261" r:id="rId9"/>
    <p:sldId id="262" r:id="rId10"/>
  </p:sldIdLst>
  <p:sldSz cx="9144000" cy="6858000" type="screen4x3"/>
  <p:notesSz cx="69850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75" autoAdjust="0"/>
    <p:restoredTop sz="94532" autoAdjust="0"/>
  </p:normalViewPr>
  <p:slideViewPr>
    <p:cSldViewPr>
      <p:cViewPr>
        <p:scale>
          <a:sx n="80" d="100"/>
          <a:sy n="80" d="100"/>
        </p:scale>
        <p:origin x="-2526" y="-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7363" cy="463550"/>
          </a:xfrm>
          <a:prstGeom prst="rect">
            <a:avLst/>
          </a:prstGeom>
        </p:spPr>
        <p:txBody>
          <a:bodyPr vert="horz" lIns="92876" tIns="46438" rIns="92876" bIns="4643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1" y="0"/>
            <a:ext cx="3027363" cy="463550"/>
          </a:xfrm>
          <a:prstGeom prst="rect">
            <a:avLst/>
          </a:prstGeom>
        </p:spPr>
        <p:txBody>
          <a:bodyPr vert="horz" lIns="92876" tIns="46438" rIns="92876" bIns="4643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3101AC-D26F-4973-A895-0130FEC505A5}" type="datetimeFigureOut">
              <a:rPr lang="en-US"/>
              <a:pPr>
                <a:defRPr/>
              </a:pPr>
              <a:t>8/25/2015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76" tIns="46438" rIns="92876" bIns="46438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2876" tIns="46438" rIns="92876" bIns="4643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05863"/>
            <a:ext cx="3027363" cy="463550"/>
          </a:xfrm>
          <a:prstGeom prst="rect">
            <a:avLst/>
          </a:prstGeom>
        </p:spPr>
        <p:txBody>
          <a:bodyPr vert="horz" lIns="92876" tIns="46438" rIns="92876" bIns="4643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1" y="8805863"/>
            <a:ext cx="3027363" cy="463550"/>
          </a:xfrm>
          <a:prstGeom prst="rect">
            <a:avLst/>
          </a:prstGeom>
        </p:spPr>
        <p:txBody>
          <a:bodyPr vert="horz" lIns="92876" tIns="46438" rIns="92876" bIns="4643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CBB6702-E691-478F-AD30-863CD4C8AF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361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4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5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7C3CBBD-B26E-43E9-90A1-86A671B06D3F}" type="datetime1">
              <a:rPr lang="en-US"/>
              <a:pPr>
                <a:defRPr/>
              </a:pPr>
              <a:t>8/25/2015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7992F04-AD4F-4FF3-AFF2-77D2FC58CF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3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3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C476D-167C-4CE1-9A48-ADC59739DBEA}" type="datetime1">
              <a:rPr lang="en-US"/>
              <a:pPr>
                <a:defRPr/>
              </a:pPr>
              <a:t>8/25/2015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0FB7B-6B34-43A1-8A08-271D9F0667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6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4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B378B-502D-4ADD-9C39-6CDF7F4301CC}" type="datetime1">
              <a:rPr lang="en-US"/>
              <a:pPr>
                <a:defRPr/>
              </a:pPr>
              <a:t>8/25/2015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4F828-3863-4A7D-BAA6-A32B10A63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396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289" y="2130430"/>
            <a:ext cx="7771423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357" y="3886200"/>
            <a:ext cx="64012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FC1EF-BBCE-4823-A225-CE6DBBBE0A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4EBD-E13E-478A-8843-EF1F5D4B0F2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8/25/2015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951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3EFC-C947-4978-B298-04A2BF6034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4EE1-E75B-4723-96C9-C3C9C18AB6D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8/25/2015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021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25" y="4406905"/>
            <a:ext cx="77714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25" y="2906713"/>
            <a:ext cx="777142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05-B161-4BDD-A11B-CF12D21FFF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878D-0F9C-41B9-8CCE-A1D64CAEB8F5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8/25/2015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910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173" y="1863725"/>
            <a:ext cx="4283808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4212" y="1863725"/>
            <a:ext cx="4285029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EB011-61E0-45D6-B902-AB7297DD72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AD106-BE79-4239-9970-719F296C3F7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8/25/2015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60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4638"/>
            <a:ext cx="823057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13" y="1535113"/>
            <a:ext cx="40407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13" y="2174875"/>
            <a:ext cx="404079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2" y="1535113"/>
            <a:ext cx="40420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2" y="2174875"/>
            <a:ext cx="40420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79B77-850F-40D9-9DE3-FD907E21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05DA-59AB-4D47-8680-4736641EAFD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8/25/2015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553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E9D54-7CF0-494C-B0FF-C678D01D58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646C2-BAFB-430C-B5F9-D0407ECF028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8/25/2015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599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A9D15-6AD5-4E7F-8829-3A2A455B32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A3F20-15F6-4A75-AF67-81AA9AAE863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8/25/2015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651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3050"/>
            <a:ext cx="300892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4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12" y="1435103"/>
            <a:ext cx="300892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80012-20C7-4582-A96F-DB4DF81A36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404E5-97E3-4BFE-BD74-DDF460A6C8DC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8/25/2015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59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5F1A4-D06F-4A1A-BC17-1255EDCCCD48}" type="datetime1">
              <a:rPr lang="en-US"/>
              <a:pPr>
                <a:defRPr/>
              </a:pPr>
              <a:t>8/25/2015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139A6-CD8A-436C-892A-681EACA97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275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56" y="4800600"/>
            <a:ext cx="548664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56" y="612775"/>
            <a:ext cx="54866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56" y="5367338"/>
            <a:ext cx="54866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842D-0426-4C3D-B27F-577349F276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1BC0-5D60-4571-A477-822E4A9685C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8/25/2015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99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AE529-F1A1-4405-8C24-7FD399AA80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6B13-B539-4084-A2CF-3F6CFDCE4327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8/25/2015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40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8029" y="457205"/>
            <a:ext cx="2171212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3176" y="457205"/>
            <a:ext cx="6397625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6885F-5CFA-45A9-950E-F458DAFE87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FE122-51F0-4BFD-946E-8BC56C5C731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8/25/2015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17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4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B4CA8A-0D75-4E83-8A60-E7BE551BF945}" type="datetime1">
              <a:rPr lang="en-US"/>
              <a:pPr>
                <a:defRPr/>
              </a:pPr>
              <a:t>8/25/2015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2F35A8-63EA-4481-9129-A6DBBEEBD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15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A0389E-AD8E-4F74-A13E-DC71B9A62ADD}" type="datetime1">
              <a:rPr lang="en-US"/>
              <a:pPr>
                <a:defRPr/>
              </a:pPr>
              <a:t>8/25/2015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9C3ED6-3C56-4729-B9B4-B70FE2B17C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52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8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8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E27C8A-257A-43C6-B99D-AABF67475200}" type="datetime1">
              <a:rPr lang="en-US"/>
              <a:pPr>
                <a:defRPr/>
              </a:pPr>
              <a:t>8/25/2015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718626-B00A-4501-8726-035CF97493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49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F38301-5A8E-489C-A227-A47A27DD7DF7}" type="datetime1">
              <a:rPr lang="en-US"/>
              <a:pPr>
                <a:defRPr/>
              </a:pPr>
              <a:t>8/25/2015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3734CF-CEFB-4896-BFCF-FB9713690D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163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6C2D7-CFF2-4154-8194-B211DA8DFDA6}" type="datetime1">
              <a:rPr lang="en-US"/>
              <a:pPr>
                <a:defRPr/>
              </a:pPr>
              <a:t>8/25/2015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EBE1D-087E-4D8F-843D-044D19102F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8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5382E0-9A64-4540-80FF-6899856DAEBE}" type="datetime1">
              <a:rPr lang="en-US"/>
              <a:pPr>
                <a:defRPr/>
              </a:pPr>
              <a:t>8/25/2015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5AD0FF-BD21-4C71-84BB-6CC74EF3E3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59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2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C9F548-AEFC-4F6A-BCE9-5FB6783DEF49}" type="datetime1">
              <a:rPr lang="en-US"/>
              <a:pPr>
                <a:defRPr/>
              </a:pPr>
              <a:t>8/25/2015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3DE2C2B-2C19-4412-9FE7-3742CDEB21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44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42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8C52F7D-E4AC-482C-8EE9-10628A77AFDA}" type="datetime1">
              <a:rPr lang="en-US"/>
              <a:pPr>
                <a:defRPr/>
              </a:pPr>
              <a:t>8/25/2015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5" y="6408742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42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FA53E04-7DDC-4961-99B9-D17D66CE8A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95" r:id="rId2"/>
    <p:sldLayoutId id="2147483900" r:id="rId3"/>
    <p:sldLayoutId id="2147483901" r:id="rId4"/>
    <p:sldLayoutId id="2147483902" r:id="rId5"/>
    <p:sldLayoutId id="2147483903" r:id="rId6"/>
    <p:sldLayoutId id="2147483896" r:id="rId7"/>
    <p:sldLayoutId id="2147483904" r:id="rId8"/>
    <p:sldLayoutId id="2147483905" r:id="rId9"/>
    <p:sldLayoutId id="2147483897" r:id="rId10"/>
    <p:sldLayoutId id="214748389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173" y="457205"/>
            <a:ext cx="868606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173" y="1863725"/>
            <a:ext cx="868606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293079" y="968375"/>
            <a:ext cx="859448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75846" y="6553200"/>
            <a:ext cx="366346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D698C850-EE6C-4C99-BF89-30256EE745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540" y="6553200"/>
            <a:ext cx="100501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fld id="{3510AAFF-23FC-48F1-BB03-522193471CA7}" type="datetime1">
              <a:rPr lang="en-US" altLang="en-US">
                <a:solidFill>
                  <a:srgbClr val="000000"/>
                </a:solidFill>
                <a:latin typeface="Arial" charset="0"/>
              </a:rPr>
              <a:pPr>
                <a:defRPr/>
              </a:pPr>
              <a:t>8/25/2015</a:t>
            </a:fld>
            <a:endParaRPr lang="en-US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8315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sp>
        <p:nvSpPr>
          <p:cNvPr id="98316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pic>
        <p:nvPicPr>
          <p:cNvPr id="1036" name="Picture 8" descr="SMT 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6310" y="152405"/>
            <a:ext cx="95738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72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19970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6pPr>
      <a:lvl7pPr marL="24542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7pPr>
      <a:lvl8pPr marL="29114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8pPr>
      <a:lvl9pPr marL="33686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/>
              <a:t>Advanced Metering Working Group (AMWG)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altLang="en-US" dirty="0" smtClean="0"/>
              <a:t>Update to RMS</a:t>
            </a:r>
          </a:p>
          <a:p>
            <a:pPr marR="0" eaLnBrk="1" hangingPunct="1"/>
            <a:r>
              <a:rPr lang="en-US" altLang="en-US" dirty="0" smtClean="0"/>
              <a:t>September 1, 2015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8A8C18-DE8D-44CE-B5D9-C66C804FA22D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7900"/>
          </a:xfrm>
        </p:spPr>
        <p:txBody>
          <a:bodyPr/>
          <a:lstStyle/>
          <a:p>
            <a:r>
              <a:rPr lang="en-US" altLang="en-US" dirty="0" smtClean="0"/>
              <a:t>SMT patching activities complete</a:t>
            </a:r>
          </a:p>
          <a:p>
            <a:pPr lvl="1"/>
            <a:r>
              <a:rPr lang="en-US" altLang="en-US" dirty="0" smtClean="0"/>
              <a:t>5 consecutive weekends…7/5 – 8/2</a:t>
            </a:r>
          </a:p>
          <a:p>
            <a:r>
              <a:rPr lang="en-US" altLang="en-US" dirty="0" smtClean="0"/>
              <a:t>First monthly patch maintenance 9/20</a:t>
            </a:r>
          </a:p>
          <a:p>
            <a:r>
              <a:rPr lang="en-US" altLang="en-US" dirty="0" smtClean="0"/>
              <a:t>Routine monthly maintenance on 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Sunday/month</a:t>
            </a:r>
          </a:p>
          <a:p>
            <a:r>
              <a:rPr lang="en-US" altLang="en-US" dirty="0" smtClean="0"/>
              <a:t>Revisions to the AMWG CR process</a:t>
            </a:r>
          </a:p>
          <a:p>
            <a:pPr lvl="1"/>
            <a:r>
              <a:rPr lang="en-US" altLang="en-US" dirty="0" smtClean="0"/>
              <a:t>Discussion scheduled for Sept. AMWG</a:t>
            </a:r>
          </a:p>
          <a:p>
            <a:r>
              <a:rPr lang="en-US" altLang="en-US" dirty="0" smtClean="0"/>
              <a:t>Disaster recovery exercise occurred 8/21-8/22 and 8/28 &amp; 8/29…no issues</a:t>
            </a:r>
          </a:p>
          <a:p>
            <a:endParaRPr lang="en-US" altLang="en-US" dirty="0" smtClean="0"/>
          </a:p>
          <a:p>
            <a:pPr lvl="1"/>
            <a:endParaRPr lang="en-US" altLang="en-US" dirty="0" smtClean="0">
              <a:solidFill>
                <a:srgbClr val="FF0000"/>
              </a:solidFill>
            </a:endParaRPr>
          </a:p>
          <a:p>
            <a:pPr lvl="1"/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 smtClean="0"/>
              <a:t>Noteworthy August Meeting Items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C7BFE-5F75-4C76-B7E5-608A244B0F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87900"/>
          </a:xfrm>
        </p:spPr>
        <p:txBody>
          <a:bodyPr/>
          <a:lstStyle/>
          <a:p>
            <a:endParaRPr lang="en-US" altLang="en-US" dirty="0" smtClean="0"/>
          </a:p>
          <a:p>
            <a:r>
              <a:rPr lang="en-US" altLang="en-US" dirty="0" smtClean="0"/>
              <a:t>October 16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@ ERCOT Met Center Room 206</a:t>
            </a:r>
          </a:p>
          <a:p>
            <a:pPr lvl="1"/>
            <a:r>
              <a:rPr lang="en-US" altLang="en-US" dirty="0" smtClean="0"/>
              <a:t>Room 206 9:30 a.m. – 3:00 p.m.</a:t>
            </a:r>
          </a:p>
          <a:p>
            <a:r>
              <a:rPr lang="en-US" altLang="en-US" dirty="0" smtClean="0"/>
              <a:t>Agenda preparations underway</a:t>
            </a:r>
          </a:p>
          <a:p>
            <a:endParaRPr lang="en-US" altLang="en-US" dirty="0" smtClean="0"/>
          </a:p>
          <a:p>
            <a:pPr lvl="1"/>
            <a:endParaRPr lang="en-US" altLang="en-US" dirty="0" smtClean="0">
              <a:solidFill>
                <a:srgbClr val="FF0000"/>
              </a:solidFill>
            </a:endParaRPr>
          </a:p>
          <a:p>
            <a:pPr lvl="1"/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 smtClean="0"/>
              <a:t>Improving 3</a:t>
            </a:r>
            <a:r>
              <a:rPr lang="en-US" sz="4000" baseline="30000" dirty="0" smtClean="0"/>
              <a:t>rd</a:t>
            </a:r>
            <a:r>
              <a:rPr lang="en-US" sz="4000" dirty="0" smtClean="0"/>
              <a:t> Party Access to SMT</a:t>
            </a:r>
            <a:br>
              <a:rPr lang="en-US" sz="4000" dirty="0" smtClean="0"/>
            </a:br>
            <a:r>
              <a:rPr lang="en-US" sz="4000" dirty="0" smtClean="0"/>
              <a:t>Workshop II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C7BFE-5F75-4C76-B7E5-608A244B0FC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29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143000"/>
            <a:ext cx="8991599" cy="556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Requests (CRs)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A6-CD8A-436C-892A-681EACA973A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19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334000"/>
          </a:xfrm>
        </p:spPr>
        <p:txBody>
          <a:bodyPr/>
          <a:lstStyle/>
          <a:p>
            <a:r>
              <a:rPr lang="en-US" altLang="en-US" dirty="0" smtClean="0"/>
              <a:t>SMT Help Desk Calls		971	 (+209)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SMT Help Desk Tickets		865	 (+162)</a:t>
            </a:r>
          </a:p>
          <a:p>
            <a:pPr lvl="1"/>
            <a:r>
              <a:rPr lang="en-US" altLang="en-US" dirty="0" smtClean="0"/>
              <a:t>Residential = 768(+187)</a:t>
            </a:r>
          </a:p>
          <a:p>
            <a:pPr lvl="2"/>
            <a:r>
              <a:rPr lang="en-US" altLang="en-US" dirty="0" smtClean="0"/>
              <a:t>GUI access issues = 292 (+109)</a:t>
            </a:r>
          </a:p>
          <a:p>
            <a:pPr lvl="2"/>
            <a:r>
              <a:rPr lang="en-US" altLang="en-US" dirty="0" smtClean="0"/>
              <a:t>Registration issues = 268 (+23)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SMT Registered Users (</a:t>
            </a:r>
            <a:r>
              <a:rPr lang="en-US" altLang="en-US" dirty="0" smtClean="0"/>
              <a:t>Res)</a:t>
            </a:r>
            <a:r>
              <a:rPr lang="en-US" altLang="en-US" dirty="0" smtClean="0"/>
              <a:t>	60,065 (+1,173)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ESIs in SMT			7,048,982 (+16,462)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Active Meters in SMT	6,977,964 (+16,441)</a:t>
            </a:r>
          </a:p>
          <a:p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Selected SMT Statistics - July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D1497-312A-4FAA-9417-B4986404EB7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8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Energy Data Agreements		249 (+125)</a:t>
            </a:r>
          </a:p>
          <a:p>
            <a:pPr lvl="1"/>
            <a:r>
              <a:rPr lang="en-US" altLang="en-US" dirty="0" smtClean="0"/>
              <a:t>AEPN = 1; CNP = 59; </a:t>
            </a:r>
            <a:r>
              <a:rPr lang="en-US" altLang="en-US" dirty="0" err="1" smtClean="0"/>
              <a:t>Oncor</a:t>
            </a:r>
            <a:r>
              <a:rPr lang="en-US" altLang="en-US" dirty="0" smtClean="0"/>
              <a:t> = 189</a:t>
            </a:r>
          </a:p>
          <a:p>
            <a:r>
              <a:rPr lang="en-US" altLang="en-US" dirty="0" smtClean="0"/>
              <a:t>HAN Device Agreements		389 (+1)</a:t>
            </a:r>
          </a:p>
          <a:p>
            <a:r>
              <a:rPr lang="en-US" altLang="en-US" dirty="0" smtClean="0"/>
              <a:t>HAN Devices				9,471 </a:t>
            </a:r>
            <a:r>
              <a:rPr lang="en-US" altLang="en-US" dirty="0" smtClean="0">
                <a:solidFill>
                  <a:srgbClr val="FF0000"/>
                </a:solidFill>
              </a:rPr>
              <a:t>(-31)</a:t>
            </a:r>
          </a:p>
          <a:p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Parties Registered @ SMT	66 (+1)</a:t>
            </a:r>
          </a:p>
          <a:p>
            <a:r>
              <a:rPr lang="en-US" altLang="en-US" dirty="0" smtClean="0"/>
              <a:t>REPs Registered @ SMT		98 (NC)</a:t>
            </a:r>
          </a:p>
          <a:p>
            <a:r>
              <a:rPr lang="en-US" altLang="en-US" dirty="0" smtClean="0"/>
              <a:t>On Demand Reads</a:t>
            </a:r>
          </a:p>
          <a:p>
            <a:pPr lvl="1"/>
            <a:r>
              <a:rPr lang="en-US" altLang="en-US" dirty="0" smtClean="0"/>
              <a:t>Customers				4,510</a:t>
            </a:r>
          </a:p>
          <a:p>
            <a:pPr lvl="1"/>
            <a:r>
              <a:rPr lang="en-US" altLang="en-US" dirty="0" smtClean="0"/>
              <a:t>REPs					21</a:t>
            </a:r>
          </a:p>
          <a:p>
            <a:pPr lvl="1"/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Party					2</a:t>
            </a:r>
          </a:p>
          <a:p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Stats –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0114D9-D508-4C34-96DD-D6C0A32E813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41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Monthly, alternating between in-person and WebEx</a:t>
            </a:r>
          </a:p>
          <a:p>
            <a:pPr eaLnBrk="1" hangingPunct="1"/>
            <a:r>
              <a:rPr lang="en-US" altLang="en-US" dirty="0" smtClean="0"/>
              <a:t>Next meeting is September 22nd, 9:00 – 3:30, ERCOT Met Center Room 168</a:t>
            </a:r>
            <a:endParaRPr lang="en-US" altLang="en-US" sz="1900" dirty="0" smtClean="0"/>
          </a:p>
          <a:p>
            <a:pPr eaLnBrk="1" hangingPunct="1"/>
            <a:r>
              <a:rPr lang="en-US" altLang="en-US" dirty="0" smtClean="0"/>
              <a:t>Remaining meetings for 2015:</a:t>
            </a:r>
          </a:p>
          <a:p>
            <a:pPr lvl="1" eaLnBrk="1" hangingPunct="1"/>
            <a:endParaRPr lang="en-US" altLang="en-US" sz="1600" dirty="0" smtClean="0"/>
          </a:p>
          <a:p>
            <a:pPr lvl="1" eaLnBrk="1" hangingPunct="1"/>
            <a:r>
              <a:rPr lang="en-US" altLang="en-US" sz="1600" dirty="0" smtClean="0"/>
              <a:t>October 21</a:t>
            </a:r>
            <a:r>
              <a:rPr lang="en-US" altLang="en-US" sz="1600" baseline="30000" dirty="0" smtClean="0"/>
              <a:t>st</a:t>
            </a:r>
            <a:r>
              <a:rPr lang="en-US" altLang="en-US" sz="1600" dirty="0" smtClean="0"/>
              <a:t> – WebEx only </a:t>
            </a:r>
          </a:p>
          <a:p>
            <a:pPr lvl="1" eaLnBrk="1" hangingPunct="1"/>
            <a:r>
              <a:rPr lang="en-US" altLang="en-US" sz="1600" dirty="0" smtClean="0"/>
              <a:t>November 17</a:t>
            </a:r>
            <a:r>
              <a:rPr lang="en-US" altLang="en-US" sz="1600" baseline="30000" dirty="0" smtClean="0"/>
              <a:t>th</a:t>
            </a:r>
            <a:r>
              <a:rPr lang="en-US" altLang="en-US" sz="1600" dirty="0" smtClean="0"/>
              <a:t> – Room 209 at ERCOT</a:t>
            </a:r>
          </a:p>
          <a:p>
            <a:pPr lvl="1" eaLnBrk="1" hangingPunct="1"/>
            <a:r>
              <a:rPr lang="en-US" altLang="en-US" sz="1600" dirty="0" smtClean="0"/>
              <a:t>December 15</a:t>
            </a:r>
            <a:r>
              <a:rPr lang="en-US" altLang="en-US" sz="1600" baseline="30000" dirty="0" smtClean="0"/>
              <a:t>th</a:t>
            </a:r>
            <a:r>
              <a:rPr lang="en-US" altLang="en-US" sz="1600" dirty="0" smtClean="0"/>
              <a:t> – WebEx only</a:t>
            </a:r>
          </a:p>
          <a:p>
            <a:pPr lvl="1" eaLnBrk="1" hangingPunct="1"/>
            <a:endParaRPr lang="en-US" altLang="en-US" sz="1600" dirty="0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DBFE05-8710-4CD8-ACF2-8476A2CF306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2015 Meetings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1371600"/>
          </a:xfrm>
        </p:spPr>
        <p:txBody>
          <a:bodyPr>
            <a:normAutofit fontScale="85000" lnSpcReduction="20000"/>
          </a:bodyPr>
          <a:lstStyle/>
          <a:p>
            <a:pPr marL="109728" indent="0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109728" indent="0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sz="8800" b="1" dirty="0" smtClean="0"/>
              <a:t>Questions?</a:t>
            </a:r>
            <a:endParaRPr lang="en-US" sz="8800" b="1" dirty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F1C0EE-50F3-48D4-8A7B-25B902767B77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&amp;C-2010">
  <a:themeElements>
    <a:clrScheme name="S&amp;C-2010 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889FB"/>
      </a:accent1>
      <a:accent2>
        <a:srgbClr val="D6DBFE"/>
      </a:accent2>
      <a:accent3>
        <a:srgbClr val="FFFFFF"/>
      </a:accent3>
      <a:accent4>
        <a:srgbClr val="000000"/>
      </a:accent4>
      <a:accent5>
        <a:srgbClr val="BEC4FD"/>
      </a:accent5>
      <a:accent6>
        <a:srgbClr val="C2C6E6"/>
      </a:accent6>
      <a:hlink>
        <a:srgbClr val="7889FB"/>
      </a:hlink>
      <a:folHlink>
        <a:srgbClr val="9900CC"/>
      </a:folHlink>
    </a:clrScheme>
    <a:fontScheme name="S&amp;C-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&amp;C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8CC800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7EB500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5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6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7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8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889FB"/>
        </a:accent1>
        <a:accent2>
          <a:srgbClr val="D6DBFE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C2C6E6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1763</TotalTime>
  <Words>164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Concourse</vt:lpstr>
      <vt:lpstr>S&amp;C-2010</vt:lpstr>
      <vt:lpstr>Advanced Metering Working Group (AMWG)</vt:lpstr>
      <vt:lpstr>Noteworthy August Meeting Items</vt:lpstr>
      <vt:lpstr>Improving 3rd Party Access to SMT Workshop II</vt:lpstr>
      <vt:lpstr>Change Requests (CRs)</vt:lpstr>
      <vt:lpstr>Selected SMT Statistics - July</vt:lpstr>
      <vt:lpstr>July Stats – Cont.</vt:lpstr>
      <vt:lpstr>2015 Meetings</vt:lpstr>
      <vt:lpstr>PowerPoint Presentation</vt:lpstr>
    </vt:vector>
  </TitlesOfParts>
  <Company>EFH Corporate Services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Metering Working Group (AMWG)</dc:title>
  <dc:creator>Schatz, John</dc:creator>
  <cp:lastModifiedBy>Schatz, John</cp:lastModifiedBy>
  <cp:revision>83</cp:revision>
  <cp:lastPrinted>2015-08-25T13:37:14Z</cp:lastPrinted>
  <dcterms:created xsi:type="dcterms:W3CDTF">2014-12-16T20:53:10Z</dcterms:created>
  <dcterms:modified xsi:type="dcterms:W3CDTF">2015-08-25T17:35:14Z</dcterms:modified>
</cp:coreProperties>
</file>