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1"/>
  </p:notesMasterIdLst>
  <p:sldIdLst>
    <p:sldId id="256" r:id="rId3"/>
    <p:sldId id="264" r:id="rId4"/>
    <p:sldId id="270" r:id="rId5"/>
    <p:sldId id="271" r:id="rId6"/>
    <p:sldId id="268" r:id="rId7"/>
    <p:sldId id="269" r:id="rId8"/>
    <p:sldId id="261" r:id="rId9"/>
    <p:sldId id="262" r:id="rId10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6" tIns="46438" rIns="92876" bIns="4643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76" tIns="46438" rIns="92876" bIns="464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8/25/2015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8/25/2015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September 1, 2015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altLang="en-US" dirty="0" smtClean="0"/>
              <a:t>SMT patching activities complete</a:t>
            </a:r>
          </a:p>
          <a:p>
            <a:pPr lvl="1"/>
            <a:r>
              <a:rPr lang="en-US" altLang="en-US" dirty="0" smtClean="0"/>
              <a:t>5 consecutive weekends…7/5 – 8/2</a:t>
            </a:r>
          </a:p>
          <a:p>
            <a:r>
              <a:rPr lang="en-US" altLang="en-US" dirty="0" smtClean="0"/>
              <a:t>First monthly patch maintenance 9/20</a:t>
            </a:r>
          </a:p>
          <a:p>
            <a:r>
              <a:rPr lang="en-US" altLang="en-US" dirty="0" smtClean="0"/>
              <a:t>Routine monthly maintenance on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Sunday/month</a:t>
            </a:r>
          </a:p>
          <a:p>
            <a:r>
              <a:rPr lang="en-US" altLang="en-US" dirty="0" smtClean="0"/>
              <a:t>Revisions to the AMWG CR process</a:t>
            </a:r>
          </a:p>
          <a:p>
            <a:pPr lvl="1"/>
            <a:r>
              <a:rPr lang="en-US" altLang="en-US" dirty="0" smtClean="0"/>
              <a:t>Discussion scheduled for Sept. AMWG</a:t>
            </a:r>
          </a:p>
          <a:p>
            <a:r>
              <a:rPr lang="en-US" altLang="en-US" dirty="0" smtClean="0"/>
              <a:t>Disaster recovery exercise occurred 8/21-8/22 and 8/28 &amp; 8/29…no issues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August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879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October 16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@ ERCOT Met Center Room 206</a:t>
            </a:r>
          </a:p>
          <a:p>
            <a:pPr lvl="1"/>
            <a:r>
              <a:rPr lang="en-US" altLang="en-US" dirty="0" smtClean="0"/>
              <a:t>Room 206 9:30 a.m. – 3:00 p.m.</a:t>
            </a:r>
          </a:p>
          <a:p>
            <a:r>
              <a:rPr lang="en-US" altLang="en-US" dirty="0" smtClean="0"/>
              <a:t>Agenda preparations underway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Improving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Party Access to SMT</a:t>
            </a:r>
            <a:br>
              <a:rPr lang="en-US" sz="4000" dirty="0" smtClean="0"/>
            </a:br>
            <a:r>
              <a:rPr lang="en-US" sz="4000" dirty="0" smtClean="0"/>
              <a:t>Workshop II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43000"/>
            <a:ext cx="8991599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Requests (CRs)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971	 (+209)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865	 (+162)</a:t>
            </a:r>
          </a:p>
          <a:p>
            <a:pPr lvl="1"/>
            <a:r>
              <a:rPr lang="en-US" altLang="en-US" dirty="0" smtClean="0"/>
              <a:t>Residential = 768(+187)</a:t>
            </a:r>
          </a:p>
          <a:p>
            <a:pPr lvl="2"/>
            <a:r>
              <a:rPr lang="en-US" altLang="en-US" dirty="0" smtClean="0"/>
              <a:t>GUI access issues = 292 (+109)</a:t>
            </a:r>
          </a:p>
          <a:p>
            <a:pPr lvl="2"/>
            <a:r>
              <a:rPr lang="en-US" altLang="en-US" dirty="0" smtClean="0"/>
              <a:t>Registration issues = 268 (+23)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</a:t>
            </a:r>
            <a:r>
              <a:rPr lang="en-US" altLang="en-US" dirty="0" smtClean="0"/>
              <a:t>Res)</a:t>
            </a:r>
            <a:r>
              <a:rPr lang="en-US" altLang="en-US" dirty="0" smtClean="0"/>
              <a:t>	60,065 (+1,173)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7,048,982 (+16,462)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6,977,964 (+16,441)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Selected SMT Statistics - July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Energy Data Agreements		249 (+125)</a:t>
            </a:r>
          </a:p>
          <a:p>
            <a:pPr lvl="1"/>
            <a:r>
              <a:rPr lang="en-US" altLang="en-US" dirty="0" smtClean="0"/>
              <a:t>AEPN = 1; CNP = 59;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189</a:t>
            </a:r>
          </a:p>
          <a:p>
            <a:r>
              <a:rPr lang="en-US" altLang="en-US" dirty="0" smtClean="0"/>
              <a:t>HAN Device Agreements		389 (+1)</a:t>
            </a:r>
          </a:p>
          <a:p>
            <a:r>
              <a:rPr lang="en-US" altLang="en-US" dirty="0" smtClean="0"/>
              <a:t>HAN Devices				9,471 </a:t>
            </a:r>
            <a:r>
              <a:rPr lang="en-US" altLang="en-US" dirty="0" smtClean="0">
                <a:solidFill>
                  <a:srgbClr val="FF0000"/>
                </a:solidFill>
              </a:rPr>
              <a:t>(-31)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66 (+1)</a:t>
            </a:r>
          </a:p>
          <a:p>
            <a:r>
              <a:rPr lang="en-US" altLang="en-US" dirty="0" smtClean="0"/>
              <a:t>REPs Registered @ SMT		98 (NC)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Customers				4,510</a:t>
            </a:r>
          </a:p>
          <a:p>
            <a:pPr lvl="1"/>
            <a:r>
              <a:rPr lang="en-US" altLang="en-US" dirty="0" smtClean="0"/>
              <a:t>REPs					21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2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Monthly, alternating between in-person and WebEx</a:t>
            </a:r>
          </a:p>
          <a:p>
            <a:pPr eaLnBrk="1" hangingPunct="1"/>
            <a:r>
              <a:rPr lang="en-US" altLang="en-US" dirty="0" smtClean="0"/>
              <a:t>Next meeting is September 22nd, 9:00 – 3:30, ERCOT Met Center Room 168</a:t>
            </a:r>
            <a:endParaRPr lang="en-US" altLang="en-US" sz="1900" dirty="0" smtClean="0"/>
          </a:p>
          <a:p>
            <a:pPr eaLnBrk="1" hangingPunct="1"/>
            <a:r>
              <a:rPr lang="en-US" altLang="en-US" dirty="0" smtClean="0"/>
              <a:t>Remaining meetings for 2015: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October 21</a:t>
            </a:r>
            <a:r>
              <a:rPr lang="en-US" altLang="en-US" sz="1600" baseline="30000" dirty="0" smtClean="0"/>
              <a:t>st</a:t>
            </a:r>
            <a:r>
              <a:rPr lang="en-US" altLang="en-US" sz="1600" dirty="0" smtClean="0"/>
              <a:t> – WebEx only </a:t>
            </a:r>
          </a:p>
          <a:p>
            <a:pPr lvl="1" eaLnBrk="1" hangingPunct="1"/>
            <a:r>
              <a:rPr lang="en-US" altLang="en-US" sz="1600" dirty="0" smtClean="0"/>
              <a:t>November 17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– Room 209 at ERCOT</a:t>
            </a:r>
          </a:p>
          <a:p>
            <a:pPr lvl="1" eaLnBrk="1" hangingPunct="1"/>
            <a:r>
              <a:rPr lang="en-US" altLang="en-US" sz="1600" dirty="0" smtClean="0"/>
              <a:t>December 15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– WebEx only</a:t>
            </a:r>
          </a:p>
          <a:p>
            <a:pPr lvl="1" eaLnBrk="1" hangingPunct="1"/>
            <a:endParaRPr lang="en-US" altLang="en-US" sz="16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2015 Meetings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0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1763</TotalTime>
  <Words>164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S&amp;C-2010</vt:lpstr>
      <vt:lpstr>Advanced Metering Working Group (AMWG)</vt:lpstr>
      <vt:lpstr>Noteworthy August Meeting Items</vt:lpstr>
      <vt:lpstr>Improving 3rd Party Access to SMT Workshop II</vt:lpstr>
      <vt:lpstr>Change Requests (CRs)</vt:lpstr>
      <vt:lpstr>Selected SMT Statistics - July</vt:lpstr>
      <vt:lpstr>July Stats – Cont.</vt:lpstr>
      <vt:lpstr>2015 Meetings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83</cp:revision>
  <cp:lastPrinted>2015-08-25T13:37:14Z</cp:lastPrinted>
  <dcterms:created xsi:type="dcterms:W3CDTF">2014-12-16T20:53:10Z</dcterms:created>
  <dcterms:modified xsi:type="dcterms:W3CDTF">2015-08-25T17:35:14Z</dcterms:modified>
</cp:coreProperties>
</file>