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89" r:id="rId4"/>
    <p:sldMasterId id="2147493467" r:id="rId5"/>
  </p:sldMasterIdLst>
  <p:notesMasterIdLst>
    <p:notesMasterId r:id="rId15"/>
  </p:notesMasterIdLst>
  <p:handoutMasterIdLst>
    <p:handoutMasterId r:id="rId16"/>
  </p:handoutMasterIdLst>
  <p:sldIdLst>
    <p:sldId id="260" r:id="rId6"/>
    <p:sldId id="261" r:id="rId7"/>
    <p:sldId id="302" r:id="rId8"/>
    <p:sldId id="303" r:id="rId9"/>
    <p:sldId id="307" r:id="rId10"/>
    <p:sldId id="304" r:id="rId11"/>
    <p:sldId id="305" r:id="rId12"/>
    <p:sldId id="306" r:id="rId13"/>
    <p:sldId id="308" r:id="rId14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33" autoAdjust="0"/>
    <p:restoredTop sz="94595" autoAdjust="0"/>
  </p:normalViewPr>
  <p:slideViewPr>
    <p:cSldViewPr snapToGrid="0" snapToObjects="1">
      <p:cViewPr>
        <p:scale>
          <a:sx n="75" d="100"/>
          <a:sy n="75" d="100"/>
        </p:scale>
        <p:origin x="-684" y="-528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68" d="100"/>
          <a:sy n="68" d="100"/>
        </p:scale>
        <p:origin x="-1974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http://ep.ercot.com/carr/CRR/CRR%20Cost%20vs%20Value%20Reporting/CRR%20Cost%20vs.%20Value%20with%20Derations%20and%20Shortfalls%20-%20Jan%20'13%20thru%20Jul%20'15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http://ep.ercot.com/carr/CRR/CRR%20Cost%20vs%20Value%20Reporting/CRR%20Cost%20vs.%20Value%20with%20Derations%20and%20Shortfalls%20-%20Jan%20'13%20thru%20Jul%20'15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en-US" sz="1800" dirty="0"/>
              <a:t>Monthly CRR Settlement vs. Auction Cost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3787680660424009"/>
          <c:y val="8.7451452612883909E-2"/>
          <c:w val="0.84600127336625341"/>
          <c:h val="0.59754457960658969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'Summary Table'!$U$1</c:f>
              <c:strCache>
                <c:ptCount val="1"/>
                <c:pt idx="0">
                  <c:v>Final CRR Shortfall Amount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numRef>
              <c:f>'Summary Table'!$A$14:$A$37</c:f>
              <c:numCache>
                <c:formatCode>mmm\ \'yy</c:formatCode>
                <c:ptCount val="24"/>
                <c:pt idx="0">
                  <c:v>41640</c:v>
                </c:pt>
                <c:pt idx="1">
                  <c:v>41671</c:v>
                </c:pt>
                <c:pt idx="2">
                  <c:v>41699</c:v>
                </c:pt>
                <c:pt idx="3">
                  <c:v>41730</c:v>
                </c:pt>
                <c:pt idx="4">
                  <c:v>41760</c:v>
                </c:pt>
                <c:pt idx="5">
                  <c:v>41791</c:v>
                </c:pt>
                <c:pt idx="6">
                  <c:v>41821</c:v>
                </c:pt>
                <c:pt idx="7">
                  <c:v>41852</c:v>
                </c:pt>
                <c:pt idx="8">
                  <c:v>41883</c:v>
                </c:pt>
                <c:pt idx="9">
                  <c:v>41913</c:v>
                </c:pt>
                <c:pt idx="10">
                  <c:v>41944</c:v>
                </c:pt>
                <c:pt idx="11">
                  <c:v>41974</c:v>
                </c:pt>
                <c:pt idx="12">
                  <c:v>42005</c:v>
                </c:pt>
                <c:pt idx="13">
                  <c:v>42036</c:v>
                </c:pt>
                <c:pt idx="14">
                  <c:v>42064</c:v>
                </c:pt>
                <c:pt idx="15">
                  <c:v>42095</c:v>
                </c:pt>
                <c:pt idx="16">
                  <c:v>42125</c:v>
                </c:pt>
                <c:pt idx="17">
                  <c:v>42156</c:v>
                </c:pt>
                <c:pt idx="18">
                  <c:v>42186</c:v>
                </c:pt>
                <c:pt idx="19">
                  <c:v>42217</c:v>
                </c:pt>
                <c:pt idx="20">
                  <c:v>42248</c:v>
                </c:pt>
                <c:pt idx="21">
                  <c:v>42278</c:v>
                </c:pt>
                <c:pt idx="22">
                  <c:v>42309</c:v>
                </c:pt>
                <c:pt idx="23">
                  <c:v>42339</c:v>
                </c:pt>
              </c:numCache>
            </c:numRef>
          </c:cat>
          <c:val>
            <c:numRef>
              <c:f>'Summary Table'!$X$14:$X$37</c:f>
              <c:numCache>
                <c:formatCode>"$"#,##0.00</c:formatCode>
                <c:ptCount val="24"/>
                <c:pt idx="0">
                  <c:v>25044668.93692638</c:v>
                </c:pt>
                <c:pt idx="1">
                  <c:v>47710240.895206422</c:v>
                </c:pt>
                <c:pt idx="2">
                  <c:v>31286527.812144343</c:v>
                </c:pt>
                <c:pt idx="3">
                  <c:v>73879281.78588286</c:v>
                </c:pt>
                <c:pt idx="4">
                  <c:v>55023624.40550074</c:v>
                </c:pt>
                <c:pt idx="5">
                  <c:v>28722580.609346412</c:v>
                </c:pt>
                <c:pt idx="6">
                  <c:v>32883761.295198288</c:v>
                </c:pt>
                <c:pt idx="7">
                  <c:v>25541674.727530111</c:v>
                </c:pt>
                <c:pt idx="8">
                  <c:v>38414161.248288736</c:v>
                </c:pt>
                <c:pt idx="9">
                  <c:v>114358076.58285126</c:v>
                </c:pt>
                <c:pt idx="10">
                  <c:v>38285684.303374767</c:v>
                </c:pt>
                <c:pt idx="11">
                  <c:v>9801350.619414093</c:v>
                </c:pt>
                <c:pt idx="12">
                  <c:v>18347323.681541171</c:v>
                </c:pt>
                <c:pt idx="13">
                  <c:v>18138434.236178763</c:v>
                </c:pt>
                <c:pt idx="14">
                  <c:v>20109873.286032356</c:v>
                </c:pt>
                <c:pt idx="15">
                  <c:v>23145708.167989053</c:v>
                </c:pt>
                <c:pt idx="16">
                  <c:v>23024824.537388299</c:v>
                </c:pt>
                <c:pt idx="17">
                  <c:v>40406239.059267759</c:v>
                </c:pt>
                <c:pt idx="18">
                  <c:v>32692770.798828594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</c:numCache>
            </c:numRef>
          </c:val>
        </c:ser>
        <c:ser>
          <c:idx val="3"/>
          <c:order val="2"/>
          <c:tx>
            <c:strRef>
              <c:f>'Summary Table'!$H$1</c:f>
              <c:strCache>
                <c:ptCount val="1"/>
                <c:pt idx="0">
                  <c:v>CRR Deration Amount after Hedge Value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</c:spPr>
          <c:invertIfNegative val="0"/>
          <c:cat>
            <c:numRef>
              <c:f>'Summary Table'!$A$14:$A$37</c:f>
              <c:numCache>
                <c:formatCode>mmm\ \'yy</c:formatCode>
                <c:ptCount val="24"/>
                <c:pt idx="0">
                  <c:v>41640</c:v>
                </c:pt>
                <c:pt idx="1">
                  <c:v>41671</c:v>
                </c:pt>
                <c:pt idx="2">
                  <c:v>41699</c:v>
                </c:pt>
                <c:pt idx="3">
                  <c:v>41730</c:v>
                </c:pt>
                <c:pt idx="4">
                  <c:v>41760</c:v>
                </c:pt>
                <c:pt idx="5">
                  <c:v>41791</c:v>
                </c:pt>
                <c:pt idx="6">
                  <c:v>41821</c:v>
                </c:pt>
                <c:pt idx="7">
                  <c:v>41852</c:v>
                </c:pt>
                <c:pt idx="8">
                  <c:v>41883</c:v>
                </c:pt>
                <c:pt idx="9">
                  <c:v>41913</c:v>
                </c:pt>
                <c:pt idx="10">
                  <c:v>41944</c:v>
                </c:pt>
                <c:pt idx="11">
                  <c:v>41974</c:v>
                </c:pt>
                <c:pt idx="12">
                  <c:v>42005</c:v>
                </c:pt>
                <c:pt idx="13">
                  <c:v>42036</c:v>
                </c:pt>
                <c:pt idx="14">
                  <c:v>42064</c:v>
                </c:pt>
                <c:pt idx="15">
                  <c:v>42095</c:v>
                </c:pt>
                <c:pt idx="16">
                  <c:v>42125</c:v>
                </c:pt>
                <c:pt idx="17">
                  <c:v>42156</c:v>
                </c:pt>
                <c:pt idx="18">
                  <c:v>42186</c:v>
                </c:pt>
                <c:pt idx="19">
                  <c:v>42217</c:v>
                </c:pt>
                <c:pt idx="20">
                  <c:v>42248</c:v>
                </c:pt>
                <c:pt idx="21">
                  <c:v>42278</c:v>
                </c:pt>
                <c:pt idx="22">
                  <c:v>42309</c:v>
                </c:pt>
                <c:pt idx="23">
                  <c:v>42339</c:v>
                </c:pt>
              </c:numCache>
            </c:numRef>
          </c:cat>
          <c:val>
            <c:numRef>
              <c:f>'Summary Table'!$W$14:$W$37</c:f>
              <c:numCache>
                <c:formatCode>"$"#,##0.00</c:formatCode>
                <c:ptCount val="24"/>
                <c:pt idx="0">
                  <c:v>25044668.93692638</c:v>
                </c:pt>
                <c:pt idx="1">
                  <c:v>47710240.895206422</c:v>
                </c:pt>
                <c:pt idx="2">
                  <c:v>31286527.812144343</c:v>
                </c:pt>
                <c:pt idx="3">
                  <c:v>62729548.145882867</c:v>
                </c:pt>
                <c:pt idx="4">
                  <c:v>55023624.40550074</c:v>
                </c:pt>
                <c:pt idx="5">
                  <c:v>28722580.609346412</c:v>
                </c:pt>
                <c:pt idx="6">
                  <c:v>32883761.295198288</c:v>
                </c:pt>
                <c:pt idx="7">
                  <c:v>25541674.727530111</c:v>
                </c:pt>
                <c:pt idx="8">
                  <c:v>38414161.248288736</c:v>
                </c:pt>
                <c:pt idx="9">
                  <c:v>114358076.58285126</c:v>
                </c:pt>
                <c:pt idx="10">
                  <c:v>38285684.303374767</c:v>
                </c:pt>
                <c:pt idx="11">
                  <c:v>9801350.619414093</c:v>
                </c:pt>
                <c:pt idx="12">
                  <c:v>18347323.681541171</c:v>
                </c:pt>
                <c:pt idx="13">
                  <c:v>18138434.236178763</c:v>
                </c:pt>
                <c:pt idx="14">
                  <c:v>20109873.286032356</c:v>
                </c:pt>
                <c:pt idx="15">
                  <c:v>23145708.167989053</c:v>
                </c:pt>
                <c:pt idx="16">
                  <c:v>23024824.537388299</c:v>
                </c:pt>
                <c:pt idx="17">
                  <c:v>40406239.059267759</c:v>
                </c:pt>
                <c:pt idx="18">
                  <c:v>32692770.798828594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</c:numCache>
            </c:numRef>
          </c:val>
        </c:ser>
        <c:ser>
          <c:idx val="2"/>
          <c:order val="3"/>
          <c:tx>
            <c:v>Final CRR Payment</c:v>
          </c:tx>
          <c:spPr>
            <a:solidFill>
              <a:srgbClr val="00B050"/>
            </a:solidFill>
          </c:spPr>
          <c:invertIfNegative val="0"/>
          <c:cat>
            <c:numRef>
              <c:f>'Summary Table'!$A$14:$A$37</c:f>
              <c:numCache>
                <c:formatCode>mmm\ \'yy</c:formatCode>
                <c:ptCount val="24"/>
                <c:pt idx="0">
                  <c:v>41640</c:v>
                </c:pt>
                <c:pt idx="1">
                  <c:v>41671</c:v>
                </c:pt>
                <c:pt idx="2">
                  <c:v>41699</c:v>
                </c:pt>
                <c:pt idx="3">
                  <c:v>41730</c:v>
                </c:pt>
                <c:pt idx="4">
                  <c:v>41760</c:v>
                </c:pt>
                <c:pt idx="5">
                  <c:v>41791</c:v>
                </c:pt>
                <c:pt idx="6">
                  <c:v>41821</c:v>
                </c:pt>
                <c:pt idx="7">
                  <c:v>41852</c:v>
                </c:pt>
                <c:pt idx="8">
                  <c:v>41883</c:v>
                </c:pt>
                <c:pt idx="9">
                  <c:v>41913</c:v>
                </c:pt>
                <c:pt idx="10">
                  <c:v>41944</c:v>
                </c:pt>
                <c:pt idx="11">
                  <c:v>41974</c:v>
                </c:pt>
                <c:pt idx="12">
                  <c:v>42005</c:v>
                </c:pt>
                <c:pt idx="13">
                  <c:v>42036</c:v>
                </c:pt>
                <c:pt idx="14">
                  <c:v>42064</c:v>
                </c:pt>
                <c:pt idx="15">
                  <c:v>42095</c:v>
                </c:pt>
                <c:pt idx="16">
                  <c:v>42125</c:v>
                </c:pt>
                <c:pt idx="17">
                  <c:v>42156</c:v>
                </c:pt>
                <c:pt idx="18">
                  <c:v>42186</c:v>
                </c:pt>
                <c:pt idx="19">
                  <c:v>42217</c:v>
                </c:pt>
                <c:pt idx="20">
                  <c:v>42248</c:v>
                </c:pt>
                <c:pt idx="21">
                  <c:v>42278</c:v>
                </c:pt>
                <c:pt idx="22">
                  <c:v>42309</c:v>
                </c:pt>
                <c:pt idx="23">
                  <c:v>42339</c:v>
                </c:pt>
              </c:numCache>
            </c:numRef>
          </c:cat>
          <c:val>
            <c:numRef>
              <c:f>'Summary Table'!$V$14:$V$37</c:f>
              <c:numCache>
                <c:formatCode>"$"#,##0.00</c:formatCode>
                <c:ptCount val="24"/>
                <c:pt idx="0">
                  <c:v>24942465.82</c:v>
                </c:pt>
                <c:pt idx="1">
                  <c:v>47361202.829999998</c:v>
                </c:pt>
                <c:pt idx="2">
                  <c:v>30905884.449999996</c:v>
                </c:pt>
                <c:pt idx="3">
                  <c:v>60146016.470000006</c:v>
                </c:pt>
                <c:pt idx="4">
                  <c:v>54131267.670000002</c:v>
                </c:pt>
                <c:pt idx="5">
                  <c:v>28521684.370000005</c:v>
                </c:pt>
                <c:pt idx="6">
                  <c:v>32650499.710000001</c:v>
                </c:pt>
                <c:pt idx="7">
                  <c:v>25517890.280000001</c:v>
                </c:pt>
                <c:pt idx="8">
                  <c:v>35738221.82</c:v>
                </c:pt>
                <c:pt idx="9">
                  <c:v>105770988.05000001</c:v>
                </c:pt>
                <c:pt idx="10">
                  <c:v>35996684.129999995</c:v>
                </c:pt>
                <c:pt idx="11">
                  <c:v>9110429.5599999987</c:v>
                </c:pt>
                <c:pt idx="12">
                  <c:v>17862382.810000002</c:v>
                </c:pt>
                <c:pt idx="13">
                  <c:v>17708717.370000001</c:v>
                </c:pt>
                <c:pt idx="14">
                  <c:v>19342866.470000003</c:v>
                </c:pt>
                <c:pt idx="15">
                  <c:v>22633009.690000005</c:v>
                </c:pt>
                <c:pt idx="16">
                  <c:v>21918808.02</c:v>
                </c:pt>
                <c:pt idx="17">
                  <c:v>40011785.209999993</c:v>
                </c:pt>
                <c:pt idx="18">
                  <c:v>32561236.479999993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</c:numCache>
            </c:numRef>
          </c:val>
        </c:ser>
        <c:ser>
          <c:idx val="5"/>
          <c:order val="4"/>
          <c:tx>
            <c:strRef>
              <c:f>'Summary Table'!$O$1</c:f>
              <c:strCache>
                <c:ptCount val="1"/>
                <c:pt idx="0">
                  <c:v>Load-Allocated CRR Amount After Rolling Fund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numRef>
              <c:f>'Summary Table'!$A$14:$A$37</c:f>
              <c:numCache>
                <c:formatCode>mmm\ \'yy</c:formatCode>
                <c:ptCount val="24"/>
                <c:pt idx="0">
                  <c:v>41640</c:v>
                </c:pt>
                <c:pt idx="1">
                  <c:v>41671</c:v>
                </c:pt>
                <c:pt idx="2">
                  <c:v>41699</c:v>
                </c:pt>
                <c:pt idx="3">
                  <c:v>41730</c:v>
                </c:pt>
                <c:pt idx="4">
                  <c:v>41760</c:v>
                </c:pt>
                <c:pt idx="5">
                  <c:v>41791</c:v>
                </c:pt>
                <c:pt idx="6">
                  <c:v>41821</c:v>
                </c:pt>
                <c:pt idx="7">
                  <c:v>41852</c:v>
                </c:pt>
                <c:pt idx="8">
                  <c:v>41883</c:v>
                </c:pt>
                <c:pt idx="9">
                  <c:v>41913</c:v>
                </c:pt>
                <c:pt idx="10">
                  <c:v>41944</c:v>
                </c:pt>
                <c:pt idx="11">
                  <c:v>41974</c:v>
                </c:pt>
                <c:pt idx="12">
                  <c:v>42005</c:v>
                </c:pt>
                <c:pt idx="13">
                  <c:v>42036</c:v>
                </c:pt>
                <c:pt idx="14">
                  <c:v>42064</c:v>
                </c:pt>
                <c:pt idx="15">
                  <c:v>42095</c:v>
                </c:pt>
                <c:pt idx="16">
                  <c:v>42125</c:v>
                </c:pt>
                <c:pt idx="17">
                  <c:v>42156</c:v>
                </c:pt>
                <c:pt idx="18">
                  <c:v>42186</c:v>
                </c:pt>
                <c:pt idx="19">
                  <c:v>42217</c:v>
                </c:pt>
                <c:pt idx="20">
                  <c:v>42248</c:v>
                </c:pt>
                <c:pt idx="21">
                  <c:v>42278</c:v>
                </c:pt>
                <c:pt idx="22">
                  <c:v>42309</c:v>
                </c:pt>
                <c:pt idx="23">
                  <c:v>42339</c:v>
                </c:pt>
              </c:numCache>
            </c:numRef>
          </c:cat>
          <c:val>
            <c:numRef>
              <c:f>'Summary Table'!$S$14:$S$37</c:f>
              <c:numCache>
                <c:formatCode>"$"#,##0.00</c:formatCode>
                <c:ptCount val="24"/>
                <c:pt idx="0">
                  <c:v>-3685632.01</c:v>
                </c:pt>
                <c:pt idx="1">
                  <c:v>-9055518.5099999998</c:v>
                </c:pt>
                <c:pt idx="2">
                  <c:v>-5418730.3200000003</c:v>
                </c:pt>
                <c:pt idx="3">
                  <c:v>0</c:v>
                </c:pt>
                <c:pt idx="4">
                  <c:v>-127275.69</c:v>
                </c:pt>
                <c:pt idx="5">
                  <c:v>-1980934.62</c:v>
                </c:pt>
                <c:pt idx="6">
                  <c:v>-3686296.43</c:v>
                </c:pt>
                <c:pt idx="7">
                  <c:v>-9302875.3900000006</c:v>
                </c:pt>
                <c:pt idx="8">
                  <c:v>-974674.13</c:v>
                </c:pt>
                <c:pt idx="9">
                  <c:v>-1001607.47</c:v>
                </c:pt>
                <c:pt idx="10">
                  <c:v>-1455336.09</c:v>
                </c:pt>
                <c:pt idx="11">
                  <c:v>-20580</c:v>
                </c:pt>
                <c:pt idx="12">
                  <c:v>-1767929</c:v>
                </c:pt>
                <c:pt idx="13">
                  <c:v>-3864535</c:v>
                </c:pt>
                <c:pt idx="14">
                  <c:v>-6717548</c:v>
                </c:pt>
                <c:pt idx="15">
                  <c:v>-7988176.04</c:v>
                </c:pt>
                <c:pt idx="16">
                  <c:v>-6692320.7800000003</c:v>
                </c:pt>
                <c:pt idx="17">
                  <c:v>-9903649.5700000003</c:v>
                </c:pt>
                <c:pt idx="18">
                  <c:v>-14332031.41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</c:numCache>
            </c:numRef>
          </c:val>
        </c:ser>
        <c:ser>
          <c:idx val="4"/>
          <c:order val="5"/>
          <c:tx>
            <c:strRef>
              <c:f>'Summary Table'!$M$1</c:f>
              <c:strCache>
                <c:ptCount val="1"/>
                <c:pt idx="0">
                  <c:v>Rolling CRR Balancing Account Fund at Month End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numRef>
              <c:f>'Summary Table'!$A$14:$A$37</c:f>
              <c:numCache>
                <c:formatCode>mmm\ \'yy</c:formatCode>
                <c:ptCount val="24"/>
                <c:pt idx="0">
                  <c:v>41640</c:v>
                </c:pt>
                <c:pt idx="1">
                  <c:v>41671</c:v>
                </c:pt>
                <c:pt idx="2">
                  <c:v>41699</c:v>
                </c:pt>
                <c:pt idx="3">
                  <c:v>41730</c:v>
                </c:pt>
                <c:pt idx="4">
                  <c:v>41760</c:v>
                </c:pt>
                <c:pt idx="5">
                  <c:v>41791</c:v>
                </c:pt>
                <c:pt idx="6">
                  <c:v>41821</c:v>
                </c:pt>
                <c:pt idx="7">
                  <c:v>41852</c:v>
                </c:pt>
                <c:pt idx="8">
                  <c:v>41883</c:v>
                </c:pt>
                <c:pt idx="9">
                  <c:v>41913</c:v>
                </c:pt>
                <c:pt idx="10">
                  <c:v>41944</c:v>
                </c:pt>
                <c:pt idx="11">
                  <c:v>41974</c:v>
                </c:pt>
                <c:pt idx="12">
                  <c:v>42005</c:v>
                </c:pt>
                <c:pt idx="13">
                  <c:v>42036</c:v>
                </c:pt>
                <c:pt idx="14">
                  <c:v>42064</c:v>
                </c:pt>
                <c:pt idx="15">
                  <c:v>42095</c:v>
                </c:pt>
                <c:pt idx="16">
                  <c:v>42125</c:v>
                </c:pt>
                <c:pt idx="17">
                  <c:v>42156</c:v>
                </c:pt>
                <c:pt idx="18">
                  <c:v>42186</c:v>
                </c:pt>
                <c:pt idx="19">
                  <c:v>42217</c:v>
                </c:pt>
                <c:pt idx="20">
                  <c:v>42248</c:v>
                </c:pt>
                <c:pt idx="21">
                  <c:v>42278</c:v>
                </c:pt>
                <c:pt idx="22">
                  <c:v>42309</c:v>
                </c:pt>
                <c:pt idx="23">
                  <c:v>42339</c:v>
                </c:pt>
              </c:numCache>
            </c:numRef>
          </c:cat>
          <c:val>
            <c:numRef>
              <c:f>'Summary Table'!$P$14:$P$37</c:f>
              <c:numCache>
                <c:formatCode>"$"#,##0.00</c:formatCode>
                <c:ptCount val="2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-20580</c:v>
                </c:pt>
                <c:pt idx="12">
                  <c:v>-1767929</c:v>
                </c:pt>
                <c:pt idx="13">
                  <c:v>-3864535</c:v>
                </c:pt>
                <c:pt idx="14">
                  <c:v>-6717548</c:v>
                </c:pt>
                <c:pt idx="15">
                  <c:v>-7988176.04</c:v>
                </c:pt>
                <c:pt idx="16">
                  <c:v>-6692320.7800000003</c:v>
                </c:pt>
                <c:pt idx="17">
                  <c:v>-9903649.5700000003</c:v>
                </c:pt>
                <c:pt idx="18">
                  <c:v>-10000000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8"/>
        <c:overlap val="100"/>
        <c:axId val="138248576"/>
        <c:axId val="138250496"/>
      </c:barChart>
      <c:lineChart>
        <c:grouping val="standard"/>
        <c:varyColors val="0"/>
        <c:ser>
          <c:idx val="0"/>
          <c:order val="0"/>
          <c:tx>
            <c:v>CRR Auction Cost</c:v>
          </c:tx>
          <c:spPr>
            <a:ln>
              <a:solidFill>
                <a:srgbClr val="002060"/>
              </a:solidFill>
            </a:ln>
          </c:spPr>
          <c:marker>
            <c:symbol val="none"/>
          </c:marker>
          <c:cat>
            <c:numRef>
              <c:f>'Summary Table'!$A$14:$A$32</c:f>
              <c:numCache>
                <c:formatCode>mmm\ \'yy</c:formatCode>
                <c:ptCount val="19"/>
                <c:pt idx="0">
                  <c:v>41640</c:v>
                </c:pt>
                <c:pt idx="1">
                  <c:v>41671</c:v>
                </c:pt>
                <c:pt idx="2">
                  <c:v>41699</c:v>
                </c:pt>
                <c:pt idx="3">
                  <c:v>41730</c:v>
                </c:pt>
                <c:pt idx="4">
                  <c:v>41760</c:v>
                </c:pt>
                <c:pt idx="5">
                  <c:v>41791</c:v>
                </c:pt>
                <c:pt idx="6">
                  <c:v>41821</c:v>
                </c:pt>
                <c:pt idx="7">
                  <c:v>41852</c:v>
                </c:pt>
                <c:pt idx="8">
                  <c:v>41883</c:v>
                </c:pt>
                <c:pt idx="9">
                  <c:v>41913</c:v>
                </c:pt>
                <c:pt idx="10">
                  <c:v>41944</c:v>
                </c:pt>
                <c:pt idx="11">
                  <c:v>41974</c:v>
                </c:pt>
                <c:pt idx="12">
                  <c:v>42005</c:v>
                </c:pt>
                <c:pt idx="13">
                  <c:v>42036</c:v>
                </c:pt>
                <c:pt idx="14">
                  <c:v>42064</c:v>
                </c:pt>
                <c:pt idx="15">
                  <c:v>42095</c:v>
                </c:pt>
                <c:pt idx="16">
                  <c:v>42125</c:v>
                </c:pt>
                <c:pt idx="17">
                  <c:v>42156</c:v>
                </c:pt>
                <c:pt idx="18">
                  <c:v>42186</c:v>
                </c:pt>
              </c:numCache>
            </c:numRef>
          </c:cat>
          <c:val>
            <c:numRef>
              <c:f>'Summary Table'!$B$14:$B$37</c:f>
              <c:numCache>
                <c:formatCode>"$"#,##0.00</c:formatCode>
                <c:ptCount val="24"/>
                <c:pt idx="0">
                  <c:v>20626904.433869921</c:v>
                </c:pt>
                <c:pt idx="1">
                  <c:v>17786887.628073338</c:v>
                </c:pt>
                <c:pt idx="2">
                  <c:v>25841719.772143312</c:v>
                </c:pt>
                <c:pt idx="3">
                  <c:v>29082309.53647409</c:v>
                </c:pt>
                <c:pt idx="4">
                  <c:v>33053043.520183418</c:v>
                </c:pt>
                <c:pt idx="5">
                  <c:v>39972428.780448385</c:v>
                </c:pt>
                <c:pt idx="6">
                  <c:v>50868177.93541906</c:v>
                </c:pt>
                <c:pt idx="7">
                  <c:v>44213375.461118013</c:v>
                </c:pt>
                <c:pt idx="8">
                  <c:v>35104495.830926664</c:v>
                </c:pt>
                <c:pt idx="9">
                  <c:v>30750547.290586311</c:v>
                </c:pt>
                <c:pt idx="10">
                  <c:v>22509724.093024101</c:v>
                </c:pt>
                <c:pt idx="11">
                  <c:v>25086268.497733489</c:v>
                </c:pt>
                <c:pt idx="12">
                  <c:v>22650803.126233708</c:v>
                </c:pt>
                <c:pt idx="13">
                  <c:v>21254656.356430937</c:v>
                </c:pt>
                <c:pt idx="14">
                  <c:v>25371852.362192012</c:v>
                </c:pt>
                <c:pt idx="15">
                  <c:v>31609362.99398512</c:v>
                </c:pt>
                <c:pt idx="16">
                  <c:v>34488133.064175993</c:v>
                </c:pt>
                <c:pt idx="17">
                  <c:v>35567334.576982237</c:v>
                </c:pt>
                <c:pt idx="18">
                  <c:v>38030496.482448861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8248576"/>
        <c:axId val="138250496"/>
      </c:lineChart>
      <c:dateAx>
        <c:axId val="1382485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Operating Month</a:t>
                </a:r>
              </a:p>
            </c:rich>
          </c:tx>
          <c:layout/>
          <c:overlay val="0"/>
        </c:title>
        <c:numFmt formatCode="mmm\ \'yy" sourceLinked="1"/>
        <c:majorTickMark val="out"/>
        <c:minorTickMark val="none"/>
        <c:tickLblPos val="low"/>
        <c:txPr>
          <a:bodyPr rot="-5400000"/>
          <a:lstStyle/>
          <a:p>
            <a:pPr>
              <a:defRPr/>
            </a:pPr>
            <a:endParaRPr lang="en-US"/>
          </a:p>
        </c:txPr>
        <c:crossAx val="138250496"/>
        <c:crosses val="autoZero"/>
        <c:auto val="1"/>
        <c:lblOffset val="100"/>
        <c:baseTimeUnit val="months"/>
        <c:majorUnit val="1"/>
        <c:majorTimeUnit val="months"/>
      </c:dateAx>
      <c:valAx>
        <c:axId val="138250496"/>
        <c:scaling>
          <c:orientation val="minMax"/>
          <c:max val="120000000"/>
          <c:min val="-20000000"/>
        </c:scaling>
        <c:delete val="0"/>
        <c:axPos val="l"/>
        <c:majorGridlines/>
        <c:numFmt formatCode="&quot;$&quot;#,##0" sourceLinked="0"/>
        <c:majorTickMark val="out"/>
        <c:minorTickMark val="none"/>
        <c:tickLblPos val="nextTo"/>
        <c:crossAx val="138248576"/>
        <c:crosses val="autoZero"/>
        <c:crossBetween val="between"/>
        <c:majorUnit val="10000000"/>
      </c:valAx>
    </c:plotArea>
    <c:legend>
      <c:legendPos val="b"/>
      <c:layout>
        <c:manualLayout>
          <c:xMode val="edge"/>
          <c:yMode val="edge"/>
          <c:x val="8.7533508810097596E-2"/>
          <c:y val="0.85002479939904962"/>
          <c:w val="0.91085524380781469"/>
          <c:h val="0.1222323894363175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dirty="0"/>
              <a:t>Total Accumulated and Monthly Changes to the Rolling CRR Balancing Account Fund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377065342189718"/>
          <c:y val="0.13130704298765214"/>
          <c:w val="0.84617623460279956"/>
          <c:h val="0.5716639669890623"/>
        </c:manualLayout>
      </c:layout>
      <c:barChart>
        <c:barDir val="col"/>
        <c:grouping val="clustered"/>
        <c:varyColors val="0"/>
        <c:ser>
          <c:idx val="3"/>
          <c:order val="1"/>
          <c:tx>
            <c:strRef>
              <c:f>'Summary Table'!$R$1</c:f>
              <c:strCache>
                <c:ptCount val="1"/>
                <c:pt idx="0">
                  <c:v>Monthly Change to the Rolling CRR Balancing Account Fund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numRef>
              <c:f>'Summary Table'!$A$25:$A$32</c:f>
              <c:numCache>
                <c:formatCode>mmm\ \'yy</c:formatCode>
                <c:ptCount val="8"/>
                <c:pt idx="0">
                  <c:v>41974</c:v>
                </c:pt>
                <c:pt idx="1">
                  <c:v>42005</c:v>
                </c:pt>
                <c:pt idx="2">
                  <c:v>42036</c:v>
                </c:pt>
                <c:pt idx="3">
                  <c:v>42064</c:v>
                </c:pt>
                <c:pt idx="4">
                  <c:v>42095</c:v>
                </c:pt>
                <c:pt idx="5">
                  <c:v>42125</c:v>
                </c:pt>
                <c:pt idx="6">
                  <c:v>42156</c:v>
                </c:pt>
                <c:pt idx="7">
                  <c:v>42186</c:v>
                </c:pt>
              </c:numCache>
            </c:numRef>
          </c:cat>
          <c:val>
            <c:numRef>
              <c:f>'Summary Table'!$R$25:$R$37</c:f>
              <c:numCache>
                <c:formatCode>"$"#,##0.00</c:formatCode>
                <c:ptCount val="13"/>
                <c:pt idx="0">
                  <c:v>20580</c:v>
                </c:pt>
                <c:pt idx="1">
                  <c:v>1747349</c:v>
                </c:pt>
                <c:pt idx="2">
                  <c:v>2096606</c:v>
                </c:pt>
                <c:pt idx="3">
                  <c:v>2853013</c:v>
                </c:pt>
                <c:pt idx="4">
                  <c:v>1270628.04</c:v>
                </c:pt>
                <c:pt idx="5">
                  <c:v>-1295855.2599999998</c:v>
                </c:pt>
                <c:pt idx="6">
                  <c:v>3211328.79</c:v>
                </c:pt>
                <c:pt idx="7">
                  <c:v>96350.429999999702</c:v>
                </c:pt>
                <c:pt idx="8">
                  <c:v>-10000000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94653056"/>
        <c:axId val="108844928"/>
      </c:barChart>
      <c:lineChart>
        <c:grouping val="standard"/>
        <c:varyColors val="0"/>
        <c:ser>
          <c:idx val="2"/>
          <c:order val="0"/>
          <c:tx>
            <c:strRef>
              <c:f>'Summary Table'!$M$1</c:f>
              <c:strCache>
                <c:ptCount val="1"/>
                <c:pt idx="0">
                  <c:v>Rolling CRR Balancing Account Fund at Month End</c:v>
                </c:pt>
              </c:strCache>
            </c:strRef>
          </c:tx>
          <c:spPr>
            <a:ln w="4445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'Summary Table'!$A$25:$A$32</c:f>
              <c:numCache>
                <c:formatCode>mmm\ \'yy</c:formatCode>
                <c:ptCount val="8"/>
                <c:pt idx="0">
                  <c:v>41974</c:v>
                </c:pt>
                <c:pt idx="1">
                  <c:v>42005</c:v>
                </c:pt>
                <c:pt idx="2">
                  <c:v>42036</c:v>
                </c:pt>
                <c:pt idx="3">
                  <c:v>42064</c:v>
                </c:pt>
                <c:pt idx="4">
                  <c:v>42095</c:v>
                </c:pt>
                <c:pt idx="5">
                  <c:v>42125</c:v>
                </c:pt>
                <c:pt idx="6">
                  <c:v>42156</c:v>
                </c:pt>
                <c:pt idx="7">
                  <c:v>42186</c:v>
                </c:pt>
              </c:numCache>
            </c:numRef>
          </c:cat>
          <c:val>
            <c:numRef>
              <c:f>'Summary Table'!$M$25:$M$37</c:f>
              <c:numCache>
                <c:formatCode>"$"#,##0.00</c:formatCode>
                <c:ptCount val="13"/>
                <c:pt idx="0">
                  <c:v>20580</c:v>
                </c:pt>
                <c:pt idx="1">
                  <c:v>1767929</c:v>
                </c:pt>
                <c:pt idx="2">
                  <c:v>3864535</c:v>
                </c:pt>
                <c:pt idx="3">
                  <c:v>6717548</c:v>
                </c:pt>
                <c:pt idx="4">
                  <c:v>7988176.04</c:v>
                </c:pt>
                <c:pt idx="5">
                  <c:v>6692320.7800000003</c:v>
                </c:pt>
                <c:pt idx="6">
                  <c:v>9903649.5700000003</c:v>
                </c:pt>
                <c:pt idx="7">
                  <c:v>10000000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4653056"/>
        <c:axId val="108844928"/>
      </c:lineChart>
      <c:dateAx>
        <c:axId val="946530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Operating Month</a:t>
                </a:r>
              </a:p>
            </c:rich>
          </c:tx>
          <c:layout/>
          <c:overlay val="0"/>
        </c:title>
        <c:numFmt formatCode="mmm\ \'yy" sourceLinked="1"/>
        <c:majorTickMark val="out"/>
        <c:minorTickMark val="none"/>
        <c:tickLblPos val="low"/>
        <c:txPr>
          <a:bodyPr rot="-5400000"/>
          <a:lstStyle/>
          <a:p>
            <a:pPr>
              <a:defRPr/>
            </a:pPr>
            <a:endParaRPr lang="en-US"/>
          </a:p>
        </c:txPr>
        <c:crossAx val="108844928"/>
        <c:crosses val="autoZero"/>
        <c:auto val="1"/>
        <c:lblOffset val="100"/>
        <c:baseTimeUnit val="months"/>
      </c:dateAx>
      <c:valAx>
        <c:axId val="108844928"/>
        <c:scaling>
          <c:orientation val="minMax"/>
        </c:scaling>
        <c:delete val="0"/>
        <c:axPos val="l"/>
        <c:majorGridlines/>
        <c:numFmt formatCode="&quot;$&quot;#,##0" sourceLinked="0"/>
        <c:majorTickMark val="out"/>
        <c:minorTickMark val="none"/>
        <c:tickLblPos val="nextTo"/>
        <c:crossAx val="9465305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/>
              <a:t>Comparison of the Number of Transactions Submitted for Each Auction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Latest Year</c:v>
          </c:tx>
          <c:invertIfNegative val="0"/>
          <c:cat>
            <c:strRef>
              <c:f>'Monthly Auctions'!$B$2:$B$13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'Monthly Auctions'!$D$26:$D$37</c:f>
              <c:numCache>
                <c:formatCode>#,##0_);\(#,##0\)</c:formatCode>
                <c:ptCount val="12"/>
                <c:pt idx="0">
                  <c:v>162953</c:v>
                </c:pt>
                <c:pt idx="1">
                  <c:v>159583</c:v>
                </c:pt>
                <c:pt idx="2">
                  <c:v>146478</c:v>
                </c:pt>
                <c:pt idx="3">
                  <c:v>148138</c:v>
                </c:pt>
                <c:pt idx="4">
                  <c:v>142853</c:v>
                </c:pt>
                <c:pt idx="5">
                  <c:v>168578</c:v>
                </c:pt>
                <c:pt idx="6">
                  <c:v>194859</c:v>
                </c:pt>
                <c:pt idx="7">
                  <c:v>182990</c:v>
                </c:pt>
                <c:pt idx="8">
                  <c:v>178409</c:v>
                </c:pt>
              </c:numCache>
            </c:numRef>
          </c:val>
        </c:ser>
        <c:ser>
          <c:idx val="1"/>
          <c:order val="1"/>
          <c:tx>
            <c:v>Previous Year</c:v>
          </c:tx>
          <c:invertIfNegative val="0"/>
          <c:cat>
            <c:strRef>
              <c:f>'Monthly Auctions'!$B$2:$B$13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'Monthly Auctions'!$D$14:$D$25</c:f>
              <c:numCache>
                <c:formatCode>#,##0_);\(#,##0\)</c:formatCode>
                <c:ptCount val="12"/>
                <c:pt idx="0">
                  <c:v>145340</c:v>
                </c:pt>
                <c:pt idx="1">
                  <c:v>127175</c:v>
                </c:pt>
                <c:pt idx="2">
                  <c:v>123444</c:v>
                </c:pt>
                <c:pt idx="3">
                  <c:v>146179</c:v>
                </c:pt>
                <c:pt idx="4">
                  <c:v>135708</c:v>
                </c:pt>
                <c:pt idx="5">
                  <c:v>154060</c:v>
                </c:pt>
                <c:pt idx="6">
                  <c:v>149985</c:v>
                </c:pt>
                <c:pt idx="7">
                  <c:v>155636</c:v>
                </c:pt>
                <c:pt idx="8">
                  <c:v>153794</c:v>
                </c:pt>
                <c:pt idx="9">
                  <c:v>141261</c:v>
                </c:pt>
                <c:pt idx="10">
                  <c:v>142456</c:v>
                </c:pt>
                <c:pt idx="11">
                  <c:v>129574</c:v>
                </c:pt>
              </c:numCache>
            </c:numRef>
          </c:val>
        </c:ser>
        <c:ser>
          <c:idx val="2"/>
          <c:order val="2"/>
          <c:tx>
            <c:v>2 Years Prior</c:v>
          </c:tx>
          <c:invertIfNegative val="0"/>
          <c:cat>
            <c:strRef>
              <c:f>'Monthly Auctions'!$B$2:$B$13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'Monthly Auctions'!$D$2:$D$13</c:f>
              <c:numCache>
                <c:formatCode>#,##0_);\(#,##0\)</c:formatCode>
                <c:ptCount val="12"/>
                <c:pt idx="0">
                  <c:v>103937</c:v>
                </c:pt>
                <c:pt idx="1">
                  <c:v>107111</c:v>
                </c:pt>
                <c:pt idx="2">
                  <c:v>124147</c:v>
                </c:pt>
                <c:pt idx="3">
                  <c:v>126540</c:v>
                </c:pt>
                <c:pt idx="4">
                  <c:v>137937</c:v>
                </c:pt>
                <c:pt idx="5">
                  <c:v>137492</c:v>
                </c:pt>
                <c:pt idx="6">
                  <c:v>147919</c:v>
                </c:pt>
                <c:pt idx="7">
                  <c:v>145753</c:v>
                </c:pt>
                <c:pt idx="8">
                  <c:v>143498</c:v>
                </c:pt>
                <c:pt idx="9">
                  <c:v>164969</c:v>
                </c:pt>
                <c:pt idx="10">
                  <c:v>158329</c:v>
                </c:pt>
                <c:pt idx="11">
                  <c:v>112598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8034048"/>
        <c:axId val="98035968"/>
      </c:barChart>
      <c:catAx>
        <c:axId val="980340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Month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8035968"/>
        <c:crosses val="autoZero"/>
        <c:auto val="1"/>
        <c:lblAlgn val="ctr"/>
        <c:lblOffset val="100"/>
        <c:noMultiLvlLbl val="0"/>
      </c:catAx>
      <c:valAx>
        <c:axId val="9803596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# of Transactions</a:t>
                </a:r>
              </a:p>
            </c:rich>
          </c:tx>
          <c:layout/>
          <c:overlay val="0"/>
        </c:title>
        <c:numFmt formatCode="#,##0_);\(#,##0\)" sourceLinked="1"/>
        <c:majorTickMark val="out"/>
        <c:minorTickMark val="none"/>
        <c:tickLblPos val="nextTo"/>
        <c:crossAx val="980340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/>
              <a:t>Comparison of the Number of Binding</a:t>
            </a:r>
            <a:r>
              <a:rPr lang="en-US" baseline="0" dirty="0"/>
              <a:t> Constraints</a:t>
            </a:r>
            <a:r>
              <a:rPr lang="en-US" dirty="0"/>
              <a:t> for Each Auction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Latest Year</c:v>
          </c:tx>
          <c:invertIfNegative val="0"/>
          <c:cat>
            <c:strRef>
              <c:f>'Monthly Auctions'!$B$2:$B$13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'Monthly Auctions'!$K$26:$K$37</c:f>
              <c:numCache>
                <c:formatCode>#,##0_);\(#,##0\)</c:formatCode>
                <c:ptCount val="12"/>
                <c:pt idx="0">
                  <c:v>469</c:v>
                </c:pt>
                <c:pt idx="1">
                  <c:v>524</c:v>
                </c:pt>
                <c:pt idx="2">
                  <c:v>503</c:v>
                </c:pt>
                <c:pt idx="3">
                  <c:v>496</c:v>
                </c:pt>
                <c:pt idx="4">
                  <c:v>451</c:v>
                </c:pt>
                <c:pt idx="5">
                  <c:v>463</c:v>
                </c:pt>
                <c:pt idx="6">
                  <c:v>579</c:v>
                </c:pt>
                <c:pt idx="7">
                  <c:v>552</c:v>
                </c:pt>
                <c:pt idx="8">
                  <c:v>500</c:v>
                </c:pt>
              </c:numCache>
            </c:numRef>
          </c:val>
        </c:ser>
        <c:ser>
          <c:idx val="1"/>
          <c:order val="1"/>
          <c:tx>
            <c:v>Previous Year</c:v>
          </c:tx>
          <c:invertIfNegative val="0"/>
          <c:cat>
            <c:strRef>
              <c:f>'Monthly Auctions'!$B$2:$B$13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'Monthly Auctions'!$K$14:$K$25</c:f>
              <c:numCache>
                <c:formatCode>#,##0_);\(#,##0\)</c:formatCode>
                <c:ptCount val="12"/>
                <c:pt idx="0">
                  <c:v>465</c:v>
                </c:pt>
                <c:pt idx="1">
                  <c:v>446</c:v>
                </c:pt>
                <c:pt idx="2">
                  <c:v>452</c:v>
                </c:pt>
                <c:pt idx="3">
                  <c:v>454</c:v>
                </c:pt>
                <c:pt idx="4">
                  <c:v>385</c:v>
                </c:pt>
                <c:pt idx="5">
                  <c:v>449</c:v>
                </c:pt>
                <c:pt idx="6">
                  <c:v>506</c:v>
                </c:pt>
                <c:pt idx="7">
                  <c:v>466</c:v>
                </c:pt>
                <c:pt idx="8">
                  <c:v>412</c:v>
                </c:pt>
                <c:pt idx="9">
                  <c:v>398</c:v>
                </c:pt>
                <c:pt idx="10">
                  <c:v>424</c:v>
                </c:pt>
                <c:pt idx="11">
                  <c:v>467</c:v>
                </c:pt>
              </c:numCache>
            </c:numRef>
          </c:val>
        </c:ser>
        <c:ser>
          <c:idx val="2"/>
          <c:order val="2"/>
          <c:tx>
            <c:v>2 Years Prior</c:v>
          </c:tx>
          <c:invertIfNegative val="0"/>
          <c:cat>
            <c:strRef>
              <c:f>'Monthly Auctions'!$B$2:$B$13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'Monthly Auctions'!$K$2:$K$13</c:f>
              <c:numCache>
                <c:formatCode>#,##0_);\(#,##0\)</c:formatCode>
                <c:ptCount val="12"/>
                <c:pt idx="0">
                  <c:v>455</c:v>
                </c:pt>
                <c:pt idx="1">
                  <c:v>441</c:v>
                </c:pt>
                <c:pt idx="2">
                  <c:v>424</c:v>
                </c:pt>
                <c:pt idx="3">
                  <c:v>423</c:v>
                </c:pt>
                <c:pt idx="4">
                  <c:v>431</c:v>
                </c:pt>
                <c:pt idx="5">
                  <c:v>438</c:v>
                </c:pt>
                <c:pt idx="6">
                  <c:v>460</c:v>
                </c:pt>
                <c:pt idx="7">
                  <c:v>478</c:v>
                </c:pt>
                <c:pt idx="8">
                  <c:v>461</c:v>
                </c:pt>
                <c:pt idx="9">
                  <c:v>418</c:v>
                </c:pt>
                <c:pt idx="10">
                  <c:v>435</c:v>
                </c:pt>
                <c:pt idx="11">
                  <c:v>430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602048"/>
        <c:axId val="19828736"/>
      </c:barChart>
      <c:catAx>
        <c:axId val="196020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Month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9828736"/>
        <c:crosses val="autoZero"/>
        <c:auto val="1"/>
        <c:lblAlgn val="ctr"/>
        <c:lblOffset val="100"/>
        <c:noMultiLvlLbl val="0"/>
      </c:catAx>
      <c:valAx>
        <c:axId val="1982873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# of Constraints</a:t>
                </a:r>
              </a:p>
            </c:rich>
          </c:tx>
          <c:layout/>
          <c:overlay val="0"/>
        </c:title>
        <c:numFmt formatCode="#,##0_);\(#,##0\)" sourceLinked="1"/>
        <c:majorTickMark val="out"/>
        <c:minorTickMark val="none"/>
        <c:tickLblPos val="nextTo"/>
        <c:crossAx val="196020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/>
              <a:t>Comparison of the</a:t>
            </a:r>
            <a:r>
              <a:rPr lang="en-US" baseline="0" dirty="0"/>
              <a:t> Net Auction Revenue </a:t>
            </a:r>
            <a:r>
              <a:rPr lang="en-US" dirty="0"/>
              <a:t>for Each Auction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Latest Year</c:v>
          </c:tx>
          <c:invertIfNegative val="0"/>
          <c:cat>
            <c:strRef>
              <c:f>'Monthly Auctions'!$B$2:$B$13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'Monthly Auctions'!$J$26:$J$37</c:f>
              <c:numCache>
                <c:formatCode>"$"#,##0</c:formatCode>
                <c:ptCount val="12"/>
                <c:pt idx="0">
                  <c:v>6303390.3700000001</c:v>
                </c:pt>
                <c:pt idx="1">
                  <c:v>5883125.3300000001</c:v>
                </c:pt>
                <c:pt idx="2">
                  <c:v>5728678.5</c:v>
                </c:pt>
                <c:pt idx="3">
                  <c:v>7096735.9100000001</c:v>
                </c:pt>
                <c:pt idx="4">
                  <c:v>8613809.6199999992</c:v>
                </c:pt>
                <c:pt idx="5">
                  <c:v>7474151.7999999998</c:v>
                </c:pt>
                <c:pt idx="6">
                  <c:v>9886476.2899999991</c:v>
                </c:pt>
                <c:pt idx="7">
                  <c:v>8723734.6500000004</c:v>
                </c:pt>
                <c:pt idx="8">
                  <c:v>7409269.3700000001</c:v>
                </c:pt>
              </c:numCache>
            </c:numRef>
          </c:val>
        </c:ser>
        <c:ser>
          <c:idx val="1"/>
          <c:order val="1"/>
          <c:tx>
            <c:v>Previous Year</c:v>
          </c:tx>
          <c:invertIfNegative val="0"/>
          <c:cat>
            <c:strRef>
              <c:f>'Monthly Auctions'!$B$2:$B$13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'Monthly Auctions'!$J$14:$J$25</c:f>
              <c:numCache>
                <c:formatCode>"$"#,##0</c:formatCode>
                <c:ptCount val="12"/>
                <c:pt idx="0">
                  <c:v>4089380.85</c:v>
                </c:pt>
                <c:pt idx="1">
                  <c:v>2876982.2</c:v>
                </c:pt>
                <c:pt idx="2">
                  <c:v>6757852.6699999999</c:v>
                </c:pt>
                <c:pt idx="3">
                  <c:v>5980819.0300000003</c:v>
                </c:pt>
                <c:pt idx="4">
                  <c:v>8914194.5</c:v>
                </c:pt>
                <c:pt idx="5">
                  <c:v>13210623.98</c:v>
                </c:pt>
                <c:pt idx="6">
                  <c:v>15502819.82</c:v>
                </c:pt>
                <c:pt idx="7">
                  <c:v>8685427.3300000001</c:v>
                </c:pt>
                <c:pt idx="8">
                  <c:v>7752803.3399999999</c:v>
                </c:pt>
                <c:pt idx="9">
                  <c:v>6542350.4800000004</c:v>
                </c:pt>
                <c:pt idx="10">
                  <c:v>5472916.6100000003</c:v>
                </c:pt>
                <c:pt idx="11">
                  <c:v>7717846.7199999997</c:v>
                </c:pt>
              </c:numCache>
            </c:numRef>
          </c:val>
        </c:ser>
        <c:ser>
          <c:idx val="2"/>
          <c:order val="2"/>
          <c:tx>
            <c:v>2 Years Prior</c:v>
          </c:tx>
          <c:invertIfNegative val="0"/>
          <c:cat>
            <c:strRef>
              <c:f>'Monthly Auctions'!$B$2:$B$13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'Monthly Auctions'!$J$2:$J$13</c:f>
              <c:numCache>
                <c:formatCode>"$"#,##0</c:formatCode>
                <c:ptCount val="12"/>
                <c:pt idx="0">
                  <c:v>6721674.6399999736</c:v>
                </c:pt>
                <c:pt idx="1">
                  <c:v>4727604.6900000423</c:v>
                </c:pt>
                <c:pt idx="2">
                  <c:v>3182774.8100000219</c:v>
                </c:pt>
                <c:pt idx="3">
                  <c:v>7665958.1500000665</c:v>
                </c:pt>
                <c:pt idx="4">
                  <c:v>12869258.420000214</c:v>
                </c:pt>
                <c:pt idx="5">
                  <c:v>16145997.59</c:v>
                </c:pt>
                <c:pt idx="6">
                  <c:v>12026872.800000159</c:v>
                </c:pt>
                <c:pt idx="7">
                  <c:v>10254875.689999836</c:v>
                </c:pt>
                <c:pt idx="8">
                  <c:v>6286784.4699999997</c:v>
                </c:pt>
                <c:pt idx="9">
                  <c:v>7632553.4100000001</c:v>
                </c:pt>
                <c:pt idx="10">
                  <c:v>7999601.9100000001</c:v>
                </c:pt>
                <c:pt idx="11">
                  <c:v>3803905.85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571072"/>
        <c:axId val="45671552"/>
      </c:barChart>
      <c:catAx>
        <c:axId val="455710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Month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45671552"/>
        <c:crosses val="autoZero"/>
        <c:auto val="1"/>
        <c:lblAlgn val="ctr"/>
        <c:lblOffset val="100"/>
        <c:noMultiLvlLbl val="0"/>
      </c:catAx>
      <c:valAx>
        <c:axId val="45671552"/>
        <c:scaling>
          <c:orientation val="minMax"/>
        </c:scaling>
        <c:delete val="0"/>
        <c:axPos val="l"/>
        <c:majorGridlines/>
        <c:numFmt formatCode="&quot;$&quot;#,##0" sourceLinked="1"/>
        <c:majorTickMark val="out"/>
        <c:minorTickMark val="none"/>
        <c:tickLblPos val="nextTo"/>
        <c:crossAx val="455710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0.78242</cdr:x>
      <cdr:y>0.85477</cdr:y>
    </cdr:from>
    <cdr:to>
      <cdr:x>0.88791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781800" y="59436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FDC9012-0816-4074-8FC0-3ADDE274401A}" type="datetimeFigureOut">
              <a:rPr lang="en-US"/>
              <a:pPr>
                <a:defRPr/>
              </a:pPr>
              <a:t>8/24/2015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8D6D538-ADF2-4C50-806A-DB8D7EE3C2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9045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EB56AA6-3242-46C5-A225-5044C9976568}" type="datetimeFigureOut">
              <a:rPr lang="en-US"/>
              <a:pPr>
                <a:defRPr/>
              </a:pPr>
              <a:t>8/24/2015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8D77910-AC50-4AF9-B07C-1C9F402FA1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063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38C7525-8A29-4E8E-9CFE-D9E81F43A076}" type="slidenum">
              <a:rPr lang="en-US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 dirty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53A1D699-B5D1-49B9-801A-BE94941AA1A6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2337803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1B75F98B-B565-4700-871C-AAD5B1879958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 dirty="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779882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E99E47F5-911D-459A-99C0-9D37DE194BE4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970832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81794EED-88CA-4C31-8AAE-A45401D3ED6D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3076876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51F8638C-7B02-4591-82EF-5B7EFD7AE9BD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445717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B505267D-0A0D-4301-A608-7B997E3810C0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5375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1B24EF15-D2B2-42B0-A641-6B84CC94DD19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1520592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54DAF53-9944-4D94-ADBB-9B1886394BB6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2014494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 dirty="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3846632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4B9E90A-B78C-455A-B38D-32EB99839859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 dirty="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2387452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8" y="-138113"/>
            <a:ext cx="9210676" cy="7134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9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024563"/>
            <a:ext cx="8175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1085850" y="6116722"/>
            <a:ext cx="6867525" cy="2539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latin typeface="+mn-lt"/>
                <a:cs typeface="+mn-cs"/>
              </a:rPr>
              <a:t>CMWG</a:t>
            </a:r>
            <a:endParaRPr lang="en-US" sz="1050" b="1" dirty="0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507" r:id="rId1"/>
    <p:sldLayoutId id="2147493508" r:id="rId2"/>
    <p:sldLayoutId id="2147493509" r:id="rId3"/>
    <p:sldLayoutId id="2147493510" r:id="rId4"/>
    <p:sldLayoutId id="2147493511" r:id="rId5"/>
    <p:sldLayoutId id="2147493512" r:id="rId6"/>
    <p:sldLayoutId id="2147493513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8" y="-138113"/>
            <a:ext cx="9210676" cy="7134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Hello I'm a slide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6F367D2-41EC-4ABE-8589-5D449CB90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514" r:id="rId1"/>
    <p:sldLayoutId id="2147493515" r:id="rId2"/>
    <p:sldLayoutId id="2147493516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13"/>
          <p:cNvGrpSpPr>
            <a:grpSpLocks/>
          </p:cNvGrpSpPr>
          <p:nvPr/>
        </p:nvGrpSpPr>
        <p:grpSpPr bwMode="auto">
          <a:xfrm>
            <a:off x="603250" y="1498600"/>
            <a:ext cx="7727950" cy="4077183"/>
            <a:chOff x="603250" y="546100"/>
            <a:chExt cx="7727950" cy="4077522"/>
          </a:xfrm>
        </p:grpSpPr>
        <p:pic>
          <p:nvPicPr>
            <p:cNvPr id="13315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250" y="546100"/>
              <a:ext cx="2457704" cy="104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16" name="TextBox 9"/>
            <p:cNvSpPr txBox="1">
              <a:spLocks noChangeArrowheads="1"/>
            </p:cNvSpPr>
            <p:nvPr/>
          </p:nvSpPr>
          <p:spPr bwMode="auto">
            <a:xfrm>
              <a:off x="787400" y="2130425"/>
              <a:ext cx="7543800" cy="2493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3200" b="1" dirty="0" smtClean="0"/>
                <a:t>Congestion Revenue Right Market Update</a:t>
              </a:r>
              <a:endParaRPr lang="en-US" altLang="en-US" sz="3200" b="1" dirty="0"/>
            </a:p>
            <a:p>
              <a:endParaRPr lang="en-US" altLang="en-US" b="1" dirty="0"/>
            </a:p>
            <a:p>
              <a:r>
                <a:rPr lang="en-US" altLang="en-US" sz="2000" i="1" dirty="0" smtClean="0"/>
                <a:t>David </a:t>
              </a:r>
              <a:r>
                <a:rPr lang="en-US" altLang="en-US" sz="2000" i="1" dirty="0"/>
                <a:t>Maggio</a:t>
              </a:r>
            </a:p>
            <a:p>
              <a:r>
                <a:rPr lang="en-US" altLang="en-US" dirty="0"/>
                <a:t> </a:t>
              </a:r>
            </a:p>
            <a:p>
              <a:r>
                <a:rPr lang="en-US" altLang="en-US" dirty="0" smtClean="0"/>
                <a:t>Congestion Management Working Group</a:t>
              </a:r>
              <a:endParaRPr lang="en-US" altLang="en-US" dirty="0"/>
            </a:p>
            <a:p>
              <a:r>
                <a:rPr lang="en-US" altLang="en-US" dirty="0" smtClean="0"/>
                <a:t>August 28</a:t>
              </a:r>
              <a:r>
                <a:rPr lang="en-US" altLang="en-US" baseline="30000" dirty="0" smtClean="0"/>
                <a:t>th</a:t>
              </a:r>
              <a:r>
                <a:rPr lang="en-US" altLang="en-US" dirty="0"/>
                <a:t>,</a:t>
              </a:r>
              <a:r>
                <a:rPr lang="en-US" altLang="en-US" dirty="0" smtClean="0"/>
                <a:t> </a:t>
              </a:r>
              <a:r>
                <a:rPr lang="en-US" altLang="en-US" dirty="0" smtClean="0"/>
                <a:t>2015</a:t>
              </a:r>
              <a:endParaRPr lang="en-US" altLang="en-US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722"/>
              <a:ext cx="6286500" cy="12701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79413" y="1536700"/>
            <a:ext cx="8229600" cy="4117086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kern="0" dirty="0" smtClean="0"/>
              <a:t>CRR </a:t>
            </a:r>
            <a:r>
              <a:rPr lang="en-US" kern="0" dirty="0" smtClean="0"/>
              <a:t>cost vs. value </a:t>
            </a:r>
            <a:r>
              <a:rPr lang="en-US" kern="0" dirty="0" smtClean="0"/>
              <a:t>comparison, including the CRR Balancing Account fund</a:t>
            </a:r>
            <a:endParaRPr lang="en-US" kern="0" dirty="0" smtClean="0"/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en-US" kern="0" dirty="0" smtClean="0"/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kern="0" dirty="0"/>
              <a:t>T</a:t>
            </a:r>
            <a:r>
              <a:rPr lang="en-US" kern="0" dirty="0" smtClean="0"/>
              <a:t>ransaction limit utilization during recent CRR Auctions</a:t>
            </a:r>
            <a:endParaRPr lang="en-US" kern="0" dirty="0" smtClean="0"/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en-US" kern="0" dirty="0" smtClean="0"/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en-US" sz="2800" b="1" kern="0" dirty="0"/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en-US" sz="2800" b="1" kern="0" dirty="0" smtClean="0"/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en-US" sz="2000" b="1" dirty="0"/>
          </a:p>
        </p:txBody>
      </p:sp>
      <p:sp>
        <p:nvSpPr>
          <p:cNvPr id="14339" name="Title 8"/>
          <p:cNvSpPr>
            <a:spLocks noGrp="1"/>
          </p:cNvSpPr>
          <p:nvPr>
            <p:ph type="title"/>
          </p:nvPr>
        </p:nvSpPr>
        <p:spPr>
          <a:xfrm>
            <a:off x="379413" y="179388"/>
            <a:ext cx="8459787" cy="461962"/>
          </a:xfrm>
        </p:spPr>
        <p:txBody>
          <a:bodyPr/>
          <a:lstStyle/>
          <a:p>
            <a:r>
              <a:rPr lang="en-US" altLang="en-US" dirty="0" smtClean="0"/>
              <a:t>Discussion Items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CRR Cost vs. Value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7503539"/>
              </p:ext>
            </p:extLst>
          </p:nvPr>
        </p:nvGraphicFramePr>
        <p:xfrm>
          <a:off x="271304" y="640809"/>
          <a:ext cx="8567896" cy="56896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/>
          <p:nvPr/>
        </p:nvSpPr>
        <p:spPr>
          <a:xfrm>
            <a:off x="6045200" y="1244600"/>
            <a:ext cx="2590800" cy="11811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Remaining funds allocated to Load in July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81705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CRR Balancing Account Fund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1304122"/>
              </p:ext>
            </p:extLst>
          </p:nvPr>
        </p:nvGraphicFramePr>
        <p:xfrm>
          <a:off x="379412" y="828675"/>
          <a:ext cx="8352605" cy="54716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ular Callout 4"/>
          <p:cNvSpPr/>
          <p:nvPr/>
        </p:nvSpPr>
        <p:spPr>
          <a:xfrm>
            <a:off x="6896100" y="2463800"/>
            <a:ext cx="1943100" cy="939800"/>
          </a:xfrm>
          <a:prstGeom prst="wedgeRectCallout">
            <a:avLst>
              <a:gd name="adj1" fmla="val 14648"/>
              <a:gd name="adj2" fmla="val -97059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$10M cap reached in July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26979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79664" y="1257300"/>
            <a:ext cx="8229600" cy="4687888"/>
          </a:xfrm>
        </p:spPr>
        <p:txBody>
          <a:bodyPr/>
          <a:lstStyle/>
          <a:p>
            <a:r>
              <a:rPr lang="en-US" dirty="0" smtClean="0"/>
              <a:t>The CRR Balancing Account fund appears to be working as expected</a:t>
            </a:r>
          </a:p>
          <a:p>
            <a:r>
              <a:rPr lang="en-US" dirty="0" smtClean="0"/>
              <a:t>The cap of $10M was reached in July and money was allocated to Load</a:t>
            </a:r>
          </a:p>
          <a:p>
            <a:r>
              <a:rPr lang="en-US" dirty="0" smtClean="0"/>
              <a:t>At this time, do not expect the fund to be needed for August CRR payments</a:t>
            </a:r>
          </a:p>
          <a:p>
            <a:pPr lvl="1"/>
            <a:r>
              <a:rPr lang="en-US" dirty="0" smtClean="0"/>
              <a:t>Money would again be allocated to Load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CRR Balancing Account Fund 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516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Monthly Auction Transactions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79413" y="828675"/>
          <a:ext cx="8229600" cy="5116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47609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Monthly Auction Binding Constraints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79413" y="828675"/>
          <a:ext cx="8229600" cy="5116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79108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Monthly Auction Net Revenue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79413" y="828675"/>
          <a:ext cx="8229600" cy="5116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3023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79664" y="977900"/>
            <a:ext cx="8229600" cy="4967288"/>
          </a:xfrm>
        </p:spPr>
        <p:txBody>
          <a:bodyPr/>
          <a:lstStyle/>
          <a:p>
            <a:r>
              <a:rPr lang="en-US" dirty="0" smtClean="0"/>
              <a:t>Since raising the transaction limits:</a:t>
            </a:r>
          </a:p>
          <a:p>
            <a:pPr lvl="1"/>
            <a:r>
              <a:rPr lang="en-US" dirty="0" smtClean="0"/>
              <a:t>The number of transactions being submitted and the number of binding constraints have increased</a:t>
            </a:r>
          </a:p>
          <a:p>
            <a:pPr lvl="1"/>
            <a:r>
              <a:rPr lang="en-US" dirty="0" smtClean="0"/>
              <a:t>The percent of transactions being awarded has remained relatively steady at ~12%</a:t>
            </a:r>
          </a:p>
          <a:p>
            <a:pPr lvl="1"/>
            <a:r>
              <a:rPr lang="en-US" dirty="0" smtClean="0"/>
              <a:t>Net auction revenue has been lower than in previous years</a:t>
            </a:r>
          </a:p>
          <a:p>
            <a:pPr lvl="2"/>
            <a:r>
              <a:rPr lang="en-US" dirty="0" smtClean="0"/>
              <a:t>This trend is likely being driven by factors other than transaction limit changes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Transaction Limit Utilization 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920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E8814F74C5A14C9F6E3D63CD5B06E3" ma:contentTypeVersion="0" ma:contentTypeDescription="Create a new document." ma:contentTypeScope="" ma:versionID="d22a0b2299feee69414d0c53fed9b7be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360B2C8-8CC6-49EA-B04F-1ECAE09A9F46}">
  <ds:schemaRefs>
    <ds:schemaRef ds:uri="c34af464-7aa1-4edd-9be4-83dffc1cb926"/>
    <ds:schemaRef ds:uri="http://schemas.microsoft.com/office/2006/metadata/properties"/>
    <ds:schemaRef ds:uri="http://purl.org/dc/terms/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elements/1.1/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76095A98-9E95-4E62-A68B-68D9437639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8191</TotalTime>
  <Words>248</Words>
  <Application>Microsoft Office PowerPoint</Application>
  <PresentationFormat>On-screen Show (4:3)</PresentationFormat>
  <Paragraphs>43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Custom Design</vt:lpstr>
      <vt:lpstr>PowerPoint Presentation</vt:lpstr>
      <vt:lpstr>Discussion Items</vt:lpstr>
      <vt:lpstr>CRR Cost vs. Value</vt:lpstr>
      <vt:lpstr>CRR Balancing Account Fund</vt:lpstr>
      <vt:lpstr>CRR Balancing Account Fund Discussion</vt:lpstr>
      <vt:lpstr>Monthly Auction Transactions</vt:lpstr>
      <vt:lpstr>Monthly Auction Binding Constraints</vt:lpstr>
      <vt:lpstr>Monthly Auction Net Revenue</vt:lpstr>
      <vt:lpstr>Transaction Limit Utilization Discussion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dmaggio</cp:lastModifiedBy>
  <cp:revision>234</cp:revision>
  <cp:lastPrinted>2014-06-20T13:07:14Z</cp:lastPrinted>
  <dcterms:created xsi:type="dcterms:W3CDTF">2010-04-12T23:12:02Z</dcterms:created>
  <dcterms:modified xsi:type="dcterms:W3CDTF">2015-08-24T20:01:23Z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0x01010000E8814F74C5A14C9F6E3D63CD5B06E3</vt:lpwstr>
  </property>
</Properties>
</file>