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8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bert King" initials="R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91" d="100"/>
          <a:sy n="91" d="100"/>
        </p:scale>
        <p:origin x="-137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D50D82-8613-4FF4-AE9B-981F4FF27B89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B1070-C51C-492F-A3EA-89BE21F60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47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26A48-041B-488C-9140-E6094949724C}" type="datetime1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4D56F-14F8-4525-AB41-83ADF327E3F4}" type="datetime1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2A538-5DBA-473A-8A3C-6AFDAE631E3B}" type="datetime1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964A-1F81-40DF-ADA1-68C93E45F064}" type="datetime1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C3606-68BB-4397-B110-0378F7F73029}" type="datetime1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F069C-399A-469A-81C2-3C5FE9006797}" type="datetime1">
              <a:rPr lang="en-US" smtClean="0"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050D-5A32-414F-9A73-4F994C773EE9}" type="datetime1">
              <a:rPr lang="en-US" smtClean="0"/>
              <a:t>8/20/2015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8C0C-5EBE-4441-80B3-41C477C917B8}" type="datetime1">
              <a:rPr lang="en-US" smtClean="0"/>
              <a:t>8/20/2015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71A05-71F0-4FFD-A9EE-CC373E083B0A}" type="datetime1">
              <a:rPr lang="en-US" smtClean="0"/>
              <a:t>8/20/2015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7BA-79E8-4A71-AB36-C3D05A9FBA50}" type="datetime1">
              <a:rPr lang="en-US" smtClean="0"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617-2321-4B48-96CF-7BBBD53F8704}" type="datetime1">
              <a:rPr lang="en-US" smtClean="0"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6BF0C-E5C1-42DB-84F4-B10BC2415CB0}" type="datetime1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r>
              <a:rPr lang="en-US" dirty="0" smtClean="0"/>
              <a:t>LMP-G Update to DSWG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LRISv2 Subgroup</a:t>
            </a:r>
          </a:p>
          <a:p>
            <a:r>
              <a:rPr lang="en-US" dirty="0" smtClean="0"/>
              <a:t>Aug. 20,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011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LMP-G Policy Issues Matrix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6169202"/>
              </p:ext>
            </p:extLst>
          </p:nvPr>
        </p:nvGraphicFramePr>
        <p:xfrm>
          <a:off x="457200" y="1600200"/>
          <a:ext cx="822960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  <a:gridCol w="213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V.  Implementation</a:t>
                      </a:r>
                      <a:r>
                        <a:rPr lang="en-US" baseline="0" dirty="0" smtClean="0"/>
                        <a:t> issues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DR QSEs must obtain permission from a NOIE to solicit customers for Loads in SCED participation in NOIE territories.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Consensus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DR QSE ALRs can combine customers from NOIE and competitive territories so long as minimum portfolio threshold is met and the</a:t>
                      </a:r>
                      <a:r>
                        <a:rPr lang="en-US" baseline="0" dirty="0" smtClean="0"/>
                        <a:t> customers are all within a single Load Zone.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Consensus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LSE/REP DRPOR (serving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only ALR </a:t>
                      </a:r>
                      <a:r>
                        <a:rPr lang="en-US" strike="noStrike" dirty="0" smtClean="0">
                          <a:solidFill>
                            <a:schemeClr val="tx1"/>
                          </a:solidFill>
                        </a:rPr>
                        <a:t>from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its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trike="noStrike" baseline="0" dirty="0" smtClean="0">
                          <a:solidFill>
                            <a:schemeClr val="tx1"/>
                          </a:solidFill>
                        </a:rPr>
                        <a:t>own </a:t>
                      </a:r>
                      <a:r>
                        <a:rPr lang="en-US" strike="noStrike" baseline="0" dirty="0" smtClean="0">
                          <a:solidFill>
                            <a:schemeClr val="tx1"/>
                          </a:solidFill>
                        </a:rPr>
                        <a:t>customer base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) should have the option of participating with </a:t>
                      </a:r>
                      <a:r>
                        <a:rPr lang="en-US" dirty="0" smtClean="0"/>
                        <a:t>either an Offer to Sell or a Bid to Buy.  (Settlement</a:t>
                      </a:r>
                      <a:r>
                        <a:rPr lang="en-US" baseline="0" dirty="0" smtClean="0"/>
                        <a:t> outcomes will be the same.)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Consensus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9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LMP-G Policy Issues Matrix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9019700"/>
              </p:ext>
            </p:extLst>
          </p:nvPr>
        </p:nvGraphicFramePr>
        <p:xfrm>
          <a:off x="457200" y="1600200"/>
          <a:ext cx="82296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0"/>
                <a:gridCol w="182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VI.	Consequences of policy and implementation decisions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Neither Bid-to-Buy, LMP-VG nor LMP-Proxy $G can guarantee that every DR customer</a:t>
                      </a:r>
                      <a:r>
                        <a:rPr lang="en-US" baseline="0" dirty="0" smtClean="0"/>
                        <a:t> will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not some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receive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over payments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10399"/>
              </p:ext>
            </p:extLst>
          </p:nvPr>
        </p:nvGraphicFramePr>
        <p:xfrm>
          <a:off x="457200" y="3200400"/>
          <a:ext cx="8229600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70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VII.  Unresolved issues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LSE/REP cannot bill a customer for energy not consumed without</a:t>
                      </a:r>
                      <a:r>
                        <a:rPr lang="en-US" baseline="0" dirty="0" smtClean="0"/>
                        <a:t> changes to PURA or PUCT Substantive Rules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trike="noStrike" baseline="0" dirty="0" smtClean="0">
                          <a:solidFill>
                            <a:schemeClr val="tx1"/>
                          </a:solidFill>
                        </a:rPr>
                        <a:t>Requires Leg/PUCT Action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LMP-Volumetric</a:t>
                      </a:r>
                      <a:r>
                        <a:rPr lang="en-US" baseline="0" dirty="0" smtClean="0"/>
                        <a:t> G should be implemented simultaneously with </a:t>
                      </a:r>
                      <a:r>
                        <a:rPr lang="en-US" dirty="0" smtClean="0"/>
                        <a:t>LMP-Proxy $G.  (Prioritizing</a:t>
                      </a:r>
                      <a:r>
                        <a:rPr lang="en-US" baseline="0" dirty="0" smtClean="0"/>
                        <a:t> Proxy $G implies preference for enabling residential participation over C&amp;I).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Consensus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Cost and complexity of </a:t>
                      </a:r>
                      <a:r>
                        <a:rPr lang="en-US" dirty="0" smtClean="0"/>
                        <a:t>implementation should be weighed against potential participation and market benefits.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4913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DSWG Discussion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Review LMP-G options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LMP-Proxy $G (No Customer Level Validation)</a:t>
            </a:r>
          </a:p>
          <a:p>
            <a:pPr lvl="2"/>
            <a:r>
              <a:rPr lang="en-US" dirty="0" smtClean="0"/>
              <a:t>DRPOR</a:t>
            </a:r>
          </a:p>
          <a:p>
            <a:pPr lvl="2"/>
            <a:r>
              <a:rPr lang="en-US" dirty="0" smtClean="0"/>
              <a:t>Notification to all parties</a:t>
            </a:r>
          </a:p>
          <a:p>
            <a:pPr lvl="2"/>
            <a:r>
              <a:rPr lang="en-US" dirty="0" smtClean="0"/>
              <a:t>No enforcement of duplicate DR benefit for customers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LMP-Proxy $G (Customer Level Validation)</a:t>
            </a:r>
          </a:p>
          <a:p>
            <a:pPr lvl="2"/>
            <a:r>
              <a:rPr lang="en-US" dirty="0"/>
              <a:t>DRPOR</a:t>
            </a:r>
          </a:p>
          <a:p>
            <a:pPr lvl="2"/>
            <a:r>
              <a:rPr lang="en-US" dirty="0"/>
              <a:t>Notification to all </a:t>
            </a:r>
            <a:r>
              <a:rPr lang="en-US" dirty="0" smtClean="0"/>
              <a:t>parties</a:t>
            </a:r>
          </a:p>
          <a:p>
            <a:pPr lvl="2"/>
            <a:r>
              <a:rPr lang="en-US" dirty="0" smtClean="0"/>
              <a:t>Enforcement of duplicate DR benefit for customers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LMP-VG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Self Scheduled Curtailment Settlement (3</a:t>
            </a:r>
            <a:r>
              <a:rPr lang="en-US" baseline="30000" dirty="0" smtClean="0"/>
              <a:t>rd</a:t>
            </a:r>
            <a:r>
              <a:rPr lang="en-US" dirty="0" smtClean="0"/>
              <a:t> Party DR Provider)</a:t>
            </a:r>
          </a:p>
          <a:p>
            <a:r>
              <a:rPr lang="en-US" dirty="0"/>
              <a:t>Review LMP-G policy issues</a:t>
            </a:r>
          </a:p>
          <a:p>
            <a:r>
              <a:rPr lang="en-US" dirty="0"/>
              <a:t>Review and discuss consensus items</a:t>
            </a:r>
          </a:p>
          <a:p>
            <a:r>
              <a:rPr lang="en-US" dirty="0" smtClean="0"/>
              <a:t>Path forward</a:t>
            </a:r>
          </a:p>
          <a:p>
            <a:pPr lvl="1"/>
            <a:r>
              <a:rPr lang="en-US" dirty="0" smtClean="0"/>
              <a:t>Concept Paper</a:t>
            </a:r>
          </a:p>
          <a:p>
            <a:pPr lvl="1"/>
            <a:r>
              <a:rPr lang="en-US" dirty="0" smtClean="0"/>
              <a:t>NPRR</a:t>
            </a:r>
          </a:p>
          <a:p>
            <a:pPr lvl="1"/>
            <a:r>
              <a:rPr lang="en-US" dirty="0" smtClean="0"/>
              <a:t>How to resolve PUCT items?</a:t>
            </a:r>
          </a:p>
          <a:p>
            <a:r>
              <a:rPr lang="en-US" dirty="0" smtClean="0"/>
              <a:t>LRISv2 Subgroup Leadership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778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LMP-G Policy Issues Matrix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6351776"/>
              </p:ext>
            </p:extLst>
          </p:nvPr>
        </p:nvGraphicFramePr>
        <p:xfrm>
          <a:off x="457200" y="1600200"/>
          <a:ext cx="82296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I.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Design Principles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Comment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ERCOT Stakeholders should strive to implement market policies which allow loads active participation in the Real Time Market.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ERCOT Stakeholders should strive to implement market policies which allow loads to contribute to wholesale price formation via participation in the Real Time Market.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The principle of LMP-G asserts </a:t>
                      </a:r>
                      <a:r>
                        <a:rPr lang="en-US" u="none" dirty="0" smtClean="0"/>
                        <a:t>that Load should </a:t>
                      </a:r>
                      <a:r>
                        <a:rPr lang="en-US" dirty="0" smtClean="0"/>
                        <a:t>not receive financial benefit more than once for providing demand response (i.e. double payments).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The existing ORDC and Loads in SCED “bid to buy” market structures should be preserved.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Consensus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990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LMP-G Policy Issues Matrix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4026540"/>
              </p:ext>
            </p:extLst>
          </p:nvPr>
        </p:nvGraphicFramePr>
        <p:xfrm>
          <a:off x="457200" y="1295400"/>
          <a:ext cx="8229600" cy="458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56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II.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Economic Considerations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LMP-G cannot practically be enforced at </a:t>
                      </a:r>
                      <a:r>
                        <a:rPr lang="en-US" u="none" dirty="0" smtClean="0">
                          <a:solidFill>
                            <a:schemeClr val="tx1"/>
                          </a:solidFill>
                        </a:rPr>
                        <a:t>the customer level.</a:t>
                      </a:r>
                      <a:r>
                        <a:rPr lang="en-US" u="none" baseline="0" dirty="0" smtClean="0">
                          <a:solidFill>
                            <a:schemeClr val="tx1"/>
                          </a:solidFill>
                        </a:rPr>
                        <a:t>  Rather,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incentives should be provided at the wholesale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market level at LMP-Proxy $G with the understanding that competitive retail market forces will tend to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push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the incentives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customers and fulfill the principle of LMP-G. 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ERCOT can settle an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LSE/REP QSE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by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paying for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the measured load reduction at a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Proxy $G value for that energy reduction (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UFE and T&amp;D Loss methodologies may be precedent) or by adding back the load to the LSE/REP’s load responsibility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trike="noStrike" baseline="0" dirty="0" smtClean="0">
                          <a:solidFill>
                            <a:schemeClr val="tx1"/>
                          </a:solidFill>
                        </a:rPr>
                        <a:t>Consensus; may require PUCT Action</a:t>
                      </a:r>
                      <a:endParaRPr lang="en-US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Implementation of new market uplifts should be minimized.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Rules need to be established to manage snapback effect issues and mitigate</a:t>
                      </a:r>
                      <a:r>
                        <a:rPr lang="en-US" baseline="0" dirty="0" smtClean="0"/>
                        <a:t> snapback risk borne by </a:t>
                      </a:r>
                      <a:r>
                        <a:rPr lang="en-US" baseline="0" dirty="0" err="1" smtClean="0"/>
                        <a:t>REPs</a:t>
                      </a:r>
                      <a:r>
                        <a:rPr lang="en-US" dirty="0" err="1" smtClean="0"/>
                        <a:t>.</a:t>
                      </a:r>
                      <a:r>
                        <a:rPr lang="en-US" dirty="0" smtClean="0"/>
                        <a:t>  Potential for DR QSEs to shift costs onto LSEs/REPs; or could have large effect on DR QSEs, either in paying for it or designing strategies to minimize it.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Consensus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9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LMP-G Policy Issues Matrix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3051543"/>
              </p:ext>
            </p:extLst>
          </p:nvPr>
        </p:nvGraphicFramePr>
        <p:xfrm>
          <a:off x="457200" y="1219200"/>
          <a:ext cx="8229600" cy="549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III.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participation rules must be practical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LMP-G cannot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practically be enforced at </a:t>
                      </a:r>
                      <a:r>
                        <a:rPr lang="en-US" u="none" dirty="0" smtClean="0">
                          <a:solidFill>
                            <a:schemeClr val="tx1"/>
                          </a:solidFill>
                        </a:rPr>
                        <a:t>the customer level.</a:t>
                      </a:r>
                      <a:r>
                        <a:rPr lang="en-US" u="none" baseline="0" dirty="0" smtClean="0">
                          <a:solidFill>
                            <a:schemeClr val="tx1"/>
                          </a:solidFill>
                        </a:rPr>
                        <a:t>  Rather,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incentives should be provided at the wholesale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market level with the understanding that competitive retail market forces will tend to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push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the incentives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customers and fulfill the principle of LMP-G. 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Rules</a:t>
                      </a:r>
                      <a:r>
                        <a:rPr lang="en-US" baseline="0" dirty="0" smtClean="0"/>
                        <a:t> need to be established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 ensure different DR QSEs are not participating with the same customers, </a:t>
                      </a:r>
                      <a:r>
                        <a:rPr lang="en-US" strike="noStrike" dirty="0" smtClean="0">
                          <a:solidFill>
                            <a:schemeClr val="tx1"/>
                          </a:solidFill>
                        </a:rPr>
                        <a:t>in </a:t>
                      </a:r>
                      <a:r>
                        <a:rPr lang="en-US" strike="noStrike" dirty="0" smtClean="0">
                          <a:solidFill>
                            <a:schemeClr val="tx1"/>
                          </a:solidFill>
                        </a:rPr>
                        <a:t>the same manner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switching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rules prohibit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REPs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from participating with the same customers.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Consensus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ESI ID (or NOIE unique</a:t>
                      </a:r>
                      <a:r>
                        <a:rPr lang="en-US" baseline="0" dirty="0" smtClean="0"/>
                        <a:t> meter ID) </a:t>
                      </a:r>
                      <a:r>
                        <a:rPr lang="en-US" dirty="0" smtClean="0"/>
                        <a:t>may have a single DR Provider of Record (DRPOR), similar to REP of Record.  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[Is this the same as above?]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Consensus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Retail rate structures should not disqualify a customer from enrolling</a:t>
                      </a:r>
                      <a:r>
                        <a:rPr lang="en-US" baseline="0" dirty="0" smtClean="0"/>
                        <a:t> with a third-party DRPOR via Proxy $G.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Consensus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Rules must be established to manage DR QSE ALRs which contain</a:t>
                      </a:r>
                      <a:r>
                        <a:rPr lang="en-US" baseline="0" dirty="0" smtClean="0"/>
                        <a:t> customers from numerous </a:t>
                      </a:r>
                      <a:r>
                        <a:rPr lang="en-US" dirty="0" smtClean="0"/>
                        <a:t>LSEs/REPs</a:t>
                      </a:r>
                      <a:r>
                        <a:rPr lang="en-US" baseline="0" dirty="0" smtClean="0"/>
                        <a:t>, including maintaining minimum LSE/REP portfolio sizes within ALRs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Consensus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817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dirty="0"/>
              <a:t>LMP-G Policy Issues Matrix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9826491"/>
              </p:ext>
            </p:extLst>
          </p:nvPr>
        </p:nvGraphicFramePr>
        <p:xfrm>
          <a:off x="533400" y="1524000"/>
          <a:ext cx="8229600" cy="412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22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IV.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Customer-related issues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Customer has the right to select or change a DR QSE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Implied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REPs</a:t>
                      </a:r>
                      <a:r>
                        <a:rPr lang="en-US" baseline="0" dirty="0" smtClean="0"/>
                        <a:t> must have</a:t>
                      </a:r>
                      <a:r>
                        <a:rPr lang="en-US" dirty="0" smtClean="0"/>
                        <a:t> ability to charge an early termination fee if customer switches to DR QSE.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trike="noStrike" baseline="0" dirty="0" smtClean="0">
                          <a:solidFill>
                            <a:schemeClr val="tx1"/>
                          </a:solidFill>
                        </a:rPr>
                        <a:t>Requires PUCT Action</a:t>
                      </a:r>
                      <a:endParaRPr lang="en-US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Rules must be established to</a:t>
                      </a:r>
                      <a:r>
                        <a:rPr lang="en-US" baseline="0" dirty="0" smtClean="0"/>
                        <a:t> define </a:t>
                      </a:r>
                      <a:r>
                        <a:rPr lang="en-US" dirty="0" smtClean="0"/>
                        <a:t>what will happen to a customer’s rate plan when customer joins a DR QSE, if the current retail service plan with the</a:t>
                      </a:r>
                      <a:r>
                        <a:rPr lang="en-US" baseline="0" dirty="0" smtClean="0"/>
                        <a:t> REP</a:t>
                      </a:r>
                      <a:r>
                        <a:rPr lang="en-US" dirty="0" smtClean="0"/>
                        <a:t> includes an incentive tied to DR capability.  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[Is</a:t>
                      </a:r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 this the same as above?]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trike="noStrike" baseline="0" dirty="0" smtClean="0">
                          <a:solidFill>
                            <a:schemeClr val="tx1"/>
                          </a:solidFill>
                        </a:rPr>
                        <a:t>Requires PUCT Action</a:t>
                      </a:r>
                      <a:endParaRPr lang="en-US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Rules must be adopted to prevent DR-blocker strategies by </a:t>
                      </a:r>
                      <a:r>
                        <a:rPr lang="en-US" dirty="0" err="1" smtClean="0"/>
                        <a:t>REPs.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Market</a:t>
                      </a:r>
                      <a:r>
                        <a:rPr lang="en-US" baseline="0" dirty="0" smtClean="0"/>
                        <a:t> rules</a:t>
                      </a:r>
                      <a:r>
                        <a:rPr lang="en-US" dirty="0" smtClean="0"/>
                        <a:t> should ensure an adequate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transition period</a:t>
                      </a:r>
                      <a:r>
                        <a:rPr lang="en-US" baseline="0" dirty="0" smtClean="0"/>
                        <a:t> to provide REPs ample time to manage existing customer relationships.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Consensus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39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LMP-G Policy Issues Matrix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3990302"/>
              </p:ext>
            </p:extLst>
          </p:nvPr>
        </p:nvGraphicFramePr>
        <p:xfrm>
          <a:off x="457200" y="1066800"/>
          <a:ext cx="8229600" cy="549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IV.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Customer-related issues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LSEs/REPs and DR QSEs should operate with comparable, equitable, and reasonable rules.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endParaRPr lang="en-US" dirty="0"/>
                    </a:p>
                  </a:txBody>
                  <a:tcPr/>
                </a:tc>
              </a:tr>
              <a:tr h="417068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To put 3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rd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Party DR PORs on a level playing field with REPs PUC should establish a process for registration of 3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rd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Party DR Providers of Record participating in the market, and requiring contractual agreement to market rules and customer protection rules, including: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Rules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must be established to detail the mechanics of switch administration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Rules must be established to govern customer engagement and recruitment. 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Rules must be established to define consumer protection, including right of rescission and privacy of proprietary customer information.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Rules must be established to track, validate, and contest (if erroneous) customer switching (e.g. from a REP DR program to a 3</a:t>
                      </a:r>
                      <a:r>
                        <a:rPr lang="en-US" sz="1800" baseline="30000" dirty="0" smtClean="0">
                          <a:solidFill>
                            <a:schemeClr val="tx1"/>
                          </a:solidFill>
                        </a:rPr>
                        <a:t>rd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Party).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Rules must be established to define requirements and information disclosures to residential and small commercial customers (similar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to Electricity Facts Label)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r>
                        <a:rPr lang="en-US" baseline="0" dirty="0" smtClean="0"/>
                        <a:t>: PUCT action required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087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LMP-G Policy Issues Matrix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2993945"/>
              </p:ext>
            </p:extLst>
          </p:nvPr>
        </p:nvGraphicFramePr>
        <p:xfrm>
          <a:off x="533400" y="1219200"/>
          <a:ext cx="8229600" cy="497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/>
                <a:gridCol w="1676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V.  Implementation</a:t>
                      </a:r>
                      <a:r>
                        <a:rPr lang="en-US" baseline="0" dirty="0" smtClean="0"/>
                        <a:t> issues—customer tracking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Rules must be established to track customer switches, rectify inadvertent switches, and notify both REP of Record and DR QSE.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trike="noStrike" baseline="0" dirty="0" smtClean="0">
                          <a:solidFill>
                            <a:schemeClr val="tx1"/>
                          </a:solidFill>
                        </a:rPr>
                        <a:t>Requires PUCT Action</a:t>
                      </a:r>
                      <a:endParaRPr lang="en-US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 secure transaction system (possibly</a:t>
                      </a:r>
                      <a:r>
                        <a:rPr lang="en-US" baseline="0" dirty="0" smtClean="0"/>
                        <a:t> similar to TX SET) will be necessary </a:t>
                      </a:r>
                      <a:r>
                        <a:rPr lang="en-US" dirty="0" smtClean="0"/>
                        <a:t>for high volumes of DR-related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market transactions and notifications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Consensus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dirty="0" smtClean="0"/>
                        <a:t>TX SET transactions/notifications</a:t>
                      </a:r>
                      <a:r>
                        <a:rPr lang="en-US" baseline="0" dirty="0" smtClean="0"/>
                        <a:t> may include: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Request to enroll a customer with a  </a:t>
                      </a:r>
                      <a:r>
                        <a:rPr lang="en-US" sz="1600" baseline="0" dirty="0" smtClean="0"/>
                        <a:t>DRPOR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Enrollment</a:t>
                      </a:r>
                      <a:r>
                        <a:rPr lang="en-US" sz="1600" baseline="0" dirty="0" smtClean="0"/>
                        <a:t> request response (accepted/rejected) </a:t>
                      </a:r>
                      <a:endParaRPr lang="en-US" sz="1600" dirty="0" smtClean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DRPOR request to discontinue a customer enrollment (and response)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Notifying LSE/REP that its customer has enrolled with a DRPOR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Notifying LSE/REP that its customer has discontinued enrollment with a DRPOR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Notifying DRPOR that its customer</a:t>
                      </a:r>
                      <a:r>
                        <a:rPr lang="en-US" sz="1600" baseline="0" dirty="0" smtClean="0"/>
                        <a:t> has switched REPs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Notifying DRPOR that its customer</a:t>
                      </a:r>
                      <a:r>
                        <a:rPr lang="en-US" sz="1600" baseline="0" dirty="0" smtClean="0"/>
                        <a:t> has had a profile change (e.g. from RES to BUS, BUS to RES), meter type change (IDR to NIDR), Load Zone change, status change (de-energized/inactive)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 smtClean="0"/>
                        <a:t>Others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Consensus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25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/>
          <a:lstStyle/>
          <a:p>
            <a:r>
              <a:rPr lang="en-US" dirty="0"/>
              <a:t>LMP-G Policy Issues Matrix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1358237"/>
              </p:ext>
            </p:extLst>
          </p:nvPr>
        </p:nvGraphicFramePr>
        <p:xfrm>
          <a:off x="457200" y="1600200"/>
          <a:ext cx="8229600" cy="467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18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V.  Implementation</a:t>
                      </a:r>
                      <a:r>
                        <a:rPr lang="en-US" baseline="0" dirty="0" smtClean="0"/>
                        <a:t> issues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Rules must be</a:t>
                      </a:r>
                      <a:r>
                        <a:rPr lang="en-US" baseline="0" dirty="0" smtClean="0"/>
                        <a:t> established to resolve </a:t>
                      </a:r>
                      <a:r>
                        <a:rPr lang="en-US" dirty="0" smtClean="0"/>
                        <a:t>competing claims for DRPOR.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Enabling 3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Party DR QSE access, by itself, will not assure broad Load participation in SCED.  LMP-G should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 considered in parallel with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additional market enhancements that address DR operational concerns with the real-time market.  Enhancements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may include: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MIRTM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Luminant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recommendations for NPRR 555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Party Self-Scheduled DR w/Settlement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Consensus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 mechanism does</a:t>
                      </a:r>
                      <a:r>
                        <a:rPr lang="en-US" baseline="0" dirty="0" smtClean="0"/>
                        <a:t> not </a:t>
                      </a:r>
                      <a:r>
                        <a:rPr lang="en-US" dirty="0" smtClean="0"/>
                        <a:t>need to be designed to enforce retail rate disqualification.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Consensus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DR Provider could</a:t>
                      </a:r>
                      <a:r>
                        <a:rPr lang="en-US" baseline="0" dirty="0" smtClean="0"/>
                        <a:t> fit into the current ERCOT Market structure as a new type of Entity (requiring QSE relationship) or as a QSE with DRPOR attribute.  QSE could be same QSE affiliated with an LSE</a:t>
                      </a:r>
                      <a:r>
                        <a:rPr lang="en-US" dirty="0" smtClean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</a:t>
                      </a:r>
                      <a:r>
                        <a:rPr lang="en-US" baseline="0" dirty="0" smtClean="0"/>
                        <a:t> LSE/</a:t>
                      </a:r>
                      <a:r>
                        <a:rPr lang="en-US" dirty="0" smtClean="0"/>
                        <a:t>REP can be a DRPOR for another LSE/REP’s customers.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Consensus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76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10292</TotalTime>
  <Words>1306</Words>
  <Application>Microsoft Office PowerPoint</Application>
  <PresentationFormat>On-screen Show (4:3)</PresentationFormat>
  <Paragraphs>148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LMP-G Update to DSWG</vt:lpstr>
      <vt:lpstr>DSWG Discussion Items</vt:lpstr>
      <vt:lpstr>LMP-G Policy Issues Matrix</vt:lpstr>
      <vt:lpstr>LMP-G Policy Issues Matrix</vt:lpstr>
      <vt:lpstr>LMP-G Policy Issues Matrix</vt:lpstr>
      <vt:lpstr>LMP-G Policy Issues Matrix</vt:lpstr>
      <vt:lpstr>LMP-G Policy Issues Matrix</vt:lpstr>
      <vt:lpstr>LMP-G Policy Issues Matrix</vt:lpstr>
      <vt:lpstr>LMP-G Policy Issues Matrix</vt:lpstr>
      <vt:lpstr>LMP-G Policy Issues Matrix</vt:lpstr>
      <vt:lpstr>LMP-G Policy Issues Matrix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Motion on LMP-G</dc:title>
  <dc:creator>Barnes, Bill</dc:creator>
  <cp:lastModifiedBy>Bill Barnes (NRG)</cp:lastModifiedBy>
  <cp:revision>99</cp:revision>
  <dcterms:created xsi:type="dcterms:W3CDTF">2006-08-16T00:00:00Z</dcterms:created>
  <dcterms:modified xsi:type="dcterms:W3CDTF">2015-08-20T13:36:16Z</dcterms:modified>
</cp:coreProperties>
</file>