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D44F81-DB30-42A7-95EB-23F1D3D28184}" type="datetimeFigureOut">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4181669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D44F81-DB30-42A7-95EB-23F1D3D28184}" type="datetimeFigureOut">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3713445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D44F81-DB30-42A7-95EB-23F1D3D28184}" type="datetimeFigureOut">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2192627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D44F81-DB30-42A7-95EB-23F1D3D28184}" type="datetimeFigureOut">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3666716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D44F81-DB30-42A7-95EB-23F1D3D28184}" type="datetimeFigureOut">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1728594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D44F81-DB30-42A7-95EB-23F1D3D28184}" type="datetimeFigureOut">
              <a:rPr lang="en-US" smtClean="0"/>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2107579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D44F81-DB30-42A7-95EB-23F1D3D28184}" type="datetimeFigureOut">
              <a:rPr lang="en-US" smtClean="0"/>
              <a:t>8/19/2015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2220801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D44F81-DB30-42A7-95EB-23F1D3D28184}" type="datetimeFigureOut">
              <a:rPr lang="en-US" smtClean="0"/>
              <a:t>8/19/2015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360215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D44F81-DB30-42A7-95EB-23F1D3D28184}" type="datetimeFigureOut">
              <a:rPr lang="en-US" smtClean="0"/>
              <a:t>8/19/2015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3059398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D44F81-DB30-42A7-95EB-23F1D3D28184}" type="datetimeFigureOut">
              <a:rPr lang="en-US" smtClean="0"/>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1735329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D44F81-DB30-42A7-95EB-23F1D3D28184}" type="datetimeFigureOut">
              <a:rPr lang="en-US" smtClean="0"/>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C9E98-7F35-42B6-AB6B-503F85B31844}" type="slidenum">
              <a:rPr lang="en-US" smtClean="0"/>
              <a:t>‹#›</a:t>
            </a:fld>
            <a:endParaRPr lang="en-US"/>
          </a:p>
        </p:txBody>
      </p:sp>
    </p:spTree>
    <p:extLst>
      <p:ext uri="{BB962C8B-B14F-4D97-AF65-F5344CB8AC3E}">
        <p14:creationId xmlns:p14="http://schemas.microsoft.com/office/powerpoint/2010/main" val="689069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D44F81-DB30-42A7-95EB-23F1D3D28184}" type="datetimeFigureOut">
              <a:rPr lang="en-US" smtClean="0"/>
              <a:t>8/19/2015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4C9E98-7F35-42B6-AB6B-503F85B31844}" type="slidenum">
              <a:rPr lang="en-US" smtClean="0"/>
              <a:t>‹#›</a:t>
            </a:fld>
            <a:endParaRPr lang="en-US"/>
          </a:p>
        </p:txBody>
      </p:sp>
    </p:spTree>
    <p:extLst>
      <p:ext uri="{BB962C8B-B14F-4D97-AF65-F5344CB8AC3E}">
        <p14:creationId xmlns:p14="http://schemas.microsoft.com/office/powerpoint/2010/main" val="1479875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r>
              <a:rPr lang="en-US" sz="1400" dirty="0" smtClean="0"/>
              <a:t>NPRRs</a:t>
            </a:r>
            <a:endParaRPr lang="en-US" sz="1400" dirty="0"/>
          </a:p>
        </p:txBody>
      </p:sp>
      <p:sp>
        <p:nvSpPr>
          <p:cNvPr id="3" name="Content Placeholder 2"/>
          <p:cNvSpPr>
            <a:spLocks noGrp="1"/>
          </p:cNvSpPr>
          <p:nvPr>
            <p:ph idx="1"/>
          </p:nvPr>
        </p:nvSpPr>
        <p:spPr>
          <a:xfrm>
            <a:off x="457200" y="609600"/>
            <a:ext cx="8229600" cy="5516563"/>
          </a:xfrm>
        </p:spPr>
        <p:txBody>
          <a:bodyPr>
            <a:normAutofit lnSpcReduction="10000"/>
          </a:bodyPr>
          <a:lstStyle/>
          <a:p>
            <a:r>
              <a:rPr lang="en-US" sz="1400" b="1" dirty="0" smtClean="0"/>
              <a:t>663NPRR </a:t>
            </a:r>
            <a:r>
              <a:rPr lang="en-US" sz="1400" b="1" dirty="0"/>
              <a:t>Ancillary Service Insufficiency Actions. </a:t>
            </a:r>
            <a:r>
              <a:rPr lang="en-US" sz="1400" dirty="0"/>
              <a:t>This Nodal Protocol Revision Request (NPRR) specifies the actions ERCOT will take to ensure sufficient Ancillary Service capacity exists in the event that ERCOT is unable to procure enough Ancillary Service capacity to meet its Ancillary Service Plan through the Day-Ahead Market (DAM). In summary, Supplementary Ancillary Service Market (SASM) and Hourly Reliability Unit Commitment (HRUC) will be used, and in the event that Ancillary Service is still insufficient, Ancillary Service will be assigned to Qualified Scheduling Entities (QSEs) with Generation Resources based on available capacity.</a:t>
            </a:r>
            <a:br>
              <a:rPr lang="en-US" sz="1400" dirty="0"/>
            </a:br>
            <a:r>
              <a:rPr lang="en-US" sz="1400" dirty="0"/>
              <a:t/>
            </a:r>
            <a:br>
              <a:rPr lang="en-US" sz="1400" dirty="0"/>
            </a:br>
            <a:r>
              <a:rPr lang="en-US" sz="1400" dirty="0"/>
              <a:t>ERCOT’s intention is to keep this NPRR specific to ERCOT operational actions, with Settlement and other issues to be </a:t>
            </a:r>
            <a:r>
              <a:rPr lang="en-US" sz="1400" dirty="0" smtClean="0"/>
              <a:t>addressed </a:t>
            </a:r>
            <a:r>
              <a:rPr lang="en-US" sz="1400" dirty="0"/>
              <a:t>in an additional NPRR submitted by Market Participants. </a:t>
            </a:r>
            <a:endParaRPr lang="en-US" sz="1400" dirty="0" smtClean="0"/>
          </a:p>
          <a:p>
            <a:r>
              <a:rPr lang="en-US" sz="1400" b="1" dirty="0" smtClean="0"/>
              <a:t>689NPRR </a:t>
            </a:r>
            <a:r>
              <a:rPr lang="en-US" sz="1400" b="1" dirty="0"/>
              <a:t>Settlement of Ancillary Service Assignment in Real-Time Operations. </a:t>
            </a:r>
            <a:r>
              <a:rPr lang="en-US" sz="1400" dirty="0"/>
              <a:t>This NPRR provides a Settlement mechanism for NPRR663, Ancillary Service Insufficiency Actions, by addressing the Settlement of Ancillary Services assigned during Real-Time Operations, as requested by WMS.  This NPRR also includes administrative edits that consistently italicizes variables in equations and tables and aligns the formatting of equations in Sections 6.7.2 and 6.7.3. </a:t>
            </a:r>
            <a:endParaRPr lang="en-US" sz="1400" dirty="0" smtClean="0"/>
          </a:p>
          <a:p>
            <a:r>
              <a:rPr lang="en-US" sz="1400" b="1" dirty="0" smtClean="0"/>
              <a:t>717NPRR </a:t>
            </a:r>
            <a:r>
              <a:rPr lang="en-US" sz="1400" b="1" dirty="0"/>
              <a:t>Clarification of EPS Metering Exception for ERS Generation. </a:t>
            </a:r>
            <a:r>
              <a:rPr lang="en-US" sz="1400" dirty="0"/>
              <a:t>This Nodal Protocol Revision Request (NPRR) adds language in Section 10.2.3 to exempt generation offering Emergency Response Service (ERS) during the current contract period from the ERCOT-Polled Settlement (EPS) metering requirement and allow the EPS-exempt ERS Generator to export energy to the ERCOT System during equipment testing. </a:t>
            </a:r>
            <a:endParaRPr lang="en-US" sz="1400" dirty="0" smtClean="0"/>
          </a:p>
          <a:p>
            <a:r>
              <a:rPr lang="en-US" sz="1400" b="1" dirty="0" smtClean="0"/>
              <a:t>718NPRR </a:t>
            </a:r>
            <a:r>
              <a:rPr lang="en-US" sz="1400" b="1" dirty="0"/>
              <a:t>Correct Requirement for Posting AML Data. </a:t>
            </a:r>
            <a:r>
              <a:rPr lang="en-US" sz="1400" dirty="0"/>
              <a:t>Current Protocol language requires that Adjusted Metered Load (AML) data be available for six months after the Operating Day.  However, the Protected Information Status of AML data expires 180 days after the Operating Day, making the posting requirement infeasible.  This Nodal Protocol Revision Request (NPRR) corrects the Protocols so that AML data is available for six months after posting</a:t>
            </a:r>
          </a:p>
        </p:txBody>
      </p:sp>
    </p:spTree>
    <p:extLst>
      <p:ext uri="{BB962C8B-B14F-4D97-AF65-F5344CB8AC3E}">
        <p14:creationId xmlns:p14="http://schemas.microsoft.com/office/powerpoint/2010/main" val="66085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sz="1400" dirty="0" smtClean="0"/>
              <a:t>NPRRs</a:t>
            </a:r>
            <a:endParaRPr lang="en-US" sz="1400" dirty="0"/>
          </a:p>
        </p:txBody>
      </p:sp>
      <p:sp>
        <p:nvSpPr>
          <p:cNvPr id="3" name="Content Placeholder 2"/>
          <p:cNvSpPr>
            <a:spLocks noGrp="1"/>
          </p:cNvSpPr>
          <p:nvPr>
            <p:ph idx="1"/>
          </p:nvPr>
        </p:nvSpPr>
        <p:spPr>
          <a:xfrm>
            <a:off x="457200" y="533400"/>
            <a:ext cx="8229600" cy="5592763"/>
          </a:xfrm>
        </p:spPr>
        <p:txBody>
          <a:bodyPr>
            <a:normAutofit/>
          </a:bodyPr>
          <a:lstStyle/>
          <a:p>
            <a:r>
              <a:rPr lang="en-US" sz="1400" b="1" dirty="0" smtClean="0"/>
              <a:t>721NPRR </a:t>
            </a:r>
            <a:r>
              <a:rPr lang="en-US" sz="1400" b="1" dirty="0"/>
              <a:t>Removal of Language Related to NPRR455, CRR Shift Factors Report. </a:t>
            </a:r>
            <a:r>
              <a:rPr lang="en-US" sz="1400" dirty="0"/>
              <a:t>This Nodal Protocol Revision Request (NPRR) removes the grey-box for NPRR455, which requires the posting of a report of Shift </a:t>
            </a:r>
            <a:r>
              <a:rPr lang="en-US" sz="1400" dirty="0" smtClean="0"/>
              <a:t>Factors </a:t>
            </a:r>
            <a:r>
              <a:rPr lang="en-US" sz="1400" dirty="0"/>
              <a:t>for binding constraints in a Congestion Revenue Right (CRR) </a:t>
            </a:r>
            <a:r>
              <a:rPr lang="en-US" sz="1400" dirty="0" smtClean="0"/>
              <a:t>Auction</a:t>
            </a:r>
          </a:p>
          <a:p>
            <a:r>
              <a:rPr lang="en-US" sz="1400" b="1" dirty="0" smtClean="0"/>
              <a:t>722NPRR </a:t>
            </a:r>
            <a:r>
              <a:rPr lang="en-US" sz="1400" b="1" dirty="0"/>
              <a:t>Removal of Language Related to NPRR181, FIP Definition Revision. </a:t>
            </a:r>
            <a:r>
              <a:rPr lang="en-US" sz="1400" dirty="0"/>
              <a:t>This Nodal Protocol Revision Request (NPRR) eliminates revisions to the definition of “Fuel Index Price” and eliminates the introduction of the new defined term “Gas Day” introduced by NPRR181.  </a:t>
            </a:r>
            <a:r>
              <a:rPr lang="en-US" sz="1400"/>
              <a:t>These definition revisions remain unimplemented since Nodal Go-Live. </a:t>
            </a:r>
            <a:r>
              <a:rPr lang="en-US" sz="1400"/>
              <a:t> </a:t>
            </a:r>
            <a:endParaRPr lang="en-US" sz="1400" smtClean="0"/>
          </a:p>
          <a:p>
            <a:r>
              <a:rPr lang="en-US" sz="1400" b="1" dirty="0" smtClean="0"/>
              <a:t>723NPRR </a:t>
            </a:r>
            <a:r>
              <a:rPr lang="en-US" sz="1400" b="1" dirty="0"/>
              <a:t>Removal of grey-boxes from NPRR256, Add Non-Compliance Language to QSE Performance Standards. </a:t>
            </a:r>
            <a:r>
              <a:rPr lang="en-US" sz="1400" dirty="0"/>
              <a:t>This Nodal Protocol Revision Request (NPRR) eliminates portions of NPRR256, including non-compliance language related to Qualified Scheduling Entity (QSE) performance standards which remain unimplemented since Nodal Market </a:t>
            </a:r>
            <a:r>
              <a:rPr lang="en-US" sz="1400" dirty="0" smtClean="0"/>
              <a:t>go-live</a:t>
            </a:r>
          </a:p>
          <a:p>
            <a:r>
              <a:rPr lang="en-US" sz="1400" b="1" dirty="0" smtClean="0"/>
              <a:t>724NPRR </a:t>
            </a:r>
            <a:r>
              <a:rPr lang="en-US" sz="1400" b="1" dirty="0"/>
              <a:t>Removal of Language Related to NPRR493, Half-Hour RUC </a:t>
            </a:r>
            <a:r>
              <a:rPr lang="en-US" sz="1400" b="1" dirty="0" err="1"/>
              <a:t>Clawback</a:t>
            </a:r>
            <a:r>
              <a:rPr lang="en-US" sz="1400" b="1" dirty="0"/>
              <a:t>. </a:t>
            </a:r>
            <a:r>
              <a:rPr lang="en-US" sz="1400" dirty="0"/>
              <a:t>This Nodal Protocol Revision Request (NPRR) removes the grey-boxes for NPRR493, which define the term “Half-Hour Start Unit” and detail the Reliability Unit Commitment (RUC) </a:t>
            </a:r>
            <a:r>
              <a:rPr lang="en-US" sz="1400" dirty="0" err="1"/>
              <a:t>Clawback</a:t>
            </a:r>
            <a:r>
              <a:rPr lang="en-US" sz="1400" dirty="0"/>
              <a:t> treatment of such units. </a:t>
            </a:r>
          </a:p>
        </p:txBody>
      </p:sp>
    </p:spTree>
    <p:extLst>
      <p:ext uri="{BB962C8B-B14F-4D97-AF65-F5344CB8AC3E}">
        <p14:creationId xmlns:p14="http://schemas.microsoft.com/office/powerpoint/2010/main" val="14904635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205</Words>
  <Application>Microsoft Office PowerPoint</Application>
  <PresentationFormat>On-screen Show (4:3)</PresentationFormat>
  <Paragraphs>10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NPRRs</vt:lpstr>
      <vt:lpstr>NPRRs</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NPRRs</dc:title>
  <dc:creator>Spells, Vanessa</dc:creator>
  <cp:lastModifiedBy>Spells, Vanessa</cp:lastModifiedBy>
  <cp:revision>2</cp:revision>
  <cp:lastPrinted>2015-08-19T13:31:32Z</cp:lastPrinted>
  <dcterms:created xsi:type="dcterms:W3CDTF">2015-08-13T20:02:39Z</dcterms:created>
  <dcterms:modified xsi:type="dcterms:W3CDTF">2015-08-19T13:31:41Z</dcterms:modified>
</cp:coreProperties>
</file>