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Lst>
  <p:notesMasterIdLst>
    <p:notesMasterId r:id="rId12"/>
  </p:notesMasterIdLst>
  <p:sldIdLst>
    <p:sldId id="287" r:id="rId6"/>
    <p:sldId id="281" r:id="rId7"/>
    <p:sldId id="282" r:id="rId8"/>
    <p:sldId id="283" r:id="rId9"/>
    <p:sldId id="288" r:id="rId10"/>
    <p:sldId id="289" r:id="rId1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resh B Pabbisetty" initials="S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BAB7"/>
    <a:srgbClr val="005386"/>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1" autoAdjust="0"/>
    <p:restoredTop sz="94595" autoAdjust="0"/>
  </p:normalViewPr>
  <p:slideViewPr>
    <p:cSldViewPr snapToGrid="0" snapToObjects="1" showGuides="1">
      <p:cViewPr>
        <p:scale>
          <a:sx n="108" d="100"/>
          <a:sy n="108" d="100"/>
        </p:scale>
        <p:origin x="-1710" y="-480"/>
      </p:cViewPr>
      <p:guideLst>
        <p:guide orient="horz" pos="2544"/>
        <p:guide orient="horz" pos="90"/>
        <p:guide orient="horz" pos="493"/>
        <p:guide pos="5057"/>
        <p:guide pos="696"/>
        <p:guide pos="28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6" d="100"/>
        <a:sy n="11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EF2D3FD-F87D-44AB-9E5E-7F599AFFE9CF}" type="datetimeFigureOut">
              <a:rPr lang="en-US" smtClean="0"/>
              <a:t>8/19/2015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6603AEE-FCA4-4244-8FB9-6828475B6E20}" type="slidenum">
              <a:rPr lang="en-US" smtClean="0"/>
              <a:t>‹#›</a:t>
            </a:fld>
            <a:endParaRPr lang="en-US"/>
          </a:p>
        </p:txBody>
      </p:sp>
    </p:spTree>
    <p:extLst>
      <p:ext uri="{BB962C8B-B14F-4D97-AF65-F5344CB8AC3E}">
        <p14:creationId xmlns:p14="http://schemas.microsoft.com/office/powerpoint/2010/main" val="2559290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603AEE-FCA4-4244-8FB9-6828475B6E20}" type="slidenum">
              <a:rPr lang="en-US" smtClean="0"/>
              <a:t>6</a:t>
            </a:fld>
            <a:endParaRPr lang="en-US"/>
          </a:p>
        </p:txBody>
      </p:sp>
    </p:spTree>
    <p:extLst>
      <p:ext uri="{BB962C8B-B14F-4D97-AF65-F5344CB8AC3E}">
        <p14:creationId xmlns:p14="http://schemas.microsoft.com/office/powerpoint/2010/main" val="610620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A331610-3CDA-4053-9E78-2278BDE1581A}" type="datetimeFigureOut">
              <a:rPr lang="en-US"/>
              <a:pPr>
                <a:defRPr/>
              </a:pPr>
              <a:t>8/19/2015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D2F89F-7DB9-4057-821C-D95B069AD379}" type="slidenum">
              <a:rPr lang="en-US"/>
              <a:pPr>
                <a:defRPr/>
              </a:pPr>
              <a:t>‹#›</a:t>
            </a:fld>
            <a:endParaRPr lang="en-US" dirty="0"/>
          </a:p>
        </p:txBody>
      </p:sp>
    </p:spTree>
    <p:extLst>
      <p:ext uri="{BB962C8B-B14F-4D97-AF65-F5344CB8AC3E}">
        <p14:creationId xmlns:p14="http://schemas.microsoft.com/office/powerpoint/2010/main" val="263313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2B5F3F-484D-4769-84F8-89CD00954802}" type="datetimeFigureOut">
              <a:rPr lang="en-US"/>
              <a:pPr>
                <a:defRPr/>
              </a:pPr>
              <a:t>8/19/2015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49EDA0-AEA6-43D0-A938-7A35B0BD349C}" type="slidenum">
              <a:rPr lang="en-US"/>
              <a:pPr>
                <a:defRPr/>
              </a:pPr>
              <a:t>‹#›</a:t>
            </a:fld>
            <a:endParaRPr lang="en-US" dirty="0"/>
          </a:p>
        </p:txBody>
      </p:sp>
    </p:spTree>
    <p:extLst>
      <p:ext uri="{BB962C8B-B14F-4D97-AF65-F5344CB8AC3E}">
        <p14:creationId xmlns:p14="http://schemas.microsoft.com/office/powerpoint/2010/main" val="340278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02258E-3CB9-4F1E-B86F-4F05C20AC96C}" type="datetimeFigureOut">
              <a:rPr lang="en-US"/>
              <a:pPr>
                <a:defRPr/>
              </a:pPr>
              <a:t>8/19/2015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BA7068-11C8-4020-A340-73BA64380D81}" type="slidenum">
              <a:rPr lang="en-US"/>
              <a:pPr>
                <a:defRPr/>
              </a:pPr>
              <a:t>‹#›</a:t>
            </a:fld>
            <a:endParaRPr lang="en-US" dirty="0"/>
          </a:p>
        </p:txBody>
      </p:sp>
    </p:spTree>
    <p:extLst>
      <p:ext uri="{BB962C8B-B14F-4D97-AF65-F5344CB8AC3E}">
        <p14:creationId xmlns:p14="http://schemas.microsoft.com/office/powerpoint/2010/main" val="2165889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36A1DE-E77E-46D0-8215-F795D827A4AB}" type="datetimeFigureOut">
              <a:rPr lang="en-US"/>
              <a:pPr>
                <a:defRPr/>
              </a:pPr>
              <a:t>8/19/2015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EDE9FCB-C54D-4ADA-9F12-493D8F05A248}" type="slidenum">
              <a:rPr lang="en-US"/>
              <a:pPr>
                <a:defRPr/>
              </a:pPr>
              <a:t>‹#›</a:t>
            </a:fld>
            <a:endParaRPr lang="en-US" dirty="0"/>
          </a:p>
        </p:txBody>
      </p:sp>
    </p:spTree>
    <p:extLst>
      <p:ext uri="{BB962C8B-B14F-4D97-AF65-F5344CB8AC3E}">
        <p14:creationId xmlns:p14="http://schemas.microsoft.com/office/powerpoint/2010/main" val="3581119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2300F9-C65E-4571-8FC2-735C36BF7020}" type="datetimeFigureOut">
              <a:rPr lang="en-US"/>
              <a:pPr>
                <a:defRPr/>
              </a:pPr>
              <a:t>8/19/2015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CC83E6-4885-48C2-B15B-1A032C667C34}" type="slidenum">
              <a:rPr lang="en-US"/>
              <a:pPr>
                <a:defRPr/>
              </a:pPr>
              <a:t>‹#›</a:t>
            </a:fld>
            <a:endParaRPr lang="en-US" dirty="0"/>
          </a:p>
        </p:txBody>
      </p:sp>
    </p:spTree>
    <p:extLst>
      <p:ext uri="{BB962C8B-B14F-4D97-AF65-F5344CB8AC3E}">
        <p14:creationId xmlns:p14="http://schemas.microsoft.com/office/powerpoint/2010/main" val="370117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DDCBC90-9828-42A3-892A-F6299CC2D2E7}" type="datetimeFigureOut">
              <a:rPr lang="en-US"/>
              <a:pPr>
                <a:defRPr/>
              </a:pPr>
              <a:t>8/19/2015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37BDBD-FF9C-4424-B22A-86EABFA56251}" type="slidenum">
              <a:rPr lang="en-US"/>
              <a:pPr>
                <a:defRPr/>
              </a:pPr>
              <a:t>‹#›</a:t>
            </a:fld>
            <a:endParaRPr lang="en-US" dirty="0"/>
          </a:p>
        </p:txBody>
      </p:sp>
    </p:spTree>
    <p:extLst>
      <p:ext uri="{BB962C8B-B14F-4D97-AF65-F5344CB8AC3E}">
        <p14:creationId xmlns:p14="http://schemas.microsoft.com/office/powerpoint/2010/main" val="427093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838057F-DE4E-4EC5-ADC1-719CFB8B9DB2}" type="datetimeFigureOut">
              <a:rPr lang="en-US"/>
              <a:pPr>
                <a:defRPr/>
              </a:pPr>
              <a:t>8/19/2015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1026EF-74D5-44F7-9F70-502D70A3D3E3}" type="slidenum">
              <a:rPr lang="en-US"/>
              <a:pPr>
                <a:defRPr/>
              </a:pPr>
              <a:t>‹#›</a:t>
            </a:fld>
            <a:endParaRPr lang="en-US" dirty="0"/>
          </a:p>
        </p:txBody>
      </p:sp>
    </p:spTree>
    <p:extLst>
      <p:ext uri="{BB962C8B-B14F-4D97-AF65-F5344CB8AC3E}">
        <p14:creationId xmlns:p14="http://schemas.microsoft.com/office/powerpoint/2010/main" val="337485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DD8C203-7679-4BCC-8513-8AD89D1D01C9}" type="datetimeFigureOut">
              <a:rPr lang="en-US"/>
              <a:pPr>
                <a:defRPr/>
              </a:pPr>
              <a:t>8/19/2015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3A62EC-33A0-40E7-81C1-B899FFF159DA}" type="slidenum">
              <a:rPr lang="en-US"/>
              <a:pPr>
                <a:defRPr/>
              </a:pPr>
              <a:t>‹#›</a:t>
            </a:fld>
            <a:endParaRPr lang="en-US" dirty="0"/>
          </a:p>
        </p:txBody>
      </p:sp>
    </p:spTree>
    <p:extLst>
      <p:ext uri="{BB962C8B-B14F-4D97-AF65-F5344CB8AC3E}">
        <p14:creationId xmlns:p14="http://schemas.microsoft.com/office/powerpoint/2010/main" val="82466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14730D-E181-40E4-82D5-934153C56745}" type="datetimeFigureOut">
              <a:rPr lang="en-US"/>
              <a:pPr>
                <a:defRPr/>
              </a:pPr>
              <a:t>8/19/2015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DE989B4-0893-47F8-9187-BC595DB32393}" type="slidenum">
              <a:rPr lang="en-US"/>
              <a:pPr>
                <a:defRPr/>
              </a:pPr>
              <a:t>‹#›</a:t>
            </a:fld>
            <a:endParaRPr lang="en-US" dirty="0"/>
          </a:p>
        </p:txBody>
      </p:sp>
    </p:spTree>
    <p:extLst>
      <p:ext uri="{BB962C8B-B14F-4D97-AF65-F5344CB8AC3E}">
        <p14:creationId xmlns:p14="http://schemas.microsoft.com/office/powerpoint/2010/main" val="3976602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98D5868-FBF5-4F18-9360-14F6D265F20C}" type="datetimeFigureOut">
              <a:rPr lang="en-US"/>
              <a:pPr>
                <a:defRPr/>
              </a:pPr>
              <a:t>8/19/2015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4697023-9D89-4BAF-8831-7CB829B91CAB}" type="slidenum">
              <a:rPr lang="en-US"/>
              <a:pPr>
                <a:defRPr/>
              </a:pPr>
              <a:t>‹#›</a:t>
            </a:fld>
            <a:endParaRPr lang="en-US" dirty="0"/>
          </a:p>
        </p:txBody>
      </p:sp>
    </p:spTree>
    <p:extLst>
      <p:ext uri="{BB962C8B-B14F-4D97-AF65-F5344CB8AC3E}">
        <p14:creationId xmlns:p14="http://schemas.microsoft.com/office/powerpoint/2010/main" val="2548713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6353EA59-4324-4DFC-8019-0A1129451610}" type="datetimeFigureOut">
              <a:rPr lang="en-US"/>
              <a:pPr>
                <a:defRPr/>
              </a:pPr>
              <a:t>8/19/2015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E624106-EA22-4D92-B74F-C1380AB1D928}" type="slidenum">
              <a:rPr lang="en-US"/>
              <a:pPr>
                <a:defRPr/>
              </a:pPr>
              <a:t>‹#›</a:t>
            </a:fld>
            <a:endParaRPr lang="en-US" dirty="0">
              <a:solidFill>
                <a:schemeClr val="accent3">
                  <a:shade val="75000"/>
                </a:schemeClr>
              </a:solidFill>
            </a:endParaRPr>
          </a:p>
        </p:txBody>
      </p:sp>
    </p:spTree>
    <p:extLst>
      <p:ext uri="{BB962C8B-B14F-4D97-AF65-F5344CB8AC3E}">
        <p14:creationId xmlns:p14="http://schemas.microsoft.com/office/powerpoint/2010/main" val="3895692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EF38C9-829E-4C98-ADF6-05A82EA33039}" type="datetimeFigureOut">
              <a:rPr lang="en-US"/>
              <a:pPr>
                <a:defRPr/>
              </a:pPr>
              <a:t>8/19/2015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6E6069-05F1-4D0D-969C-BEC90E3F0ABF}" type="slidenum">
              <a:rPr lang="en-US"/>
              <a:pPr>
                <a:defRPr/>
              </a:pPr>
              <a:t>‹#›</a:t>
            </a:fld>
            <a:endParaRPr lang="en-US" dirty="0"/>
          </a:p>
        </p:txBody>
      </p:sp>
    </p:spTree>
    <p:extLst>
      <p:ext uri="{BB962C8B-B14F-4D97-AF65-F5344CB8AC3E}">
        <p14:creationId xmlns:p14="http://schemas.microsoft.com/office/powerpoint/2010/main" val="369036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6BE0705-9C42-4E0C-A959-064328F6FC99}" type="datetimeFigureOut">
              <a:rPr lang="en-US"/>
              <a:pPr>
                <a:defRPr/>
              </a:pPr>
              <a:t>8/19/2015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34D5C50-EAB5-4562-9FF6-5FE30770E517}" type="slidenum">
              <a:rPr lang="en-US"/>
              <a:pPr>
                <a:defRPr/>
              </a:pPr>
              <a:t>‹#›</a:t>
            </a:fld>
            <a:endParaRPr lang="en-US" dirty="0"/>
          </a:p>
        </p:txBody>
      </p:sp>
      <p:sp>
        <p:nvSpPr>
          <p:cNvPr id="7" name="Rectangle 6"/>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7"/>
          <p:cNvPicPr>
            <a:picLocks noChangeAspect="1"/>
          </p:cNvPicPr>
          <p:nvPr userDrawn="1"/>
        </p:nvPicPr>
        <p:blipFill rotWithShape="1">
          <a:blip r:embed="rId13"/>
          <a:srcRect t="9220"/>
          <a:stretch/>
        </p:blipFill>
        <p:spPr>
          <a:xfrm>
            <a:off x="214993" y="-168453"/>
            <a:ext cx="8714015" cy="6634475"/>
          </a:xfrm>
          <a:prstGeom prst="rect">
            <a:avLst/>
          </a:prstGeom>
          <a:effectLst>
            <a:reflection stA="58000" endPos="7000" dir="5400000" sy="-100000" algn="bl" rotWithShape="0"/>
          </a:effectLst>
        </p:spPr>
      </p:pic>
      <p:pic>
        <p:nvPicPr>
          <p:cNvPr id="1033" name="Picture 8" descr="ERCOT cmyk-01.pn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7650" y="6024563"/>
            <a:ext cx="81756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93645" r:id="rId1"/>
    <p:sldLayoutId id="2147493646" r:id="rId2"/>
    <p:sldLayoutId id="2147493647" r:id="rId3"/>
    <p:sldLayoutId id="2147493648" r:id="rId4"/>
    <p:sldLayoutId id="2147493649" r:id="rId5"/>
    <p:sldLayoutId id="2147493650" r:id="rId6"/>
    <p:sldLayoutId id="2147493651" r:id="rId7"/>
    <p:sldLayoutId id="2147493656" r:id="rId8"/>
    <p:sldLayoutId id="2147493652" r:id="rId9"/>
    <p:sldLayoutId id="2147493653" r:id="rId10"/>
    <p:sldLayoutId id="2147493654"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BE45466-1DB6-4ABD-9526-7A382919762B}" type="datetimeFigureOut">
              <a:rPr lang="en-US"/>
              <a:pPr>
                <a:defRPr/>
              </a:pPr>
              <a:t>8/19/2015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7FA8472-F0AE-44DC-8DC4-3CB81519A406}" type="slidenum">
              <a:rPr lang="en-US"/>
              <a:pPr>
                <a:defRPr/>
              </a:pPr>
              <a:t>‹#›</a:t>
            </a:fld>
            <a:endParaRPr lang="en-US" dirty="0"/>
          </a:p>
        </p:txBody>
      </p:sp>
      <p:sp>
        <p:nvSpPr>
          <p:cNvPr id="9" name="Rectangle 8"/>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9"/>
          <p:cNvPicPr>
            <a:picLocks noChangeAspect="1"/>
          </p:cNvPicPr>
          <p:nvPr userDrawn="1"/>
        </p:nvPicPr>
        <p:blipFill rotWithShape="1">
          <a:blip r:embed="rId3"/>
          <a:srcRect t="9220"/>
          <a:stretch/>
        </p:blipFill>
        <p:spPr>
          <a:xfrm>
            <a:off x="214993" y="-168453"/>
            <a:ext cx="8714015" cy="6634475"/>
          </a:xfrm>
          <a:prstGeom prst="rect">
            <a:avLst/>
          </a:prstGeom>
          <a:effectLst>
            <a:reflection stA="58000" endPos="7000" dir="5400000" sy="-100000" algn="bl" rotWithShape="0"/>
          </a:effectLst>
        </p:spPr>
      </p:pic>
    </p:spTree>
  </p:cSld>
  <p:clrMap bg1="lt1" tx1="dk1" bg2="lt2" tx2="dk2" accent1="accent1" accent2="accent2" accent3="accent3" accent4="accent4" accent5="accent5" accent6="accent6" hlink="hlink" folHlink="folHlink"/>
  <p:sldLayoutIdLst>
    <p:sldLayoutId id="2147493655"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3"/>
          <p:cNvGrpSpPr>
            <a:grpSpLocks/>
          </p:cNvGrpSpPr>
          <p:nvPr/>
        </p:nvGrpSpPr>
        <p:grpSpPr bwMode="auto">
          <a:xfrm>
            <a:off x="603250" y="1498600"/>
            <a:ext cx="7727950" cy="3585007"/>
            <a:chOff x="603250" y="546100"/>
            <a:chExt cx="7727950" cy="3584703"/>
          </a:xfrm>
        </p:grpSpPr>
        <p:pic>
          <p:nvPicPr>
            <p:cNvPr id="4099" name="Picture 8" descr="ERCOT cmyk-0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3250" y="546100"/>
              <a:ext cx="2457704"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9"/>
            <p:cNvSpPr txBox="1">
              <a:spLocks noChangeArrowheads="1"/>
            </p:cNvSpPr>
            <p:nvPr/>
          </p:nvSpPr>
          <p:spPr bwMode="auto">
            <a:xfrm>
              <a:off x="787400" y="2130425"/>
              <a:ext cx="7543800" cy="2000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b="1" dirty="0" smtClean="0"/>
                <a:t>Credit Updates</a:t>
              </a:r>
              <a:endParaRPr lang="en-US" altLang="en-US" sz="1800" b="1" dirty="0"/>
            </a:p>
            <a:p>
              <a:pPr eaLnBrk="1" hangingPunct="1">
                <a:spcBef>
                  <a:spcPct val="0"/>
                </a:spcBef>
                <a:buFontTx/>
                <a:buNone/>
              </a:pPr>
              <a:r>
                <a:rPr lang="en-US" altLang="en-US" sz="2000" dirty="0" smtClean="0"/>
                <a:t>Vanessa Spells</a:t>
              </a:r>
              <a:endParaRPr lang="en-US" altLang="en-US" sz="2000" dirty="0"/>
            </a:p>
            <a:p>
              <a:pPr eaLnBrk="1" hangingPunct="1">
                <a:spcBef>
                  <a:spcPct val="0"/>
                </a:spcBef>
                <a:buFontTx/>
                <a:buNone/>
              </a:pPr>
              <a:r>
                <a:rPr lang="en-US" altLang="en-US" sz="1800" dirty="0"/>
                <a:t> </a:t>
              </a:r>
            </a:p>
            <a:p>
              <a:pPr eaLnBrk="1" hangingPunct="1">
                <a:spcBef>
                  <a:spcPct val="0"/>
                </a:spcBef>
                <a:buFontTx/>
                <a:buNone/>
              </a:pPr>
              <a:r>
                <a:rPr lang="en-US" altLang="en-US" sz="1800" dirty="0" smtClean="0"/>
                <a:t>Credit Work Group</a:t>
              </a:r>
              <a:endParaRPr lang="en-US" altLang="en-US" sz="1800" dirty="0"/>
            </a:p>
            <a:p>
              <a:pPr eaLnBrk="1" hangingPunct="1">
                <a:spcBef>
                  <a:spcPct val="0"/>
                </a:spcBef>
                <a:buFontTx/>
                <a:buNone/>
              </a:pPr>
              <a:r>
                <a:rPr lang="en-US" altLang="en-US" sz="1800" dirty="0"/>
                <a:t>ERCOT Public</a:t>
              </a:r>
            </a:p>
            <a:p>
              <a:pPr eaLnBrk="1" hangingPunct="1">
                <a:spcBef>
                  <a:spcPct val="0"/>
                </a:spcBef>
                <a:buFontTx/>
                <a:buNone/>
              </a:pPr>
              <a:r>
                <a:rPr lang="en-US" altLang="en-US" sz="1800" dirty="0" smtClean="0"/>
                <a:t>July 22, 2015</a:t>
              </a:r>
              <a:endParaRPr lang="en-US" altLang="en-US" sz="1800" dirty="0"/>
            </a:p>
          </p:txBody>
        </p:sp>
        <p:cxnSp>
          <p:nvCxnSpPr>
            <p:cNvPr id="13" name="Straight Connector 12"/>
            <p:cNvCxnSpPr/>
            <p:nvPr/>
          </p:nvCxnSpPr>
          <p:spPr>
            <a:xfrm flipV="1">
              <a:off x="787400" y="1852502"/>
              <a:ext cx="6286500" cy="12699"/>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smtClean="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5233737"/>
          </a:xfrm>
        </p:spPr>
        <p:txBody>
          <a:bodyPr>
            <a:normAutofit/>
          </a:bodyPr>
          <a:lstStyle/>
          <a:p>
            <a:pPr marL="0" indent="0">
              <a:buNone/>
            </a:pPr>
            <a:r>
              <a:rPr lang="en-US" sz="1600" dirty="0" smtClean="0"/>
              <a:t>Approved Change Requests</a:t>
            </a:r>
          </a:p>
          <a:p>
            <a:endParaRPr lang="en-US" sz="1600" dirty="0" smtClean="0"/>
          </a:p>
          <a:p>
            <a:r>
              <a:rPr lang="en-US" sz="1600" dirty="0" smtClean="0"/>
              <a:t>Targeted 2015 R6 implementation</a:t>
            </a:r>
          </a:p>
          <a:p>
            <a:pPr lvl="1"/>
            <a:r>
              <a:rPr lang="en-US" sz="1200" dirty="0" smtClean="0"/>
              <a:t>NPRR 690 – Incorporation of Creditworthiness Standards into Protocols</a:t>
            </a:r>
          </a:p>
          <a:p>
            <a:pPr marL="457200" lvl="1" indent="0">
              <a:buNone/>
            </a:pPr>
            <a:endParaRPr lang="en-US" sz="1200" dirty="0" smtClean="0"/>
          </a:p>
          <a:p>
            <a:r>
              <a:rPr lang="en-US" sz="1600" dirty="0"/>
              <a:t>Targeted </a:t>
            </a:r>
            <a:r>
              <a:rPr lang="en-US" sz="1600" dirty="0" smtClean="0"/>
              <a:t>2016 R1 </a:t>
            </a:r>
            <a:r>
              <a:rPr lang="en-US" sz="1600" dirty="0"/>
              <a:t>implementation</a:t>
            </a:r>
          </a:p>
          <a:p>
            <a:pPr lvl="1"/>
            <a:r>
              <a:rPr lang="en-US" sz="1200" dirty="0" smtClean="0"/>
              <a:t>NPRR 484  Phase 1B and 2</a:t>
            </a:r>
          </a:p>
          <a:p>
            <a:pPr lvl="1"/>
            <a:r>
              <a:rPr lang="en-US" sz="1200" dirty="0" smtClean="0"/>
              <a:t>CWG/MCWG to provide further guidance in light of PRS review comments of aging NPRRs</a:t>
            </a:r>
            <a:endParaRPr lang="en-US" sz="1200" strike="sngStrike" dirty="0" smtClean="0"/>
          </a:p>
          <a:p>
            <a:pPr lvl="1"/>
            <a:endParaRPr lang="en-US" sz="1200" dirty="0" smtClean="0"/>
          </a:p>
          <a:p>
            <a:r>
              <a:rPr lang="en-US" sz="1600" dirty="0"/>
              <a:t>Targeted 2016 </a:t>
            </a:r>
            <a:r>
              <a:rPr lang="en-US" sz="1600" dirty="0" smtClean="0"/>
              <a:t>R2/R3 implementation</a:t>
            </a:r>
          </a:p>
          <a:p>
            <a:pPr lvl="1"/>
            <a:r>
              <a:rPr lang="en-US" sz="1200" dirty="0" smtClean="0"/>
              <a:t>NPRR 439 – Updated to Available Credit Limit for DAM</a:t>
            </a:r>
          </a:p>
          <a:p>
            <a:endParaRPr lang="en-US" sz="1600" dirty="0" smtClean="0"/>
          </a:p>
          <a:p>
            <a:r>
              <a:rPr lang="en-US" sz="1600" dirty="0" smtClean="0"/>
              <a:t>Targeted 2016 R2 implementation</a:t>
            </a:r>
          </a:p>
          <a:p>
            <a:pPr lvl="1"/>
            <a:r>
              <a:rPr lang="en-US" sz="1200" dirty="0" smtClean="0"/>
              <a:t>NPRR 620 – Collateral Requirements for Counter-Parties with No Load or Generation</a:t>
            </a:r>
          </a:p>
          <a:p>
            <a:pPr lvl="1"/>
            <a:r>
              <a:rPr lang="en-US" sz="1200" dirty="0"/>
              <a:t>NPRR 683 -  Revision to Available Credit Limit Calculation</a:t>
            </a:r>
          </a:p>
          <a:p>
            <a:pPr marL="457200" lvl="1" indent="0">
              <a:buNone/>
            </a:pPr>
            <a:endParaRPr lang="en-US" sz="1200" dirty="0"/>
          </a:p>
          <a:p>
            <a:r>
              <a:rPr lang="en-US" sz="1600" dirty="0" smtClean="0"/>
              <a:t>Anticipated 2016 implementation TBD:</a:t>
            </a:r>
          </a:p>
          <a:p>
            <a:pPr lvl="1"/>
            <a:r>
              <a:rPr lang="en-US" sz="1200" dirty="0" smtClean="0"/>
              <a:t>NPRR 519 </a:t>
            </a:r>
            <a:r>
              <a:rPr lang="en-US" sz="1200" dirty="0"/>
              <a:t>– Exemption of ERS-Only QSEs from Collateral and Capitalization </a:t>
            </a:r>
            <a:r>
              <a:rPr lang="en-US" sz="1200" dirty="0" smtClean="0"/>
              <a:t>Requirements</a:t>
            </a:r>
          </a:p>
          <a:p>
            <a:pPr lvl="1"/>
            <a:endParaRPr lang="en-US" sz="1200" dirty="0" smtClean="0"/>
          </a:p>
          <a:p>
            <a:pPr marL="457200" lvl="1" indent="0">
              <a:buNone/>
            </a:pPr>
            <a:r>
              <a:rPr lang="en-US" sz="1000" dirty="0" smtClean="0"/>
              <a:t>Note: Potential to combine NPRRs (439, 519, 620, 693) into a single project to gain efficiencies and create potential cost savings</a:t>
            </a:r>
            <a:r>
              <a:rPr lang="en-US" sz="1000" dirty="0"/>
              <a:t>	</a:t>
            </a:r>
            <a:endParaRPr lang="en-US" sz="1000" dirty="0" smtClean="0"/>
          </a:p>
        </p:txBody>
      </p:sp>
    </p:spTree>
    <p:extLst>
      <p:ext uri="{BB962C8B-B14F-4D97-AF65-F5344CB8AC3E}">
        <p14:creationId xmlns:p14="http://schemas.microsoft.com/office/powerpoint/2010/main" val="1919967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smtClean="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5440363"/>
          </a:xfrm>
        </p:spPr>
        <p:txBody>
          <a:bodyPr>
            <a:normAutofit/>
          </a:bodyPr>
          <a:lstStyle/>
          <a:p>
            <a:pPr marL="0" indent="0">
              <a:buNone/>
            </a:pPr>
            <a:r>
              <a:rPr lang="en-US" sz="1600" dirty="0" smtClean="0"/>
              <a:t>Outstanding Change Requests </a:t>
            </a:r>
          </a:p>
          <a:p>
            <a:pPr lvl="1"/>
            <a:endParaRPr lang="en-US" sz="1600" dirty="0"/>
          </a:p>
          <a:p>
            <a:r>
              <a:rPr lang="en-US" sz="1600" dirty="0" smtClean="0"/>
              <a:t>NPRR638 – Revisions to Certain Price Components of EAL</a:t>
            </a:r>
          </a:p>
          <a:p>
            <a:pPr lvl="1"/>
            <a:r>
              <a:rPr lang="en-US" sz="1600" dirty="0" smtClean="0"/>
              <a:t>Tabled at PRS</a:t>
            </a:r>
          </a:p>
          <a:p>
            <a:pPr marL="457200" lvl="1" indent="0">
              <a:buNone/>
            </a:pPr>
            <a:endParaRPr lang="en-US" sz="1600" dirty="0"/>
          </a:p>
          <a:p>
            <a:r>
              <a:rPr lang="en-US" sz="1600" dirty="0"/>
              <a:t>NPRR 692 – Removal of MIS Posting Requirement of DAM Credit Parameters </a:t>
            </a:r>
          </a:p>
          <a:p>
            <a:pPr lvl="1"/>
            <a:r>
              <a:rPr lang="en-US" sz="1600" dirty="0" smtClean="0"/>
              <a:t>TAC on July 30, 2015</a:t>
            </a:r>
          </a:p>
          <a:p>
            <a:pPr lvl="1"/>
            <a:endParaRPr lang="en-US" sz="1600" dirty="0">
              <a:solidFill>
                <a:srgbClr val="FF0000"/>
              </a:solidFill>
            </a:endParaRPr>
          </a:p>
          <a:p>
            <a:r>
              <a:rPr lang="en-US" sz="1600" dirty="0"/>
              <a:t>NPRR702 </a:t>
            </a:r>
            <a:r>
              <a:rPr lang="en-US" sz="1600" dirty="0" smtClean="0"/>
              <a:t> - Flexible </a:t>
            </a:r>
            <a:r>
              <a:rPr lang="en-US" sz="1600" dirty="0"/>
              <a:t>Accounts, Payment of Invoices, and Disposition of Interest on Cash Collateral </a:t>
            </a:r>
          </a:p>
          <a:p>
            <a:pPr lvl="1"/>
            <a:r>
              <a:rPr lang="en-US" sz="1600" dirty="0" smtClean="0"/>
              <a:t>Tabled @ PRS and remanded to CWG and COPS </a:t>
            </a:r>
            <a:endParaRPr lang="en-US" sz="1600" dirty="0"/>
          </a:p>
          <a:p>
            <a:pPr lvl="1"/>
            <a:endParaRPr lang="en-US" sz="1600" dirty="0" smtClean="0">
              <a:solidFill>
                <a:srgbClr val="FF0000"/>
              </a:solidFill>
            </a:endParaRPr>
          </a:p>
          <a:p>
            <a:r>
              <a:rPr lang="en-US" sz="1600" dirty="0"/>
              <a:t>SCR 785 – Update RTL calculation to include Real-Time Reserve Price Adder-based components </a:t>
            </a:r>
          </a:p>
          <a:p>
            <a:pPr lvl="1"/>
            <a:r>
              <a:rPr lang="en-US" sz="1600" dirty="0"/>
              <a:t>WMS recommended that PRS table SCR785, including three billing determinants defined in SCR785, and an additional three determinants included in NPRR626 which are dependent on SCR785, until such time that this SCR and the related NPRR626 credit components can be implemented with reduced cost by combining with other projects.  </a:t>
            </a:r>
          </a:p>
        </p:txBody>
      </p:sp>
    </p:spTree>
    <p:extLst>
      <p:ext uri="{BB962C8B-B14F-4D97-AF65-F5344CB8AC3E}">
        <p14:creationId xmlns:p14="http://schemas.microsoft.com/office/powerpoint/2010/main" val="644279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5440363"/>
          </a:xfrm>
        </p:spPr>
        <p:txBody>
          <a:bodyPr>
            <a:normAutofit/>
          </a:bodyPr>
          <a:lstStyle/>
          <a:p>
            <a:pPr marL="0" indent="0">
              <a:buNone/>
            </a:pPr>
            <a:r>
              <a:rPr lang="en-US" sz="2000" dirty="0" smtClean="0"/>
              <a:t>Requests </a:t>
            </a:r>
            <a:r>
              <a:rPr lang="en-US" sz="2000" dirty="0"/>
              <a:t>or Assignments to CWG/MCWG</a:t>
            </a:r>
          </a:p>
          <a:p>
            <a:r>
              <a:rPr lang="en-US" sz="2000" dirty="0" smtClean="0"/>
              <a:t>Consolidation </a:t>
            </a:r>
            <a:r>
              <a:rPr lang="en-US" sz="2000" dirty="0"/>
              <a:t>of Other Binding Documents</a:t>
            </a:r>
          </a:p>
          <a:p>
            <a:pPr lvl="1"/>
            <a:r>
              <a:rPr lang="en-US" sz="2000" dirty="0" smtClean="0"/>
              <a:t>Credit Application</a:t>
            </a:r>
          </a:p>
          <a:p>
            <a:pPr lvl="2"/>
            <a:r>
              <a:rPr lang="en-US" sz="1600" dirty="0" smtClean="0"/>
              <a:t>ERCOT Credit and Legal will jointly draft NPRR</a:t>
            </a:r>
          </a:p>
          <a:p>
            <a:pPr marL="0" indent="0">
              <a:buNone/>
            </a:pPr>
            <a:endParaRPr lang="en-US" sz="2000" dirty="0" smtClean="0"/>
          </a:p>
          <a:p>
            <a:r>
              <a:rPr lang="en-US" sz="2000" dirty="0" smtClean="0"/>
              <a:t>Credit Items at August F&amp;A </a:t>
            </a:r>
          </a:p>
          <a:p>
            <a:pPr lvl="1"/>
            <a:r>
              <a:rPr lang="en-US" sz="1600" dirty="0" smtClean="0"/>
              <a:t>CWG/MCWG Update</a:t>
            </a:r>
          </a:p>
          <a:p>
            <a:pPr marL="0" indent="0">
              <a:buNone/>
            </a:pPr>
            <a:r>
              <a:rPr lang="en-US" sz="2000" dirty="0" smtClean="0"/>
              <a:t>	</a:t>
            </a:r>
            <a:endParaRPr lang="en-US" sz="2000" dirty="0"/>
          </a:p>
          <a:p>
            <a:pPr marL="0" indent="0">
              <a:buNone/>
            </a:pPr>
            <a:r>
              <a:rPr lang="en-US" sz="2000" dirty="0" smtClean="0"/>
              <a:t>Other</a:t>
            </a:r>
          </a:p>
          <a:p>
            <a:r>
              <a:rPr lang="en-US" sz="2000" dirty="0" smtClean="0"/>
              <a:t>Draft Credit (Section 16) Clarification NPRR</a:t>
            </a:r>
          </a:p>
          <a:p>
            <a:pPr lvl="1"/>
            <a:r>
              <a:rPr lang="en-US" sz="1600" dirty="0" smtClean="0"/>
              <a:t>Under review by CWG/MCWG</a:t>
            </a:r>
          </a:p>
        </p:txBody>
      </p:sp>
    </p:spTree>
    <p:extLst>
      <p:ext uri="{BB962C8B-B14F-4D97-AF65-F5344CB8AC3E}">
        <p14:creationId xmlns:p14="http://schemas.microsoft.com/office/powerpoint/2010/main" val="1645593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
        <p:nvSpPr>
          <p:cNvPr id="4" name="TextBox 3"/>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6" name="Title 1"/>
          <p:cNvSpPr>
            <a:spLocks noGrp="1"/>
          </p:cNvSpPr>
          <p:nvPr>
            <p:ph type="title"/>
          </p:nvPr>
        </p:nvSpPr>
        <p:spPr>
          <a:xfrm>
            <a:off x="457200" y="0"/>
            <a:ext cx="8229600" cy="542925"/>
          </a:xfrm>
        </p:spPr>
        <p:txBody>
          <a:bodyPr/>
          <a:lstStyle/>
          <a:p>
            <a:pPr algn="l"/>
            <a:r>
              <a:rPr lang="en-US" sz="2000" dirty="0"/>
              <a:t>Credit Updates</a:t>
            </a:r>
          </a:p>
        </p:txBody>
      </p:sp>
    </p:spTree>
    <p:extLst>
      <p:ext uri="{BB962C8B-B14F-4D97-AF65-F5344CB8AC3E}">
        <p14:creationId xmlns:p14="http://schemas.microsoft.com/office/powerpoint/2010/main" val="527940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4447"/>
          </a:xfrm>
        </p:spPr>
        <p:txBody>
          <a:bodyPr/>
          <a:lstStyle/>
          <a:p>
            <a:pPr algn="l"/>
            <a:r>
              <a:rPr lang="en-US" sz="2000" dirty="0" smtClean="0"/>
              <a:t>Credit Updates</a:t>
            </a:r>
            <a:endParaRPr lang="en-US" sz="2000" dirty="0"/>
          </a:p>
        </p:txBody>
      </p:sp>
      <p:sp>
        <p:nvSpPr>
          <p:cNvPr id="3" name="Content Placeholder 2"/>
          <p:cNvSpPr>
            <a:spLocks noGrp="1"/>
          </p:cNvSpPr>
          <p:nvPr>
            <p:ph idx="1"/>
          </p:nvPr>
        </p:nvSpPr>
        <p:spPr>
          <a:xfrm>
            <a:off x="457200" y="712178"/>
            <a:ext cx="8229600" cy="4967653"/>
          </a:xfrm>
        </p:spPr>
        <p:txBody>
          <a:bodyPr/>
          <a:lstStyle/>
          <a:p>
            <a:pPr marL="0" indent="0">
              <a:buNone/>
            </a:pPr>
            <a:r>
              <a:rPr lang="en-US" sz="1600" dirty="0" smtClean="0"/>
              <a:t>Implemented Change Requests</a:t>
            </a:r>
          </a:p>
          <a:p>
            <a:pPr marL="0" indent="0">
              <a:buNone/>
            </a:pPr>
            <a:endParaRPr lang="en-US" sz="1600" dirty="0"/>
          </a:p>
          <a:p>
            <a:pPr marL="0" indent="0">
              <a:buNone/>
            </a:pPr>
            <a:endParaRPr lang="en-US" sz="1600" dirty="0" smtClean="0"/>
          </a:p>
          <a:p>
            <a:r>
              <a:rPr lang="en-US" sz="1600" dirty="0"/>
              <a:t>NPRR 673 - Correction to Estimated Aggregate Liability (EAL) for a QSE that </a:t>
            </a:r>
            <a:r>
              <a:rPr lang="en-US" sz="1600" dirty="0" smtClean="0"/>
              <a:t>			                  Represents </a:t>
            </a:r>
            <a:r>
              <a:rPr lang="en-US" sz="1600" dirty="0"/>
              <a:t>Neither Load nor Generation </a:t>
            </a:r>
            <a:endParaRPr lang="en-US" sz="1600" dirty="0" smtClean="0"/>
          </a:p>
          <a:p>
            <a:r>
              <a:rPr lang="en-US" sz="1600" dirty="0"/>
              <a:t>NPRR 671 – Incorporation of DAM Credit Parameters into </a:t>
            </a:r>
            <a:r>
              <a:rPr lang="en-US" sz="1600" dirty="0" smtClean="0"/>
              <a:t>Protocols</a:t>
            </a:r>
          </a:p>
          <a:p>
            <a:r>
              <a:rPr lang="en-US" sz="1600" dirty="0"/>
              <a:t>NPRR 670 – Clarification of Portfolio-Weighted Auction Clearing Price (PWACP</a:t>
            </a:r>
            <a:r>
              <a:rPr lang="en-US" sz="1600" dirty="0" smtClean="0"/>
              <a:t>)</a:t>
            </a:r>
          </a:p>
          <a:p>
            <a:r>
              <a:rPr lang="en-US" sz="1600" dirty="0"/>
              <a:t>NPRR 612 – Reduction of Cure Period Subsequent to Event of Default</a:t>
            </a:r>
            <a:r>
              <a:rPr lang="en-US" sz="1600" b="1" dirty="0"/>
              <a:t> </a:t>
            </a:r>
            <a:r>
              <a:rPr lang="en-US" sz="1600" dirty="0"/>
              <a:t> </a:t>
            </a:r>
            <a:endParaRPr lang="en-US" sz="1600" dirty="0" smtClean="0"/>
          </a:p>
          <a:p>
            <a:r>
              <a:rPr lang="en-US" sz="1600" dirty="0" smtClean="0"/>
              <a:t>SCR   778 </a:t>
            </a:r>
            <a:r>
              <a:rPr lang="en-US" sz="1600" dirty="0"/>
              <a:t>– Credit Exposure Calculations for NOIE Options Linked to RTM PTP </a:t>
            </a:r>
            <a:r>
              <a:rPr lang="en-US" sz="1600" dirty="0" smtClean="0"/>
              <a:t>				  Obligations</a:t>
            </a:r>
          </a:p>
          <a:p>
            <a:r>
              <a:rPr lang="en-US" sz="1600" dirty="0" smtClean="0"/>
              <a:t>NPRR 559 – Revisions to MCE Calculation</a:t>
            </a:r>
          </a:p>
          <a:p>
            <a:pPr marL="342900" lvl="1" indent="-342900">
              <a:buFont typeface="Arial" charset="0"/>
              <a:buChar char="•"/>
            </a:pPr>
            <a:r>
              <a:rPr lang="en-US" sz="1600" dirty="0" smtClean="0"/>
              <a:t>NPRR 597 - </a:t>
            </a:r>
            <a:r>
              <a:rPr lang="en-US" sz="1600" dirty="0"/>
              <a:t>Utilize Initial Estimated Liability (IEL) Only During Initial Market Activity</a:t>
            </a:r>
          </a:p>
          <a:p>
            <a:r>
              <a:rPr lang="en-US" sz="1600" dirty="0" smtClean="0"/>
              <a:t>NPRR 601 </a:t>
            </a:r>
            <a:r>
              <a:rPr lang="en-US" sz="1600" dirty="0"/>
              <a:t>- Inclusion of Incremental Exposure in Mass Transitions to </a:t>
            </a:r>
            <a:r>
              <a:rPr lang="en-US" sz="1600" dirty="0" smtClean="0"/>
              <a:t>Counter-				  Parties </a:t>
            </a:r>
            <a:r>
              <a:rPr lang="en-US" sz="1600" dirty="0"/>
              <a:t>that are Registered as QSEs and LSEs and Provide POLR </a:t>
            </a:r>
            <a:r>
              <a:rPr lang="en-US" sz="1600" dirty="0" smtClean="0"/>
              <a:t>             			  Service</a:t>
            </a:r>
          </a:p>
          <a:p>
            <a:pPr marL="342900" lvl="1" indent="-342900">
              <a:buFont typeface="Arial" charset="0"/>
              <a:buChar char="•"/>
            </a:pPr>
            <a:r>
              <a:rPr lang="en-US" sz="1600" dirty="0" smtClean="0"/>
              <a:t>NPRR 639 - </a:t>
            </a:r>
            <a:r>
              <a:rPr lang="en-US" sz="1600" dirty="0"/>
              <a:t>Correction to Minimum Current Exposure</a:t>
            </a:r>
          </a:p>
          <a:p>
            <a:endParaRPr lang="en-US" sz="1600" dirty="0"/>
          </a:p>
          <a:p>
            <a:pPr marL="0" indent="0">
              <a:buNone/>
            </a:pPr>
            <a:endParaRPr lang="en-US" sz="1600" dirty="0"/>
          </a:p>
          <a:p>
            <a:endParaRPr lang="en-US" sz="1600" dirty="0"/>
          </a:p>
          <a:p>
            <a:r>
              <a:rPr lang="en-US" sz="1600" dirty="0" smtClean="0"/>
              <a:t>      </a:t>
            </a:r>
            <a:r>
              <a:rPr lang="en-US" sz="1050" dirty="0" smtClean="0"/>
              <a:t>ERCOT Public</a:t>
            </a:r>
            <a:endParaRPr lang="en-US" sz="1050" dirty="0"/>
          </a:p>
        </p:txBody>
      </p:sp>
      <p:sp>
        <p:nvSpPr>
          <p:cNvPr id="4" name="Footer Placeholder 3"/>
          <p:cNvSpPr>
            <a:spLocks noGrp="1"/>
          </p:cNvSpPr>
          <p:nvPr>
            <p:ph type="ftr" sz="quarter" idx="11"/>
          </p:nvPr>
        </p:nvSpPr>
        <p:spPr/>
        <p:txBody>
          <a:bodyPr/>
          <a:lstStyle/>
          <a:p>
            <a:pPr>
              <a:defRPr/>
            </a:pPr>
            <a:r>
              <a:rPr lang="en-US" smtClean="0"/>
              <a:t>ERCOT Public</a:t>
            </a:r>
            <a:endParaRPr lang="en-US"/>
          </a:p>
        </p:txBody>
      </p:sp>
    </p:spTree>
    <p:extLst>
      <p:ext uri="{BB962C8B-B14F-4D97-AF65-F5344CB8AC3E}">
        <p14:creationId xmlns:p14="http://schemas.microsoft.com/office/powerpoint/2010/main" val="4087759213"/>
      </p:ext>
    </p:extLst>
  </p:cSld>
  <p:clrMapOvr>
    <a:masterClrMapping/>
  </p:clrMapOvr>
</p:sld>
</file>

<file path=ppt/theme/theme1.xml><?xml version="1.0" encoding="utf-8"?>
<a:theme xmlns:a="http://schemas.openxmlformats.org/drawingml/2006/main" name="Office Theme">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B35CFF-028E-42FA-B883-6D3B52DC7A0C}">
  <ds:schemaRefs>
    <ds:schemaRef ds:uri="http://schemas.microsoft.com/office/infopath/2007/PartnerControls"/>
    <ds:schemaRef ds:uri="http://purl.org/dc/elements/1.1/"/>
    <ds:schemaRef ds:uri="http://schemas.microsoft.com/office/2006/documentManagement/types"/>
    <ds:schemaRef ds:uri="http://www.w3.org/XML/1998/namespace"/>
    <ds:schemaRef ds:uri="c34af464-7aa1-4edd-9be4-83dffc1cb926"/>
    <ds:schemaRef ds:uri="http://schemas.microsoft.com/office/2006/metadata/properties"/>
    <ds:schemaRef ds:uri="http://purl.org/dc/dcmitype/"/>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4806</TotalTime>
  <Words>328</Words>
  <Application>Microsoft Office PowerPoint</Application>
  <PresentationFormat>On-screen Show (4:3)</PresentationFormat>
  <Paragraphs>82</Paragraphs>
  <Slides>6</Slides>
  <Notes>1</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Custom Design</vt:lpstr>
      <vt:lpstr>PowerPoint Presentation</vt:lpstr>
      <vt:lpstr>PowerPoint Presentation</vt:lpstr>
      <vt:lpstr>PowerPoint Presentation</vt:lpstr>
      <vt:lpstr>PowerPoint Presentation</vt:lpstr>
      <vt:lpstr>Credit Updates</vt:lpstr>
      <vt:lpstr>Credit Updates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Papudesi, Spoorthy</cp:lastModifiedBy>
  <cp:revision>295</cp:revision>
  <cp:lastPrinted>2013-04-05T20:39:02Z</cp:lastPrinted>
  <dcterms:created xsi:type="dcterms:W3CDTF">2010-04-12T23:12:02Z</dcterms:created>
  <dcterms:modified xsi:type="dcterms:W3CDTF">2015-08-19T13:52:32Z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