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67" r:id="rId4"/>
    <p:sldMasterId id="2147493479" r:id="rId5"/>
    <p:sldMasterId id="2147493491" r:id="rId6"/>
    <p:sldMasterId id="2147493503" r:id="rId7"/>
  </p:sldMasterIdLst>
  <p:notesMasterIdLst>
    <p:notesMasterId r:id="rId10"/>
  </p:notesMasterIdLst>
  <p:handoutMasterIdLst>
    <p:handoutMasterId r:id="rId11"/>
  </p:handoutMasterIdLst>
  <p:sldIdLst>
    <p:sldId id="401" r:id="rId8"/>
    <p:sldId id="406" r:id="rId9"/>
  </p:sldIdLst>
  <p:sldSz cx="9144000" cy="6858000" type="screen4x3"/>
  <p:notesSz cx="9296400" cy="7010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85" autoAdjust="0"/>
    <p:restoredTop sz="94595" autoAdjust="0"/>
  </p:normalViewPr>
  <p:slideViewPr>
    <p:cSldViewPr snapToGrid="0" snapToObjects="1">
      <p:cViewPr varScale="1">
        <p:scale>
          <a:sx n="127" d="100"/>
          <a:sy n="127" d="100"/>
        </p:scale>
        <p:origin x="-1212" y="-102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 snapToObjects="1" showGuides="1">
      <p:cViewPr varScale="1">
        <p:scale>
          <a:sx n="125" d="100"/>
          <a:sy n="125" d="100"/>
        </p:scale>
        <p:origin x="-1962" y="-102"/>
      </p:cViewPr>
      <p:guideLst>
        <p:guide orient="horz" pos="2208"/>
        <p:guide pos="29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014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E495-51AC-4723-A7B4-B1B58AAC8C5A}" type="datetimeFigureOut">
              <a:rPr lang="en-US" smtClean="0"/>
              <a:t>7/31/2015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014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D1E90-E9C6-42A2-8EB7-24DAC221A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87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014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F52B9-7E6C-4146-83FC-76B5AB271E46}" type="datetimeFigureOut">
              <a:rPr lang="en-US" smtClean="0"/>
              <a:t>7/31/2015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482" y="3330419"/>
            <a:ext cx="7435436" cy="31544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014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B3D22-F502-4A52-A06E-717BD3D70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62E46B9-32B7-40E7-9A82-BF397A6673AD}" type="slidenum">
              <a:rPr lang="en-US" smtClean="0">
                <a:solidFill>
                  <a:prstClr val="black"/>
                </a:solidFill>
              </a:rPr>
              <a:pPr eaLnBrk="1" hangingPunct="1"/>
              <a:t>1</a:t>
            </a:fld>
            <a:endParaRPr 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151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4C8E96-8577-4B68-8064-BDBA256C085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661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CBE48-FA63-478E-8B3E-EC00F2B7C0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August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094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2134A-645F-43EE-AFC5-4BFB5FBA1F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August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1953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CB5A9-6AED-41D7-9973-C3E52D0DDF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August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7948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EBB23-21DA-48A3-AC94-0BEAC5B162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August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15932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4544E-00D5-47D8-BAE9-43AD6AAC7B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August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7613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E5927-58FF-4ECE-80AC-7C696E90D67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August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15061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August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7545698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6FCB9-52E2-41AE-801F-E0915C34B9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August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5350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FEAE9-A0CB-47FA-A0D5-50D8B972F85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August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1052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4E67A-B593-4113-8DC6-EA120DC45A3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1143000" y="64770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August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782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348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95AC3-10FB-43FB-A2DE-3CEE6D282FC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August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4351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CBE48-FA63-478E-8B3E-EC00F2B7C0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August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9612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2134A-645F-43EE-AFC5-4BFB5FBA1F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August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2470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CB5A9-6AED-41D7-9973-C3E52D0DDF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August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165983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EBB23-21DA-48A3-AC94-0BEAC5B162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August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7330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4544E-00D5-47D8-BAE9-43AD6AAC7B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August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4775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E5927-58FF-4ECE-80AC-7C696E90D67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August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67462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August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205129829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6FCB9-52E2-41AE-801F-E0915C34B9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August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201753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FEAE9-A0CB-47FA-A0D5-50D8B972F85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August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6607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ERCOT Public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8252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4E67A-B593-4113-8DC6-EA120DC45A3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1143000" y="64770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August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33351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95AC3-10FB-43FB-A2DE-3CEE6D282FC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August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098775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CBE48-FA63-478E-8B3E-EC00F2B7C0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August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420299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2134A-645F-43EE-AFC5-4BFB5FBA1F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August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832434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CB5A9-6AED-41D7-9973-C3E52D0DDF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August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0030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EBB23-21DA-48A3-AC94-0BEAC5B162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August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11981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4544E-00D5-47D8-BAE9-43AD6AAC7B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August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39400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E5927-58FF-4ECE-80AC-7C696E90D67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August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472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ERCOT Public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7003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August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4021263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6FCB9-52E2-41AE-801F-E0915C34B9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August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870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FEAE9-A0CB-47FA-A0D5-50D8B972F85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August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144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4E67A-B593-4113-8DC6-EA120DC45A3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1143000" y="64770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August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9326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95AC3-10FB-43FB-A2DE-3CEE6D282FC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August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380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168453"/>
            <a:ext cx="9144000" cy="721695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/>
          <p:cNvPicPr>
            <a:picLocks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August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  <p:sldLayoutId id="2147493475" r:id="rId2"/>
    <p:sldLayoutId id="2147493476" r:id="rId3"/>
    <p:sldLayoutId id="2147493477" r:id="rId4"/>
  </p:sldLayoutIdLst>
  <p:timing>
    <p:tnLst>
      <p:par>
        <p:cTn id="1" dur="indefinite" restart="never" nodeType="tmRoot"/>
      </p:par>
    </p:tnLst>
  </p:timing>
  <p:hf sldNum="0"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A358B131-1F6E-415A-B53B-329E77A48CAE}" type="slidenum">
              <a:rPr lang="en-US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1032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August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4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fld id="{A9AB3048-F455-4A6C-AB20-509BC68DBB60}" type="slidenum">
              <a:rPr lang="en-US" sz="1200">
                <a:solidFill>
                  <a:srgbClr val="000000"/>
                </a:solidFill>
                <a:cs typeface="Arial" charset="0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8816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80" r:id="rId1"/>
    <p:sldLayoutId id="2147493481" r:id="rId2"/>
    <p:sldLayoutId id="2147493482" r:id="rId3"/>
    <p:sldLayoutId id="2147493483" r:id="rId4"/>
    <p:sldLayoutId id="2147493484" r:id="rId5"/>
    <p:sldLayoutId id="2147493485" r:id="rId6"/>
    <p:sldLayoutId id="2147493486" r:id="rId7"/>
    <p:sldLayoutId id="2147493487" r:id="rId8"/>
    <p:sldLayoutId id="2147493488" r:id="rId9"/>
    <p:sldLayoutId id="2147493489" r:id="rId10"/>
    <p:sldLayoutId id="2147493490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A358B131-1F6E-415A-B53B-329E77A48CAE}" type="slidenum">
              <a:rPr lang="en-US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1032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August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4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fld id="{A9AB3048-F455-4A6C-AB20-509BC68DBB60}" type="slidenum">
              <a:rPr lang="en-US" sz="1200">
                <a:solidFill>
                  <a:srgbClr val="000000"/>
                </a:solidFill>
                <a:cs typeface="Arial" charset="0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150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92" r:id="rId1"/>
    <p:sldLayoutId id="2147493493" r:id="rId2"/>
    <p:sldLayoutId id="2147493494" r:id="rId3"/>
    <p:sldLayoutId id="2147493495" r:id="rId4"/>
    <p:sldLayoutId id="2147493496" r:id="rId5"/>
    <p:sldLayoutId id="2147493497" r:id="rId6"/>
    <p:sldLayoutId id="2147493498" r:id="rId7"/>
    <p:sldLayoutId id="2147493499" r:id="rId8"/>
    <p:sldLayoutId id="2147493500" r:id="rId9"/>
    <p:sldLayoutId id="2147493501" r:id="rId10"/>
    <p:sldLayoutId id="2147493502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A358B131-1F6E-415A-B53B-329E77A48CAE}" type="slidenum">
              <a:rPr lang="en-US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1032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August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4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fld id="{A9AB3048-F455-4A6C-AB20-509BC68DBB60}" type="slidenum">
              <a:rPr lang="en-US" sz="1200">
                <a:solidFill>
                  <a:srgbClr val="000000"/>
                </a:solidFill>
                <a:cs typeface="Arial" charset="0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573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504" r:id="rId1"/>
    <p:sldLayoutId id="2147493505" r:id="rId2"/>
    <p:sldLayoutId id="2147493506" r:id="rId3"/>
    <p:sldLayoutId id="2147493507" r:id="rId4"/>
    <p:sldLayoutId id="2147493508" r:id="rId5"/>
    <p:sldLayoutId id="2147493509" r:id="rId6"/>
    <p:sldLayoutId id="2147493510" r:id="rId7"/>
    <p:sldLayoutId id="2147493511" r:id="rId8"/>
    <p:sldLayoutId id="2147493512" r:id="rId9"/>
    <p:sldLayoutId id="2147493513" r:id="rId10"/>
    <p:sldLayoutId id="2147493514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019800" cy="1238250"/>
          </a:xfrm>
        </p:spPr>
        <p:txBody>
          <a:bodyPr/>
          <a:lstStyle/>
          <a:p>
            <a:pPr eaLnBrk="1" hangingPunct="1"/>
            <a:r>
              <a:rPr lang="en-US" dirty="0" smtClean="0"/>
              <a:t>Information Technology Report</a:t>
            </a:r>
          </a:p>
        </p:txBody>
      </p:sp>
      <p:sp>
        <p:nvSpPr>
          <p:cNvPr id="5123" name="Rectangle 20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Dave Pagliai</a:t>
            </a:r>
          </a:p>
          <a:p>
            <a:pPr eaLnBrk="1" hangingPunct="1"/>
            <a:r>
              <a:rPr lang="en-US" dirty="0" smtClean="0"/>
              <a:t>Manager, IT Support Services</a:t>
            </a:r>
          </a:p>
        </p:txBody>
      </p:sp>
      <p:sp>
        <p:nvSpPr>
          <p:cNvPr id="5124" name="Date Placeholder 5"/>
          <p:cNvSpPr>
            <a:spLocks noGrp="1"/>
          </p:cNvSpPr>
          <p:nvPr>
            <p:ph type="dt" sz="quarter" idx="10"/>
          </p:nvPr>
        </p:nvSpPr>
        <p:spPr>
          <a:xfrm>
            <a:off x="2389414" y="5486400"/>
            <a:ext cx="6276975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rgbClr val="000000"/>
                </a:solidFill>
              </a:rPr>
              <a:t>August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125" name="Footer Placeholder 6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2297041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/>
              <a:t>ERCOT Public</a:t>
            </a:r>
          </a:p>
        </p:txBody>
      </p:sp>
      <p:sp>
        <p:nvSpPr>
          <p:cNvPr id="6147" name="Date Placeholder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/>
              <a:t>August 2015</a:t>
            </a:r>
            <a:endParaRPr lang="en-US" dirty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Incident Report Highlights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2361" y="768246"/>
            <a:ext cx="8686800" cy="5410200"/>
          </a:xfrm>
          <a:ln>
            <a:miter lim="800000"/>
            <a:headEnd/>
            <a:tailEnd/>
          </a:ln>
        </p:spPr>
        <p:txBody>
          <a:bodyPr/>
          <a:lstStyle/>
          <a:p>
            <a:pPr marL="0" indent="0">
              <a:spcBef>
                <a:spcPts val="400"/>
              </a:spcBef>
              <a:spcAft>
                <a:spcPts val="0"/>
              </a:spcAft>
              <a:buFontTx/>
              <a:buNone/>
              <a:defRPr/>
            </a:pPr>
            <a:r>
              <a:rPr lang="en-US" sz="1600" dirty="0" smtClean="0"/>
              <a:t>Service Availability </a:t>
            </a:r>
            <a:r>
              <a:rPr lang="en-US" sz="1600" dirty="0" smtClean="0"/>
              <a:t>– July</a:t>
            </a:r>
            <a:endParaRPr lang="en-US" sz="1600" dirty="0" smtClean="0"/>
          </a:p>
          <a:p>
            <a:pPr lvl="1"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dirty="0">
                <a:solidFill>
                  <a:schemeClr val="tx2"/>
                </a:solidFill>
              </a:rPr>
              <a:t>Market Data Transparency IT systems met all SLA targets</a:t>
            </a: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Incidents &amp; Maintenance – </a:t>
            </a:r>
            <a:r>
              <a:rPr lang="en-US" sz="1600" dirty="0" smtClean="0"/>
              <a:t>July</a:t>
            </a:r>
            <a:endParaRPr lang="en-US" sz="16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07/12/15 </a:t>
            </a:r>
            <a:r>
              <a:rPr lang="en-US" sz="1600" dirty="0"/>
              <a:t>– Planned Maintenance (Site Failover – ercot.com, MPIM, Retail API)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07/15/15 </a:t>
            </a:r>
            <a:r>
              <a:rPr lang="en-US" sz="1600" dirty="0"/>
              <a:t>– Planned Maintenance (Site Failover – External Web Services)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07/16/15 </a:t>
            </a:r>
            <a:r>
              <a:rPr lang="en-US" sz="1600" dirty="0"/>
              <a:t>– Planned Maintenance (Site Failover – MIS)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lvl="2"/>
            <a:endParaRPr lang="en-US" sz="1400" dirty="0" smtClean="0"/>
          </a:p>
          <a:p>
            <a:pPr lvl="2"/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415383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Public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766D08B-9BD9-4F52-9876-573EE2900B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www.w3.org/XML/1998/namespace"/>
    <ds:schemaRef ds:uri="http://schemas.microsoft.com/office/2006/metadata/properties"/>
    <ds:schemaRef ds:uri="http://purl.org/dc/elements/1.1/"/>
    <ds:schemaRef ds:uri="http://purl.org/dc/dcmitype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c34af464-7aa1-4edd-9be4-83dffc1cb926"/>
  </ds:schemaRefs>
</ds:datastoreItem>
</file>

<file path=customXml/itemProps3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8743</TotalTime>
  <Words>78</Words>
  <Application>Microsoft Office PowerPoint</Application>
  <PresentationFormat>On-screen Show (4:3)</PresentationFormat>
  <Paragraphs>21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Custom Design</vt:lpstr>
      <vt:lpstr>1_Custom Design</vt:lpstr>
      <vt:lpstr>2_Custom Design</vt:lpstr>
      <vt:lpstr>3_Custom Design</vt:lpstr>
      <vt:lpstr>Information Technology Report</vt:lpstr>
      <vt:lpstr>Incident Report Highlights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Pagliai, Dave</cp:lastModifiedBy>
  <cp:revision>351</cp:revision>
  <cp:lastPrinted>2014-05-01T15:23:10Z</cp:lastPrinted>
  <dcterms:created xsi:type="dcterms:W3CDTF">2010-04-12T23:12:02Z</dcterms:created>
  <dcterms:modified xsi:type="dcterms:W3CDTF">2015-07-31T22:30:14Z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