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6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3764" autoAdjust="0"/>
  </p:normalViewPr>
  <p:slideViewPr>
    <p:cSldViewPr snapToGrid="0">
      <p:cViewPr varScale="1">
        <p:scale>
          <a:sx n="76" d="100"/>
          <a:sy n="76" d="100"/>
        </p:scale>
        <p:origin x="-90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ercot.com\users\nsteffan\_OPS_Analysis\Solar_RFP\Phase%202%20analysi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ercot.com\users\nsteffan\_OPS_Analysis\Solar_RFP\Phase%202%20analysi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ercot.com\users\nsteffan\_OPS_Analysis\Solar_RFP\Phase%202%20analysi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Error by MW Ranges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'Three Hour'!$T$10</c:f>
              <c:strCache>
                <c:ptCount val="1"/>
                <c:pt idx="0">
                  <c:v>Company A STPVPF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'Three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'Three Hour'!$T$11:$T$15</c:f>
              <c:numCache>
                <c:formatCode>0.00%</c:formatCode>
                <c:ptCount val="5"/>
                <c:pt idx="0">
                  <c:v>2.7054086386786736E-2</c:v>
                </c:pt>
                <c:pt idx="1">
                  <c:v>7.0253160778358109E-2</c:v>
                </c:pt>
                <c:pt idx="2">
                  <c:v>9.5882443441665202E-2</c:v>
                </c:pt>
                <c:pt idx="3">
                  <c:v>7.3793355238457425E-2</c:v>
                </c:pt>
                <c:pt idx="4">
                  <c:v>7.3715587154524101E-2</c:v>
                </c:pt>
              </c:numCache>
            </c:numRef>
          </c:val>
        </c:ser>
        <c:ser>
          <c:idx val="1"/>
          <c:order val="1"/>
          <c:tx>
            <c:strRef>
              <c:f>'Three Hour'!$V$10</c:f>
              <c:strCache>
                <c:ptCount val="1"/>
                <c:pt idx="0">
                  <c:v>Company B STPVPF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'Three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'Three Hour'!$V$11:$V$15</c:f>
              <c:numCache>
                <c:formatCode>0.00%</c:formatCode>
                <c:ptCount val="5"/>
                <c:pt idx="0">
                  <c:v>7.1303122786351737E-3</c:v>
                </c:pt>
                <c:pt idx="1">
                  <c:v>5.4836194310401522E-2</c:v>
                </c:pt>
                <c:pt idx="2">
                  <c:v>9.5036901859775438E-2</c:v>
                </c:pt>
                <c:pt idx="3">
                  <c:v>5.6158333669254414E-2</c:v>
                </c:pt>
                <c:pt idx="4">
                  <c:v>3.4062654565238236E-2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09216"/>
        <c:axId val="112010752"/>
      </c:barChart>
      <c:catAx>
        <c:axId val="11200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010752"/>
        <c:crosses val="autoZero"/>
        <c:auto val="1"/>
        <c:lblAlgn val="ctr"/>
        <c:lblOffset val="100"/>
        <c:noMultiLvlLbl val="0"/>
      </c:catAx>
      <c:valAx>
        <c:axId val="11201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00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Error</a:t>
            </a:r>
            <a:r>
              <a:rPr lang="en-US" baseline="0" dirty="0" smtClean="0"/>
              <a:t> by MW Ranges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'Six Hour'!$T$10</c:f>
              <c:strCache>
                <c:ptCount val="1"/>
                <c:pt idx="0">
                  <c:v>Company A STPVPF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'Six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'Six Hour'!$T$11:$T$15</c:f>
              <c:numCache>
                <c:formatCode>0.00%</c:formatCode>
                <c:ptCount val="5"/>
                <c:pt idx="0">
                  <c:v>2.7126817897798174E-2</c:v>
                </c:pt>
                <c:pt idx="1">
                  <c:v>7.1919220581983107E-2</c:v>
                </c:pt>
                <c:pt idx="2">
                  <c:v>9.4289783191250698E-2</c:v>
                </c:pt>
                <c:pt idx="3">
                  <c:v>6.8331074508767076E-2</c:v>
                </c:pt>
                <c:pt idx="4">
                  <c:v>6.3194962132907859E-2</c:v>
                </c:pt>
              </c:numCache>
            </c:numRef>
          </c:val>
        </c:ser>
        <c:ser>
          <c:idx val="1"/>
          <c:order val="1"/>
          <c:tx>
            <c:strRef>
              <c:f>'Six Hour'!$V$10</c:f>
              <c:strCache>
                <c:ptCount val="1"/>
                <c:pt idx="0">
                  <c:v>Company B STPVPF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'Six Hour'!$S$11:$S$15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'Six Hour'!$V$11:$V$15</c:f>
              <c:numCache>
                <c:formatCode>0.00%</c:formatCode>
                <c:ptCount val="5"/>
                <c:pt idx="0">
                  <c:v>6.7692447846059173E-3</c:v>
                </c:pt>
                <c:pt idx="1">
                  <c:v>5.333965418926051E-2</c:v>
                </c:pt>
                <c:pt idx="2">
                  <c:v>9.1332004154169977E-2</c:v>
                </c:pt>
                <c:pt idx="3">
                  <c:v>5.3109207924795732E-2</c:v>
                </c:pt>
                <c:pt idx="4">
                  <c:v>3.2901196771656545E-2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638272"/>
        <c:axId val="121668736"/>
      </c:barChart>
      <c:catAx>
        <c:axId val="12163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668736"/>
        <c:crosses val="autoZero"/>
        <c:auto val="1"/>
        <c:lblAlgn val="ctr"/>
        <c:lblOffset val="100"/>
        <c:noMultiLvlLbl val="0"/>
      </c:catAx>
      <c:valAx>
        <c:axId val="12166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63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Erro</a:t>
            </a:r>
            <a:r>
              <a:rPr lang="en-US" baseline="0" dirty="0" smtClean="0"/>
              <a:t>r by MW Ranges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'Day Ahead'!$T$10</c:f>
              <c:strCache>
                <c:ptCount val="1"/>
                <c:pt idx="0">
                  <c:v>Company A STPVPF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'Day Ahead'!$S$11:$S$15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'Day Ahead'!$T$11:$T$15</c:f>
              <c:numCache>
                <c:formatCode>0.00%</c:formatCode>
                <c:ptCount val="5"/>
                <c:pt idx="0">
                  <c:v>3.0825716924339022E-2</c:v>
                </c:pt>
                <c:pt idx="1">
                  <c:v>7.2257096210261107E-2</c:v>
                </c:pt>
                <c:pt idx="2">
                  <c:v>8.9043431472758866E-2</c:v>
                </c:pt>
                <c:pt idx="3">
                  <c:v>7.1433584709419629E-2</c:v>
                </c:pt>
                <c:pt idx="4">
                  <c:v>7.2575330336124108E-2</c:v>
                </c:pt>
              </c:numCache>
            </c:numRef>
          </c:val>
        </c:ser>
        <c:ser>
          <c:idx val="1"/>
          <c:order val="1"/>
          <c:tx>
            <c:strRef>
              <c:f>'Day Ahead'!$V$10</c:f>
              <c:strCache>
                <c:ptCount val="1"/>
                <c:pt idx="0">
                  <c:v>Company B STPVPF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'Day Ahead'!$S$11:$S$15</c:f>
              <c:strCache>
                <c:ptCount val="5"/>
                <c:pt idx="0">
                  <c:v>&lt;10</c:v>
                </c:pt>
                <c:pt idx="1">
                  <c:v>10&lt;x&lt;50</c:v>
                </c:pt>
                <c:pt idx="2">
                  <c:v>50&lt;x&lt;100</c:v>
                </c:pt>
                <c:pt idx="3">
                  <c:v>100&lt;</c:v>
                </c:pt>
                <c:pt idx="4">
                  <c:v>120&lt;</c:v>
                </c:pt>
              </c:strCache>
            </c:strRef>
          </c:cat>
          <c:val>
            <c:numRef>
              <c:f>'Day Ahead'!$V$11:$V$15</c:f>
              <c:numCache>
                <c:formatCode>0.00%</c:formatCode>
                <c:ptCount val="5"/>
                <c:pt idx="0">
                  <c:v>6.5265900699985084E-3</c:v>
                </c:pt>
                <c:pt idx="1">
                  <c:v>4.7404639891638255E-2</c:v>
                </c:pt>
                <c:pt idx="2">
                  <c:v>8.6292289171933073E-2</c:v>
                </c:pt>
                <c:pt idx="3">
                  <c:v>5.5371525294317797E-2</c:v>
                </c:pt>
                <c:pt idx="4">
                  <c:v>3.0556041366571949E-2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799424"/>
        <c:axId val="121800960"/>
      </c:barChart>
      <c:catAx>
        <c:axId val="12179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800960"/>
        <c:crosses val="autoZero"/>
        <c:auto val="1"/>
        <c:lblAlgn val="ctr"/>
        <c:lblOffset val="100"/>
        <c:noMultiLvlLbl val="0"/>
      </c:catAx>
      <c:valAx>
        <c:axId val="12180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9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Three Hour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Company A</c:v>
                </c:pt>
                <c:pt idx="1">
                  <c:v>Company B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6.9849999999999995E-2</c:v>
                </c:pt>
                <c:pt idx="1">
                  <c:v>5.7029999999999997E-2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Six Hour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Company A</c:v>
                </c:pt>
                <c:pt idx="1">
                  <c:v>Company B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7.2569999999999996E-2</c:v>
                </c:pt>
                <c:pt idx="1">
                  <c:v>5.8619999999999998E-2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 Ahead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Company A</c:v>
                </c:pt>
                <c:pt idx="1">
                  <c:v>Company B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7.281E-2</c:v>
                </c:pt>
                <c:pt idx="1">
                  <c:v>5.6710000000000003E-2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410304"/>
        <c:axId val="125424384"/>
      </c:barChart>
      <c:catAx>
        <c:axId val="12541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424384"/>
        <c:crosses val="autoZero"/>
        <c:auto val="1"/>
        <c:lblAlgn val="ctr"/>
        <c:lblOffset val="100"/>
        <c:noMultiLvlLbl val="0"/>
      </c:catAx>
      <c:valAx>
        <c:axId val="12542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41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03529-AC6E-429B-81C1-C7585ABC206A}" type="datetimeFigureOut">
              <a:rPr lang="en-US" smtClean="0"/>
              <a:t>8/19/2015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51F9-5CCE-4B6A-8836-C815F5B627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58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15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&lt;10	14%</a:t>
            </a:r>
          </a:p>
          <a:p>
            <a:r>
              <a:rPr lang="en-US" dirty="0" smtClean="0"/>
              <a:t>10&lt;x&lt;50	13%</a:t>
            </a:r>
          </a:p>
          <a:p>
            <a:r>
              <a:rPr lang="en-US" dirty="0" smtClean="0"/>
              <a:t>50&lt;x&lt;100	23%</a:t>
            </a:r>
          </a:p>
          <a:p>
            <a:r>
              <a:rPr lang="en-US" dirty="0" smtClean="0"/>
              <a:t>100&lt;	35%</a:t>
            </a:r>
          </a:p>
          <a:p>
            <a:r>
              <a:rPr lang="en-US" dirty="0" smtClean="0"/>
              <a:t>120&lt;	14%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41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&lt;10	14%</a:t>
            </a:r>
          </a:p>
          <a:p>
            <a:r>
              <a:rPr lang="en-US" dirty="0" smtClean="0"/>
              <a:t>10&lt;x&lt;50	13%</a:t>
            </a:r>
          </a:p>
          <a:p>
            <a:r>
              <a:rPr lang="en-US" dirty="0" smtClean="0"/>
              <a:t>50&lt;x&lt;100	23%</a:t>
            </a:r>
          </a:p>
          <a:p>
            <a:r>
              <a:rPr lang="en-US" dirty="0" smtClean="0"/>
              <a:t>100&lt;	35%</a:t>
            </a:r>
          </a:p>
          <a:p>
            <a:r>
              <a:rPr lang="en-US" dirty="0" smtClean="0"/>
              <a:t>120&lt;	14%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3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&lt;10	14%</a:t>
            </a:r>
          </a:p>
          <a:p>
            <a:r>
              <a:rPr lang="en-US" dirty="0" smtClean="0"/>
              <a:t>10&lt;x&lt;50	13%</a:t>
            </a:r>
          </a:p>
          <a:p>
            <a:r>
              <a:rPr lang="en-US" dirty="0" smtClean="0"/>
              <a:t>50&lt;x&lt;100	23%</a:t>
            </a:r>
          </a:p>
          <a:p>
            <a:r>
              <a:rPr lang="en-US" dirty="0" smtClean="0"/>
              <a:t>100&lt;	35%</a:t>
            </a:r>
          </a:p>
          <a:p>
            <a:r>
              <a:rPr lang="en-US" dirty="0" smtClean="0"/>
              <a:t>120&lt;	14%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46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51F9-5CCE-4B6A-8836-C815F5B6276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72DA-450F-4856-8B4D-0E46B9DBD733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084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9A16-2B9B-4FBA-B4CF-E2AF478EB14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1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C531-8423-4C2E-AA73-FCDB952516B6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67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33C4-8EF1-498D-BC51-69C00B9C725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62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EE30-CE5B-49E2-A22D-60ADD0FD7542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785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4370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287887"/>
            <a:ext cx="4937760" cy="45812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287887"/>
            <a:ext cx="4937760" cy="4581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150-43D7-4DB4-8A14-F3166842AAE4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495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4370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46801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215166"/>
            <a:ext cx="4937760" cy="37453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6801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215166"/>
            <a:ext cx="4937760" cy="37453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A792-FFC7-4D73-A042-AE109C05DBD6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881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DBE9-433F-420B-AF75-D7C973C36203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44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F648-6199-46BA-B936-F6D198C0E507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32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t">
            <a:normAutofit/>
          </a:bodyPr>
          <a:lstStyle>
            <a:lvl1pPr>
              <a:defRPr sz="4400" b="0" cap="sm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FCF48DC-D055-4B8C-BAE6-CFC436E76936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69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2DF8-B2DD-448C-A789-5A63A3601520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29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2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247655"/>
            <a:ext cx="10058400" cy="46214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16A864-D589-48D3-A0CA-C7027233A040}" type="datetime1">
              <a:rPr lang="en-US" smtClean="0"/>
              <a:t>8/19/2015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3788EB95-4CF2-4E50-9319-8FCF49324A7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158300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86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15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01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287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Solar RFP Update: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6600" i="1" dirty="0" smtClean="0"/>
              <a:t>End of Phase 2</a:t>
            </a:r>
            <a:endParaRPr lang="en-US" sz="6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ERCOT Operations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5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68366895"/>
              </p:ext>
            </p:extLst>
          </p:nvPr>
        </p:nvGraphicFramePr>
        <p:xfrm>
          <a:off x="6797787" y="1145796"/>
          <a:ext cx="4937125" cy="4922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Hour Ahead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02317653"/>
              </p:ext>
            </p:extLst>
          </p:nvPr>
        </p:nvGraphicFramePr>
        <p:xfrm>
          <a:off x="395254" y="1348690"/>
          <a:ext cx="612648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188720"/>
                <a:gridCol w="1188720"/>
                <a:gridCol w="1188720"/>
                <a:gridCol w="1188720"/>
              </a:tblGrid>
              <a:tr h="8229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Average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6.985%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19.181%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5.703%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8.481%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7.321%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20.269%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4.253%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9.450%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-6.691%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-2.310%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-6.516%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-3.786%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26.712%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41.647%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30.227%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32.349%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&lt;10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2.52%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1.56%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0.66%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0.68%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10&lt;x&lt;50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6.54%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5.61%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50&lt;x&lt;100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8.92%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17.58%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8.84%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9.62%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29.64%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5.23%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10.94%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120&lt;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6.86%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33.34%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3.17%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9.28%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4548" y="5898524"/>
            <a:ext cx="8381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*Only forecasts where the real-time output above 0.5 MW were used.</a:t>
            </a:r>
            <a:endParaRPr lang="en-US" sz="16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54559" y="2150772"/>
            <a:ext cx="1107583" cy="2833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35007" y="2150771"/>
            <a:ext cx="1107583" cy="2833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453265" y="3074202"/>
            <a:ext cx="0" cy="54091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1269010" y="3035565"/>
            <a:ext cx="7336" cy="124710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395655" y="1412107"/>
            <a:ext cx="1520049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Company B more accurate at high and low output.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828381" y="3132601"/>
            <a:ext cx="0" cy="54091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74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Hour </a:t>
            </a:r>
            <a:r>
              <a:rPr lang="en-US" dirty="0"/>
              <a:t>Ahead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821232"/>
              </p:ext>
            </p:extLst>
          </p:nvPr>
        </p:nvGraphicFramePr>
        <p:xfrm>
          <a:off x="395254" y="1335813"/>
          <a:ext cx="612648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188720"/>
                <a:gridCol w="1188720"/>
                <a:gridCol w="1188720"/>
                <a:gridCol w="1188720"/>
              </a:tblGrid>
              <a:tr h="82296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19.400%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5.862%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7.923%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7.583%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20.613%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4.052%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8.859%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-6.950%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-2.530%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-6.802%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-3.712%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Under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Over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26.738%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30.120%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0.65%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10&lt;x&lt;50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5.31%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50&lt;x&lt;100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9.43%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9.26%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100&lt;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10.00%</a:t>
                      </a: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120&lt;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4548" y="5898524"/>
            <a:ext cx="8381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*Only forecasts where the real-time output above 0.5 MW were used.</a:t>
            </a:r>
            <a:endParaRPr lang="en-US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2292475"/>
              </p:ext>
            </p:extLst>
          </p:nvPr>
        </p:nvGraphicFramePr>
        <p:xfrm>
          <a:off x="6668999" y="1316999"/>
          <a:ext cx="4937125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698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Ahead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1693115"/>
              </p:ext>
            </p:extLst>
          </p:nvPr>
        </p:nvGraphicFramePr>
        <p:xfrm>
          <a:off x="408132" y="1335811"/>
          <a:ext cx="612648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188720"/>
                <a:gridCol w="1188720"/>
                <a:gridCol w="1188720"/>
                <a:gridCol w="1188720"/>
              </a:tblGrid>
              <a:tr h="8229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A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STPVPF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B </a:t>
                      </a:r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PVGRPP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Average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7.281%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19.684%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5.671%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8.043%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7.370%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20.873%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4.204%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8.845%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-7.183%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-3.113%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-6.381%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-4.117%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Under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 Over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25.620%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41.086%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29.690%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32.773%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&lt;10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3.08%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2.03%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0.65%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0.74%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10&lt;x&lt;50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7.23%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7.11%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4.74%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50&lt;x&lt;100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18.10%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8.63%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9.91%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7.14%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30.02%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5.54%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9.66%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120&lt;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7.26%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33.80%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3.06%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9.78%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4548" y="5898524"/>
            <a:ext cx="8381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*Only forecasts where the real-time output above 0.5 MW were used.</a:t>
            </a:r>
            <a:endParaRPr lang="en-US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68297491"/>
              </p:ext>
            </p:extLst>
          </p:nvPr>
        </p:nvGraphicFramePr>
        <p:xfrm>
          <a:off x="6694757" y="1316999"/>
          <a:ext cx="4937125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045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STPVPF Comparison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97563381"/>
              </p:ext>
            </p:extLst>
          </p:nvPr>
        </p:nvGraphicFramePr>
        <p:xfrm>
          <a:off x="801066" y="1570800"/>
          <a:ext cx="5212080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3020"/>
                <a:gridCol w="1303020"/>
                <a:gridCol w="1303020"/>
                <a:gridCol w="1303020"/>
              </a:tblGrid>
              <a:tr h="1111964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Three</a:t>
                      </a:r>
                      <a:r>
                        <a:rPr lang="en-US" sz="2800" baseline="0" dirty="0" smtClean="0"/>
                        <a:t> Hour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Six Hour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Day Ahead</a:t>
                      </a:r>
                      <a:endParaRPr lang="en-US" sz="2800" dirty="0"/>
                    </a:p>
                  </a:txBody>
                  <a:tcPr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6.985%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7.257%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7.281%</a:t>
                      </a:r>
                    </a:p>
                  </a:txBody>
                  <a:tcPr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5.703%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5.862%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5.671%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4776637"/>
              </p:ext>
            </p:extLst>
          </p:nvPr>
        </p:nvGraphicFramePr>
        <p:xfrm>
          <a:off x="6643241" y="1429130"/>
          <a:ext cx="4937125" cy="458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113571"/>
              </p:ext>
            </p:extLst>
          </p:nvPr>
        </p:nvGraphicFramePr>
        <p:xfrm>
          <a:off x="862884" y="4054275"/>
          <a:ext cx="521208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3020"/>
                <a:gridCol w="1303020"/>
                <a:gridCol w="1303020"/>
                <a:gridCol w="1303020"/>
              </a:tblGrid>
              <a:tr h="1111964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Three</a:t>
                      </a:r>
                      <a:r>
                        <a:rPr lang="en-US" sz="2800" baseline="0" dirty="0" smtClean="0"/>
                        <a:t> Hour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Six Hour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Day Ahead</a:t>
                      </a:r>
                      <a:endParaRPr lang="en-US" sz="2800" dirty="0"/>
                    </a:p>
                  </a:txBody>
                  <a:tcPr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8.405%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8.807%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8.446%</a:t>
                      </a:r>
                    </a:p>
                  </a:txBody>
                  <a:tcPr anchor="ctr"/>
                </a:tc>
              </a:tr>
              <a:tr h="4955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Company 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6.112%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6.272%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7.870%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9366" y="3998264"/>
            <a:ext cx="929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Hours Ending 17-19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44" y="1523370"/>
            <a:ext cx="787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All Hours</a:t>
            </a:r>
          </a:p>
        </p:txBody>
      </p:sp>
    </p:spTree>
    <p:extLst>
      <p:ext uri="{BB962C8B-B14F-4D97-AF65-F5344CB8AC3E}">
        <p14:creationId xmlns:p14="http://schemas.microsoft.com/office/powerpoint/2010/main" val="37616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Sunrise &amp; Sunset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26975"/>
              </p:ext>
            </p:extLst>
          </p:nvPr>
        </p:nvGraphicFramePr>
        <p:xfrm>
          <a:off x="2417046" y="2113653"/>
          <a:ext cx="6857247" cy="3130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0847"/>
                <a:gridCol w="2743200"/>
                <a:gridCol w="2743200"/>
              </a:tblGrid>
              <a:tr h="1118930"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Company A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Company B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Sunrise: HE7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0.31%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0.07%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05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Sunset:</a:t>
                      </a:r>
                    </a:p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HE21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5.09%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0.71%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23603" y="5472379"/>
            <a:ext cx="1973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*Three </a:t>
            </a:r>
            <a:r>
              <a:rPr lang="en-US" dirty="0"/>
              <a:t>hour ahead</a:t>
            </a:r>
          </a:p>
        </p:txBody>
      </p:sp>
    </p:spTree>
    <p:extLst>
      <p:ext uri="{BB962C8B-B14F-4D97-AF65-F5344CB8AC3E}">
        <p14:creationId xmlns:p14="http://schemas.microsoft.com/office/powerpoint/2010/main" val="16915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97280" y="1584101"/>
            <a:ext cx="8381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following numbers are the percentage of forecasts that were </a:t>
            </a:r>
            <a:r>
              <a:rPr lang="en-US" sz="2400" b="1" u="sng" cap="all" dirty="0" smtClean="0"/>
              <a:t>under-forecasted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aphicFrame>
        <p:nvGraphicFramePr>
          <p:cNvPr id="9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5505915"/>
              </p:ext>
            </p:extLst>
          </p:nvPr>
        </p:nvGraphicFramePr>
        <p:xfrm>
          <a:off x="1592580" y="2762828"/>
          <a:ext cx="9006840" cy="25603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1737360"/>
                <a:gridCol w="1737360"/>
                <a:gridCol w="1737360"/>
                <a:gridCol w="1737360"/>
              </a:tblGrid>
              <a:tr h="1144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A </a:t>
                      </a:r>
                      <a:r>
                        <a:rPr lang="en-US" sz="2400" u="none" strike="noStrike" dirty="0">
                          <a:effectLst/>
                        </a:rPr>
                        <a:t>STPVPF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B </a:t>
                      </a:r>
                      <a:r>
                        <a:rPr lang="en-US" sz="2400" u="none" strike="noStrike" dirty="0">
                          <a:effectLst/>
                        </a:rPr>
                        <a:t>STPVPF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A </a:t>
                      </a:r>
                      <a:r>
                        <a:rPr lang="en-US" sz="2400" u="none" strike="noStrike" dirty="0">
                          <a:effectLst/>
                        </a:rPr>
                        <a:t>PVGRPP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Company B </a:t>
                      </a:r>
                      <a:r>
                        <a:rPr lang="en-US" sz="2400" u="none" strike="noStrike" dirty="0">
                          <a:effectLst/>
                        </a:rPr>
                        <a:t>PVGRPP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Three Hour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Six Hour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Day Ahead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0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timeline for PVGRR forecast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8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305" y="1265128"/>
            <a:ext cx="6663846" cy="4997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EB95-4CF2-4E50-9319-8FCF49324A7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4">
      <a:dk1>
        <a:srgbClr val="292934"/>
      </a:dk1>
      <a:lt1>
        <a:srgbClr val="FFFFFF"/>
      </a:lt1>
      <a:dk2>
        <a:srgbClr val="001D58"/>
      </a:dk2>
      <a:lt2>
        <a:srgbClr val="F3F2DC"/>
      </a:lt2>
      <a:accent1>
        <a:srgbClr val="2A605B"/>
      </a:accent1>
      <a:accent2>
        <a:srgbClr val="001D58"/>
      </a:accent2>
      <a:accent3>
        <a:srgbClr val="726056"/>
      </a:accent3>
      <a:accent4>
        <a:srgbClr val="63BBB2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6088</TotalTime>
  <Words>570</Words>
  <Application>Microsoft Office PowerPoint</Application>
  <PresentationFormat>Custom</PresentationFormat>
  <Paragraphs>281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Retrospect</vt:lpstr>
      <vt:lpstr>Solar RFP Update:   End of Phase 2</vt:lpstr>
      <vt:lpstr>Three Hour Ahead</vt:lpstr>
      <vt:lpstr>Six Hour Ahead</vt:lpstr>
      <vt:lpstr>Day Ahead</vt:lpstr>
      <vt:lpstr>STPVPF Comparison</vt:lpstr>
      <vt:lpstr>Sunrise &amp; Sunset</vt:lpstr>
      <vt:lpstr>Bias</vt:lpstr>
      <vt:lpstr>Expected timeline for PVGRR forecast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Wind Forecasting Website</dc:title>
  <dc:creator>Steffan, Nick</dc:creator>
  <cp:lastModifiedBy>Bill Blevins</cp:lastModifiedBy>
  <cp:revision>58</cp:revision>
  <dcterms:created xsi:type="dcterms:W3CDTF">2015-05-29T18:41:11Z</dcterms:created>
  <dcterms:modified xsi:type="dcterms:W3CDTF">2015-08-19T19:24:41Z</dcterms:modified>
</cp:coreProperties>
</file>