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3">
  <p:sldMasterIdLst>
    <p:sldMasterId id="2147483660" r:id="rId1"/>
  </p:sldMasterIdLst>
  <p:notesMasterIdLst>
    <p:notesMasterId r:id="rId30"/>
  </p:notesMasterIdLst>
  <p:sldIdLst>
    <p:sldId id="264" r:id="rId2"/>
    <p:sldId id="259" r:id="rId3"/>
    <p:sldId id="260" r:id="rId4"/>
    <p:sldId id="263" r:id="rId5"/>
    <p:sldId id="268" r:id="rId6"/>
    <p:sldId id="266" r:id="rId7"/>
    <p:sldId id="267" r:id="rId8"/>
    <p:sldId id="261" r:id="rId9"/>
    <p:sldId id="274" r:id="rId10"/>
    <p:sldId id="273" r:id="rId11"/>
    <p:sldId id="272" r:id="rId12"/>
    <p:sldId id="271" r:id="rId13"/>
    <p:sldId id="277" r:id="rId14"/>
    <p:sldId id="276" r:id="rId15"/>
    <p:sldId id="275" r:id="rId16"/>
    <p:sldId id="270" r:id="rId17"/>
    <p:sldId id="269" r:id="rId18"/>
    <p:sldId id="281" r:id="rId19"/>
    <p:sldId id="280" r:id="rId20"/>
    <p:sldId id="282" r:id="rId21"/>
    <p:sldId id="279" r:id="rId22"/>
    <p:sldId id="278" r:id="rId23"/>
    <p:sldId id="287" r:id="rId24"/>
    <p:sldId id="286" r:id="rId25"/>
    <p:sldId id="285" r:id="rId26"/>
    <p:sldId id="289" r:id="rId27"/>
    <p:sldId id="283" r:id="rId28"/>
    <p:sldId id="288" r:id="rId29"/>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Palatino Linotype" pitchFamily="18" charset="0"/>
        <a:ea typeface="+mn-ea"/>
        <a:cs typeface="Arial" charset="0"/>
      </a:defRPr>
    </a:lvl1pPr>
    <a:lvl2pPr marL="457200" algn="l" rtl="0" fontAlgn="base">
      <a:spcBef>
        <a:spcPct val="0"/>
      </a:spcBef>
      <a:spcAft>
        <a:spcPct val="0"/>
      </a:spcAft>
      <a:defRPr kern="1200">
        <a:solidFill>
          <a:schemeClr val="tx1"/>
        </a:solidFill>
        <a:latin typeface="Palatino Linotype" pitchFamily="18" charset="0"/>
        <a:ea typeface="+mn-ea"/>
        <a:cs typeface="Arial" charset="0"/>
      </a:defRPr>
    </a:lvl2pPr>
    <a:lvl3pPr marL="914400" algn="l" rtl="0" fontAlgn="base">
      <a:spcBef>
        <a:spcPct val="0"/>
      </a:spcBef>
      <a:spcAft>
        <a:spcPct val="0"/>
      </a:spcAft>
      <a:defRPr kern="1200">
        <a:solidFill>
          <a:schemeClr val="tx1"/>
        </a:solidFill>
        <a:latin typeface="Palatino Linotype" pitchFamily="18" charset="0"/>
        <a:ea typeface="+mn-ea"/>
        <a:cs typeface="Arial" charset="0"/>
      </a:defRPr>
    </a:lvl3pPr>
    <a:lvl4pPr marL="1371600" algn="l" rtl="0" fontAlgn="base">
      <a:spcBef>
        <a:spcPct val="0"/>
      </a:spcBef>
      <a:spcAft>
        <a:spcPct val="0"/>
      </a:spcAft>
      <a:defRPr kern="1200">
        <a:solidFill>
          <a:schemeClr val="tx1"/>
        </a:solidFill>
        <a:latin typeface="Palatino Linotype" pitchFamily="18" charset="0"/>
        <a:ea typeface="+mn-ea"/>
        <a:cs typeface="Arial" charset="0"/>
      </a:defRPr>
    </a:lvl4pPr>
    <a:lvl5pPr marL="1828800" algn="l" rtl="0" fontAlgn="base">
      <a:spcBef>
        <a:spcPct val="0"/>
      </a:spcBef>
      <a:spcAft>
        <a:spcPct val="0"/>
      </a:spcAft>
      <a:defRPr kern="1200">
        <a:solidFill>
          <a:schemeClr val="tx1"/>
        </a:solidFill>
        <a:latin typeface="Palatino Linotype" pitchFamily="18" charset="0"/>
        <a:ea typeface="+mn-ea"/>
        <a:cs typeface="Arial" charset="0"/>
      </a:defRPr>
    </a:lvl5pPr>
    <a:lvl6pPr marL="2286000" algn="l" defTabSz="914400" rtl="0" eaLnBrk="1" latinLnBrk="0" hangingPunct="1">
      <a:defRPr kern="1200">
        <a:solidFill>
          <a:schemeClr val="tx1"/>
        </a:solidFill>
        <a:latin typeface="Palatino Linotype" pitchFamily="18" charset="0"/>
        <a:ea typeface="+mn-ea"/>
        <a:cs typeface="Arial" charset="0"/>
      </a:defRPr>
    </a:lvl6pPr>
    <a:lvl7pPr marL="2743200" algn="l" defTabSz="914400" rtl="0" eaLnBrk="1" latinLnBrk="0" hangingPunct="1">
      <a:defRPr kern="1200">
        <a:solidFill>
          <a:schemeClr val="tx1"/>
        </a:solidFill>
        <a:latin typeface="Palatino Linotype" pitchFamily="18" charset="0"/>
        <a:ea typeface="+mn-ea"/>
        <a:cs typeface="Arial" charset="0"/>
      </a:defRPr>
    </a:lvl7pPr>
    <a:lvl8pPr marL="3200400" algn="l" defTabSz="914400" rtl="0" eaLnBrk="1" latinLnBrk="0" hangingPunct="1">
      <a:defRPr kern="1200">
        <a:solidFill>
          <a:schemeClr val="tx1"/>
        </a:solidFill>
        <a:latin typeface="Palatino Linotype" pitchFamily="18" charset="0"/>
        <a:ea typeface="+mn-ea"/>
        <a:cs typeface="Arial" charset="0"/>
      </a:defRPr>
    </a:lvl8pPr>
    <a:lvl9pPr marL="3657600" algn="l" defTabSz="914400" rtl="0" eaLnBrk="1" latinLnBrk="0" hangingPunct="1">
      <a:defRPr kern="1200">
        <a:solidFill>
          <a:schemeClr val="tx1"/>
        </a:solidFill>
        <a:latin typeface="Palatino Linotype" pitchFamily="18"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104" d="100"/>
          <a:sy n="104" d="100"/>
        </p:scale>
        <p:origin x="-9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70173F41-6F64-4A8B-99FA-109B0B7DAEE0}" type="datetimeFigureOut">
              <a:rPr lang="en-US"/>
              <a:pPr>
                <a:defRPr/>
              </a:pPr>
              <a:t>8/17/2015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smtClean="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CBCD48CE-DFBF-4A7D-984C-73CAA932F2C0}" type="slidenum">
              <a:rPr lang="en-US"/>
              <a:pPr>
                <a:defRPr/>
              </a:pPr>
              <a:t>‹#›</a:t>
            </a:fld>
            <a:endParaRPr lang="en-US" dirty="0"/>
          </a:p>
        </p:txBody>
      </p:sp>
    </p:spTree>
    <p:extLst>
      <p:ext uri="{BB962C8B-B14F-4D97-AF65-F5344CB8AC3E}">
        <p14:creationId xmlns:p14="http://schemas.microsoft.com/office/powerpoint/2010/main" val="2286667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4668095A-6C7A-4F23-80F9-FE9CC7FFB161}" type="slidenum">
              <a:rPr lang="en-US" smtClean="0"/>
              <a:pPr>
                <a:defRPr/>
              </a:pPr>
              <a:t>0</a:t>
            </a:fld>
            <a:endParaRPr lang="en-US" dirty="0"/>
          </a:p>
        </p:txBody>
      </p:sp>
    </p:spTree>
    <p:extLst>
      <p:ext uri="{BB962C8B-B14F-4D97-AF65-F5344CB8AC3E}">
        <p14:creationId xmlns:p14="http://schemas.microsoft.com/office/powerpoint/2010/main" val="287031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9</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34342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10</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248062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11</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082414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12</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801367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13</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427325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14</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426834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15</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1702544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16</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273269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17</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
        <p:nvSpPr>
          <p:cNvPr id="2" name="Notes Placeholder 1"/>
          <p:cNvSpPr>
            <a:spLocks noGrp="1"/>
          </p:cNvSpPr>
          <p:nvPr>
            <p:ph type="body" idx="1"/>
          </p:nvPr>
        </p:nvSpPr>
        <p:spPr/>
        <p:txBody>
          <a:bodyPr/>
          <a:lstStyle/>
          <a:p>
            <a:r>
              <a:rPr lang="en-US" dirty="0" smtClean="0"/>
              <a:t>Take questions</a:t>
            </a:r>
            <a:r>
              <a:rPr lang="en-US" baseline="0" dirty="0" smtClean="0"/>
              <a:t> here ?</a:t>
            </a:r>
            <a:endParaRPr lang="en-US" dirty="0"/>
          </a:p>
        </p:txBody>
      </p:sp>
    </p:spTree>
    <p:extLst>
      <p:ext uri="{BB962C8B-B14F-4D97-AF65-F5344CB8AC3E}">
        <p14:creationId xmlns:p14="http://schemas.microsoft.com/office/powerpoint/2010/main" val="2120317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18</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
        <p:nvSpPr>
          <p:cNvPr id="2" name="Notes Placeholder 1"/>
          <p:cNvSpPr>
            <a:spLocks noGrp="1"/>
          </p:cNvSpPr>
          <p:nvPr>
            <p:ph type="body" idx="1"/>
          </p:nvPr>
        </p:nvSpPr>
        <p:spPr/>
        <p:txBody>
          <a:bodyPr/>
          <a:lstStyle/>
          <a:p>
            <a:r>
              <a:rPr lang="en-US" dirty="0" smtClean="0"/>
              <a:t>Option1 and 2 are ‘</a:t>
            </a:r>
            <a:r>
              <a:rPr lang="en-US" dirty="0" err="1" smtClean="0"/>
              <a:t>maginally</a:t>
            </a:r>
            <a:r>
              <a:rPr lang="en-US" dirty="0" smtClean="0"/>
              <a:t>’ adequate</a:t>
            </a:r>
          </a:p>
          <a:p>
            <a:pPr defTabSz="933237">
              <a:defRPr/>
            </a:pPr>
            <a:r>
              <a:rPr lang="en-US" dirty="0" smtClean="0"/>
              <a:t>Option3 is a close second</a:t>
            </a:r>
          </a:p>
          <a:p>
            <a:pPr defTabSz="933237">
              <a:defRPr/>
            </a:pPr>
            <a:r>
              <a:rPr lang="en-US" dirty="0" smtClean="0"/>
              <a:t>Option 4 &amp; 5 are not viable</a:t>
            </a:r>
            <a:r>
              <a:rPr lang="en-US" baseline="0" dirty="0" smtClean="0"/>
              <a:t> as single station option</a:t>
            </a:r>
            <a:endParaRPr lang="en-US" dirty="0" smtClean="0"/>
          </a:p>
          <a:p>
            <a:endParaRPr lang="en-US" dirty="0"/>
          </a:p>
        </p:txBody>
      </p:sp>
    </p:spTree>
    <p:extLst>
      <p:ext uri="{BB962C8B-B14F-4D97-AF65-F5344CB8AC3E}">
        <p14:creationId xmlns:p14="http://schemas.microsoft.com/office/powerpoint/2010/main" val="292724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4C039656-2CB2-484B-8EDA-06B72B6C7D26}" type="slidenum">
              <a:rPr lang="en-US" altLang="en-US" smtClean="0">
                <a:solidFill>
                  <a:srgbClr val="000000"/>
                </a:solidFill>
                <a:latin typeface="Calibri" pitchFamily="34" charset="0"/>
              </a:rPr>
              <a:pPr fontAlgn="base">
                <a:spcBef>
                  <a:spcPct val="0"/>
                </a:spcBef>
                <a:spcAft>
                  <a:spcPct val="0"/>
                </a:spcAft>
                <a:defRPr/>
              </a:pPr>
              <a:t>1</a:t>
            </a:fld>
            <a:endParaRPr lang="en-US" altLang="en-US" dirty="0" smtClean="0">
              <a:solidFill>
                <a:srgbClr val="000000"/>
              </a:solidFill>
              <a:latin typeface="Calibri" pitchFamily="34" charset="0"/>
            </a:endParaRPr>
          </a:p>
        </p:txBody>
      </p:sp>
      <p:sp>
        <p:nvSpPr>
          <p:cNvPr id="22532"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192113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19</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
        <p:nvSpPr>
          <p:cNvPr id="2" name="Notes Placeholder 1"/>
          <p:cNvSpPr>
            <a:spLocks noGrp="1"/>
          </p:cNvSpPr>
          <p:nvPr>
            <p:ph type="body" idx="1"/>
          </p:nvPr>
        </p:nvSpPr>
        <p:spPr/>
        <p:txBody>
          <a:bodyPr/>
          <a:lstStyle/>
          <a:p>
            <a:r>
              <a:rPr lang="en-US" dirty="0" smtClean="0"/>
              <a:t>Option1 ,2, and 3 best performing under maintenance + outage condition (in an off-peak</a:t>
            </a:r>
            <a:r>
              <a:rPr lang="en-US" baseline="0" dirty="0" smtClean="0"/>
              <a:t> case)</a:t>
            </a:r>
          </a:p>
          <a:p>
            <a:r>
              <a:rPr lang="en-US" baseline="0" dirty="0" smtClean="0"/>
              <a:t>Option4 &amp; 5 no help</a:t>
            </a:r>
            <a:endParaRPr lang="en-US" dirty="0" smtClean="0"/>
          </a:p>
          <a:p>
            <a:endParaRPr lang="en-US" dirty="0"/>
          </a:p>
        </p:txBody>
      </p:sp>
    </p:spTree>
    <p:extLst>
      <p:ext uri="{BB962C8B-B14F-4D97-AF65-F5344CB8AC3E}">
        <p14:creationId xmlns:p14="http://schemas.microsoft.com/office/powerpoint/2010/main" val="57376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20</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261769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21</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1005186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22</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72964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23</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792816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24</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1602389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25</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19929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26</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25299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4668095A-6C7A-4F23-80F9-FE9CC7FFB161}" type="slidenum">
              <a:rPr lang="en-US" smtClean="0"/>
              <a:pPr>
                <a:defRPr/>
              </a:pPr>
              <a:t>27</a:t>
            </a:fld>
            <a:endParaRPr lang="en-US" dirty="0"/>
          </a:p>
        </p:txBody>
      </p:sp>
    </p:spTree>
    <p:extLst>
      <p:ext uri="{BB962C8B-B14F-4D97-AF65-F5344CB8AC3E}">
        <p14:creationId xmlns:p14="http://schemas.microsoft.com/office/powerpoint/2010/main" val="286236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0ECBEA10-5F1C-476B-836D-5F7D53847CE6}" type="slidenum">
              <a:rPr lang="en-US" altLang="en-US" smtClean="0">
                <a:solidFill>
                  <a:srgbClr val="000000"/>
                </a:solidFill>
                <a:latin typeface="Calibri" pitchFamily="34" charset="0"/>
              </a:rPr>
              <a:pPr fontAlgn="base">
                <a:spcBef>
                  <a:spcPct val="0"/>
                </a:spcBef>
                <a:spcAft>
                  <a:spcPct val="0"/>
                </a:spcAft>
                <a:defRPr/>
              </a:pPr>
              <a:t>2</a:t>
            </a:fld>
            <a:endParaRPr lang="en-US" altLang="en-US" dirty="0" smtClean="0">
              <a:solidFill>
                <a:srgbClr val="000000"/>
              </a:solidFill>
              <a:latin typeface="Calibri" pitchFamily="34" charset="0"/>
            </a:endParaRPr>
          </a:p>
        </p:txBody>
      </p:sp>
      <p:sp>
        <p:nvSpPr>
          <p:cNvPr id="23556"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42495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CB2F8BBB-D373-4B4A-B5CA-C0F31C8C6D5D}" type="slidenum">
              <a:rPr lang="en-US" altLang="en-US" smtClean="0">
                <a:solidFill>
                  <a:srgbClr val="000000"/>
                </a:solidFill>
                <a:latin typeface="Calibri" pitchFamily="34" charset="0"/>
              </a:rPr>
              <a:pPr fontAlgn="base">
                <a:spcBef>
                  <a:spcPct val="0"/>
                </a:spcBef>
                <a:spcAft>
                  <a:spcPct val="0"/>
                </a:spcAft>
                <a:defRPr/>
              </a:pPr>
              <a:t>3</a:t>
            </a:fld>
            <a:endParaRPr lang="en-US" altLang="en-US" dirty="0" smtClean="0">
              <a:solidFill>
                <a:srgbClr val="000000"/>
              </a:solidFill>
              <a:latin typeface="Calibri" pitchFamily="34" charset="0"/>
            </a:endParaRPr>
          </a:p>
        </p:txBody>
      </p:sp>
      <p:sp>
        <p:nvSpPr>
          <p:cNvPr id="26628"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246341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4</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23542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5</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23081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5EAEFE38-970B-4559-9046-0E438A26D808}" type="slidenum">
              <a:rPr lang="en-US" altLang="en-US" smtClean="0">
                <a:solidFill>
                  <a:srgbClr val="000000"/>
                </a:solidFill>
                <a:latin typeface="Calibri" pitchFamily="34" charset="0"/>
              </a:rPr>
              <a:pPr fontAlgn="base">
                <a:spcBef>
                  <a:spcPct val="0"/>
                </a:spcBef>
                <a:spcAft>
                  <a:spcPct val="0"/>
                </a:spcAft>
                <a:defRPr/>
              </a:pPr>
              <a:t>6</a:t>
            </a:fld>
            <a:endParaRPr lang="en-US" altLang="en-US" dirty="0" smtClean="0">
              <a:solidFill>
                <a:srgbClr val="000000"/>
              </a:solidFill>
              <a:latin typeface="Calibri" pitchFamily="34" charset="0"/>
            </a:endParaRPr>
          </a:p>
        </p:txBody>
      </p:sp>
      <p:sp>
        <p:nvSpPr>
          <p:cNvPr id="25604"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37996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935D7A00-EE1B-4D53-A9D9-671B4EB4A1C6}" type="slidenum">
              <a:rPr lang="en-US" altLang="en-US" smtClean="0">
                <a:solidFill>
                  <a:srgbClr val="000000"/>
                </a:solidFill>
                <a:latin typeface="Calibri" pitchFamily="34" charset="0"/>
              </a:rPr>
              <a:pPr fontAlgn="base">
                <a:spcBef>
                  <a:spcPct val="0"/>
                </a:spcBef>
                <a:spcAft>
                  <a:spcPct val="0"/>
                </a:spcAft>
                <a:defRPr/>
              </a:pPr>
              <a:t>7</a:t>
            </a:fld>
            <a:endParaRPr lang="en-US" altLang="en-US" dirty="0" smtClean="0">
              <a:solidFill>
                <a:srgbClr val="000000"/>
              </a:solidFill>
              <a:latin typeface="Calibri" pitchFamily="34" charset="0"/>
            </a:endParaRPr>
          </a:p>
        </p:txBody>
      </p:sp>
      <p:sp>
        <p:nvSpPr>
          <p:cNvPr id="24580"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Tree>
    <p:extLst>
      <p:ext uri="{BB962C8B-B14F-4D97-AF65-F5344CB8AC3E}">
        <p14:creationId xmlns:p14="http://schemas.microsoft.com/office/powerpoint/2010/main" val="404482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58255" indent="-291636">
              <a:defRPr>
                <a:solidFill>
                  <a:schemeClr val="tx1"/>
                </a:solidFill>
                <a:latin typeface="Palatino Linotype" pitchFamily="18" charset="0"/>
              </a:defRPr>
            </a:lvl2pPr>
            <a:lvl3pPr marL="1166546" indent="-233309">
              <a:defRPr>
                <a:solidFill>
                  <a:schemeClr val="tx1"/>
                </a:solidFill>
                <a:latin typeface="Palatino Linotype" pitchFamily="18" charset="0"/>
              </a:defRPr>
            </a:lvl3pPr>
            <a:lvl4pPr marL="1633164" indent="-233309">
              <a:defRPr>
                <a:solidFill>
                  <a:schemeClr val="tx1"/>
                </a:solidFill>
                <a:latin typeface="Palatino Linotype" pitchFamily="18" charset="0"/>
              </a:defRPr>
            </a:lvl4pPr>
            <a:lvl5pPr marL="2099782" indent="-233309">
              <a:defRPr>
                <a:solidFill>
                  <a:schemeClr val="tx1"/>
                </a:solidFill>
                <a:latin typeface="Palatino Linotype" pitchFamily="18" charset="0"/>
              </a:defRPr>
            </a:lvl5pPr>
            <a:lvl6pPr marL="2566401" indent="-233309" fontAlgn="base">
              <a:spcBef>
                <a:spcPct val="0"/>
              </a:spcBef>
              <a:spcAft>
                <a:spcPct val="0"/>
              </a:spcAft>
              <a:defRPr>
                <a:solidFill>
                  <a:schemeClr val="tx1"/>
                </a:solidFill>
                <a:latin typeface="Palatino Linotype" pitchFamily="18" charset="0"/>
              </a:defRPr>
            </a:lvl6pPr>
            <a:lvl7pPr marL="3033019" indent="-233309" fontAlgn="base">
              <a:spcBef>
                <a:spcPct val="0"/>
              </a:spcBef>
              <a:spcAft>
                <a:spcPct val="0"/>
              </a:spcAft>
              <a:defRPr>
                <a:solidFill>
                  <a:schemeClr val="tx1"/>
                </a:solidFill>
                <a:latin typeface="Palatino Linotype" pitchFamily="18" charset="0"/>
              </a:defRPr>
            </a:lvl7pPr>
            <a:lvl8pPr marL="3499637" indent="-233309" fontAlgn="base">
              <a:spcBef>
                <a:spcPct val="0"/>
              </a:spcBef>
              <a:spcAft>
                <a:spcPct val="0"/>
              </a:spcAft>
              <a:defRPr>
                <a:solidFill>
                  <a:schemeClr val="tx1"/>
                </a:solidFill>
                <a:latin typeface="Palatino Linotype" pitchFamily="18" charset="0"/>
              </a:defRPr>
            </a:lvl8pPr>
            <a:lvl9pPr marL="3966256" indent="-233309"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defRPr/>
            </a:pPr>
            <a:fld id="{935D7A00-EE1B-4D53-A9D9-671B4EB4A1C6}" type="slidenum">
              <a:rPr lang="en-US" altLang="en-US" smtClean="0">
                <a:solidFill>
                  <a:srgbClr val="000000"/>
                </a:solidFill>
                <a:latin typeface="Calibri" pitchFamily="34" charset="0"/>
              </a:rPr>
              <a:pPr fontAlgn="base">
                <a:spcBef>
                  <a:spcPct val="0"/>
                </a:spcBef>
                <a:spcAft>
                  <a:spcPct val="0"/>
                </a:spcAft>
                <a:defRPr/>
              </a:pPr>
              <a:t>8</a:t>
            </a:fld>
            <a:endParaRPr lang="en-US" altLang="en-US" dirty="0" smtClean="0">
              <a:solidFill>
                <a:srgbClr val="000000"/>
              </a:solidFill>
              <a:latin typeface="Calibri" pitchFamily="34" charset="0"/>
            </a:endParaRPr>
          </a:p>
        </p:txBody>
      </p:sp>
      <p:sp>
        <p:nvSpPr>
          <p:cNvPr id="24580" name="Notes Placeholder 1"/>
          <p:cNvSpPr>
            <a:spLocks noGrp="1"/>
          </p:cNvSpPr>
          <p:nvPr/>
        </p:nvSpPr>
        <p:spPr bwMode="auto">
          <a:xfrm>
            <a:off x="702310" y="4421823"/>
            <a:ext cx="5618480"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defTabSz="965200" eaLnBrk="0" hangingPunct="0">
              <a:defRPr>
                <a:solidFill>
                  <a:schemeClr val="tx1"/>
                </a:solidFill>
                <a:latin typeface="Palatino Linotype" pitchFamily="18" charset="0"/>
                <a:cs typeface="Arial" charset="0"/>
              </a:defRPr>
            </a:lvl1pPr>
            <a:lvl2pPr marL="742950" indent="-285750" defTabSz="965200" eaLnBrk="0" hangingPunct="0">
              <a:defRPr>
                <a:solidFill>
                  <a:schemeClr val="tx1"/>
                </a:solidFill>
                <a:latin typeface="Palatino Linotype" pitchFamily="18" charset="0"/>
                <a:cs typeface="Arial" charset="0"/>
              </a:defRPr>
            </a:lvl2pPr>
            <a:lvl3pPr marL="1143000" indent="-228600" defTabSz="965200" eaLnBrk="0" hangingPunct="0">
              <a:defRPr>
                <a:solidFill>
                  <a:schemeClr val="tx1"/>
                </a:solidFill>
                <a:latin typeface="Palatino Linotype" pitchFamily="18" charset="0"/>
                <a:cs typeface="Arial" charset="0"/>
              </a:defRPr>
            </a:lvl3pPr>
            <a:lvl4pPr marL="1600200" indent="-228600" defTabSz="965200" eaLnBrk="0" hangingPunct="0">
              <a:defRPr>
                <a:solidFill>
                  <a:schemeClr val="tx1"/>
                </a:solidFill>
                <a:latin typeface="Palatino Linotype" pitchFamily="18" charset="0"/>
                <a:cs typeface="Arial" charset="0"/>
              </a:defRPr>
            </a:lvl4pPr>
            <a:lvl5pPr marL="2057400" indent="-228600" defTabSz="965200" eaLnBrk="0" hangingPunct="0">
              <a:defRPr>
                <a:solidFill>
                  <a:schemeClr val="tx1"/>
                </a:solidFill>
                <a:latin typeface="Palatino Linotype" pitchFamily="18" charset="0"/>
                <a:cs typeface="Arial" charset="0"/>
              </a:defRPr>
            </a:lvl5pPr>
            <a:lvl6pPr marL="2514600" indent="-228600" defTabSz="965200" eaLnBrk="0" fontAlgn="base" hangingPunct="0">
              <a:spcBef>
                <a:spcPct val="0"/>
              </a:spcBef>
              <a:spcAft>
                <a:spcPct val="0"/>
              </a:spcAft>
              <a:defRPr>
                <a:solidFill>
                  <a:schemeClr val="tx1"/>
                </a:solidFill>
                <a:latin typeface="Palatino Linotype" pitchFamily="18" charset="0"/>
                <a:cs typeface="Arial" charset="0"/>
              </a:defRPr>
            </a:lvl6pPr>
            <a:lvl7pPr marL="2971800" indent="-228600" defTabSz="965200" eaLnBrk="0" fontAlgn="base" hangingPunct="0">
              <a:spcBef>
                <a:spcPct val="0"/>
              </a:spcBef>
              <a:spcAft>
                <a:spcPct val="0"/>
              </a:spcAft>
              <a:defRPr>
                <a:solidFill>
                  <a:schemeClr val="tx1"/>
                </a:solidFill>
                <a:latin typeface="Palatino Linotype" pitchFamily="18" charset="0"/>
                <a:cs typeface="Arial" charset="0"/>
              </a:defRPr>
            </a:lvl7pPr>
            <a:lvl8pPr marL="3429000" indent="-228600" defTabSz="965200" eaLnBrk="0" fontAlgn="base" hangingPunct="0">
              <a:spcBef>
                <a:spcPct val="0"/>
              </a:spcBef>
              <a:spcAft>
                <a:spcPct val="0"/>
              </a:spcAft>
              <a:defRPr>
                <a:solidFill>
                  <a:schemeClr val="tx1"/>
                </a:solidFill>
                <a:latin typeface="Palatino Linotype" pitchFamily="18" charset="0"/>
                <a:cs typeface="Arial" charset="0"/>
              </a:defRPr>
            </a:lvl8pPr>
            <a:lvl9pPr marL="3886200" indent="-228600" defTabSz="965200" eaLnBrk="0" fontAlgn="base" hangingPunct="0">
              <a:spcBef>
                <a:spcPct val="0"/>
              </a:spcBef>
              <a:spcAft>
                <a:spcPct val="0"/>
              </a:spcAft>
              <a:defRPr>
                <a:solidFill>
                  <a:schemeClr val="tx1"/>
                </a:solidFill>
                <a:latin typeface="Palatino Linotype" pitchFamily="18" charset="0"/>
                <a:cs typeface="Arial" charset="0"/>
              </a:defRPr>
            </a:lvl9pPr>
          </a:lstStyle>
          <a:p>
            <a:pPr>
              <a:spcBef>
                <a:spcPct val="30000"/>
              </a:spcBef>
            </a:pPr>
            <a:endParaRPr lang="en-US" altLang="en-US" sz="1300" dirty="0">
              <a:solidFill>
                <a:srgbClr val="000000"/>
              </a:solidFill>
              <a:latin typeface="Calibri" pitchFamily="34" charset="0"/>
            </a:endParaRPr>
          </a:p>
        </p:txBody>
      </p:sp>
      <p:sp>
        <p:nvSpPr>
          <p:cNvPr id="2" name="Notes Placeholder 1"/>
          <p:cNvSpPr>
            <a:spLocks noGrp="1"/>
          </p:cNvSpPr>
          <p:nvPr>
            <p:ph type="body" idx="1"/>
          </p:nvPr>
        </p:nvSpPr>
        <p:spPr/>
        <p:txBody>
          <a:bodyPr/>
          <a:lstStyle/>
          <a:p>
            <a:pPr lvl="0"/>
            <a:r>
              <a:rPr lang="en-US" dirty="0"/>
              <a:t>Much of the transmission line requiring upgrading is already high temperature, high capacity 138kV transmission line.</a:t>
            </a:r>
          </a:p>
          <a:p>
            <a:pPr lvl="0"/>
            <a:r>
              <a:rPr lang="en-US" dirty="0"/>
              <a:t>Rebuilding or </a:t>
            </a:r>
            <a:r>
              <a:rPr lang="en-US" dirty="0" err="1"/>
              <a:t>reconductoring</a:t>
            </a:r>
            <a:r>
              <a:rPr lang="en-US" dirty="0"/>
              <a:t> 38 miles of transmission line in a densely populated urban area would present logistical challenges and would likely not be possible in some areas. </a:t>
            </a:r>
          </a:p>
          <a:p>
            <a:pPr lvl="0"/>
            <a:r>
              <a:rPr lang="en-US" dirty="0"/>
              <a:t>The cost of upgrading 38 miles of line in this densely populated area and replacing two 345/138 kV high capacity transformers would rival the cost of the other options which are considered to be more robust, long term solutions. </a:t>
            </a:r>
          </a:p>
          <a:p>
            <a:endParaRPr lang="en-US" dirty="0"/>
          </a:p>
        </p:txBody>
      </p:sp>
    </p:spTree>
    <p:extLst>
      <p:ext uri="{BB962C8B-B14F-4D97-AF65-F5344CB8AC3E}">
        <p14:creationId xmlns:p14="http://schemas.microsoft.com/office/powerpoint/2010/main" val="47292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7" indent="0" algn="ctr">
              <a:buNone/>
              <a:defRPr>
                <a:solidFill>
                  <a:schemeClr val="tx1">
                    <a:tint val="75000"/>
                  </a:schemeClr>
                </a:solidFill>
              </a:defRPr>
            </a:lvl5pPr>
            <a:lvl6pPr marL="2285797" indent="0" algn="ctr">
              <a:buNone/>
              <a:defRPr>
                <a:solidFill>
                  <a:schemeClr val="tx1">
                    <a:tint val="75000"/>
                  </a:schemeClr>
                </a:solidFill>
              </a:defRPr>
            </a:lvl6pPr>
            <a:lvl7pPr marL="2742956" indent="0" algn="ctr">
              <a:buNone/>
              <a:defRPr>
                <a:solidFill>
                  <a:schemeClr val="tx1">
                    <a:tint val="75000"/>
                  </a:schemeClr>
                </a:solidFill>
              </a:defRPr>
            </a:lvl7pPr>
            <a:lvl8pPr marL="3200115" indent="0" algn="ctr">
              <a:buNone/>
              <a:defRPr>
                <a:solidFill>
                  <a:schemeClr val="tx1">
                    <a:tint val="75000"/>
                  </a:schemeClr>
                </a:solidFill>
              </a:defRPr>
            </a:lvl8pPr>
            <a:lvl9pPr marL="365727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5E0473F-30E8-49E1-B102-11C151252F25}" type="slidenum">
              <a:rPr lang="en-US" altLang="en-US"/>
              <a:pPr>
                <a:defRPr/>
              </a:pPr>
              <a:t>‹#›</a:t>
            </a:fld>
            <a:endParaRPr lang="en-US" altLang="en-US" dirty="0"/>
          </a:p>
        </p:txBody>
      </p:sp>
    </p:spTree>
    <p:extLst>
      <p:ext uri="{BB962C8B-B14F-4D97-AF65-F5344CB8AC3E}">
        <p14:creationId xmlns:p14="http://schemas.microsoft.com/office/powerpoint/2010/main" val="19984260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B259087-2E37-4268-A490-E4BDEADA46B3}" type="slidenum">
              <a:rPr lang="en-US" altLang="en-US"/>
              <a:pPr>
                <a:defRPr/>
              </a:pPr>
              <a:t>‹#›</a:t>
            </a:fld>
            <a:endParaRPr lang="en-US" altLang="en-US" dirty="0"/>
          </a:p>
        </p:txBody>
      </p:sp>
    </p:spTree>
    <p:extLst>
      <p:ext uri="{BB962C8B-B14F-4D97-AF65-F5344CB8AC3E}">
        <p14:creationId xmlns:p14="http://schemas.microsoft.com/office/powerpoint/2010/main" val="1757495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6180D1E-11CB-4CBD-A215-8183AEFF35F3}" type="slidenum">
              <a:rPr lang="en-US" altLang="en-US"/>
              <a:pPr>
                <a:defRPr/>
              </a:pPr>
              <a:t>‹#›</a:t>
            </a:fld>
            <a:endParaRPr lang="en-US" altLang="en-US" dirty="0"/>
          </a:p>
        </p:txBody>
      </p:sp>
    </p:spTree>
    <p:extLst>
      <p:ext uri="{BB962C8B-B14F-4D97-AF65-F5344CB8AC3E}">
        <p14:creationId xmlns:p14="http://schemas.microsoft.com/office/powerpoint/2010/main" val="36773575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2050" descr="towe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30718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3766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7D0F11-5FA9-4D26-9D4C-2058E98521DF}" type="slidenum">
              <a:rPr lang="en-US" altLang="en-US"/>
              <a:pPr>
                <a:defRPr/>
              </a:pPr>
              <a:t>‹#›</a:t>
            </a:fld>
            <a:endParaRPr lang="en-US" altLang="en-US" dirty="0"/>
          </a:p>
        </p:txBody>
      </p:sp>
    </p:spTree>
    <p:extLst>
      <p:ext uri="{BB962C8B-B14F-4D97-AF65-F5344CB8AC3E}">
        <p14:creationId xmlns:p14="http://schemas.microsoft.com/office/powerpoint/2010/main" val="41397841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5725"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0" hangingPunct="0">
              <a:defRPr/>
            </a:pPr>
            <a:endParaRPr lang="en-US" dirty="0">
              <a:solidFill>
                <a:prstClr val="white"/>
              </a:solidFill>
            </a:endParaRPr>
          </a:p>
        </p:txBody>
      </p:sp>
      <p:sp>
        <p:nvSpPr>
          <p:cNvPr id="5" name="Oval 4"/>
          <p:cNvSpPr/>
          <p:nvPr/>
        </p:nvSpPr>
        <p:spPr>
          <a:xfrm>
            <a:off x="4695825" y="3924300"/>
            <a:ext cx="84138"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0" hangingPunct="0">
              <a:defRPr/>
            </a:pPr>
            <a:endParaRPr lang="en-US" dirty="0">
              <a:solidFill>
                <a:prstClr val="white"/>
              </a:solidFill>
            </a:endParaRPr>
          </a:p>
        </p:txBody>
      </p:sp>
      <p:sp>
        <p:nvSpPr>
          <p:cNvPr id="6" name="Oval 5"/>
          <p:cNvSpPr/>
          <p:nvPr/>
        </p:nvSpPr>
        <p:spPr>
          <a:xfrm>
            <a:off x="4297363" y="3924300"/>
            <a:ext cx="84137"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0" hangingPunct="0">
              <a:defRPr/>
            </a:pPr>
            <a:endParaRPr lang="en-US" dirty="0">
              <a:solidFill>
                <a:prstClr val="white"/>
              </a:solidFill>
            </a:endParaRPr>
          </a:p>
        </p:txBody>
      </p:sp>
      <p:sp>
        <p:nvSpPr>
          <p:cNvPr id="2" name="Title 1"/>
          <p:cNvSpPr>
            <a:spLocks noGrp="1"/>
          </p:cNvSpPr>
          <p:nvPr>
            <p:ph type="title"/>
          </p:nvPr>
        </p:nvSpPr>
        <p:spPr>
          <a:xfrm>
            <a:off x="722313" y="1371602"/>
            <a:ext cx="7772400" cy="2505075"/>
          </a:xfrm>
        </p:spPr>
        <p:txBody>
          <a:bodyPr/>
          <a:lstStyle>
            <a:lvl1pPr algn="ctr" defTabSz="914318"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5"/>
            <a:ext cx="7772400" cy="1131887"/>
          </a:xfrm>
        </p:spPr>
        <p:txBody>
          <a:bodyPr/>
          <a:lstStyle>
            <a:lvl1pPr marL="0" indent="0" algn="ctr">
              <a:buNone/>
              <a:defRPr sz="2000">
                <a:solidFill>
                  <a:schemeClr val="tx1">
                    <a:tint val="75000"/>
                  </a:schemeClr>
                </a:solidFill>
              </a:defRPr>
            </a:lvl1pPr>
            <a:lvl2pPr marL="457159" indent="0">
              <a:buNone/>
              <a:defRPr sz="1800">
                <a:solidFill>
                  <a:schemeClr val="tx1">
                    <a:tint val="75000"/>
                  </a:schemeClr>
                </a:solidFill>
              </a:defRPr>
            </a:lvl2pPr>
            <a:lvl3pPr marL="914318" indent="0">
              <a:buNone/>
              <a:defRPr sz="1600">
                <a:solidFill>
                  <a:schemeClr val="tx1">
                    <a:tint val="75000"/>
                  </a:schemeClr>
                </a:solidFill>
              </a:defRPr>
            </a:lvl3pPr>
            <a:lvl4pPr marL="1371477" indent="0">
              <a:buNone/>
              <a:defRPr sz="1400">
                <a:solidFill>
                  <a:schemeClr val="tx1">
                    <a:tint val="75000"/>
                  </a:schemeClr>
                </a:solidFill>
              </a:defRPr>
            </a:lvl4pPr>
            <a:lvl5pPr marL="1828637" indent="0">
              <a:buNone/>
              <a:defRPr sz="1400">
                <a:solidFill>
                  <a:schemeClr val="tx1">
                    <a:tint val="75000"/>
                  </a:schemeClr>
                </a:solidFill>
              </a:defRPr>
            </a:lvl5pPr>
            <a:lvl6pPr marL="2285797" indent="0">
              <a:buNone/>
              <a:defRPr sz="1400">
                <a:solidFill>
                  <a:schemeClr val="tx1">
                    <a:tint val="75000"/>
                  </a:schemeClr>
                </a:solidFill>
              </a:defRPr>
            </a:lvl6pPr>
            <a:lvl7pPr marL="2742956" indent="0">
              <a:buNone/>
              <a:defRPr sz="1400">
                <a:solidFill>
                  <a:schemeClr val="tx1">
                    <a:tint val="75000"/>
                  </a:schemeClr>
                </a:solidFill>
              </a:defRPr>
            </a:lvl7pPr>
            <a:lvl8pPr marL="3200115" indent="0">
              <a:buNone/>
              <a:defRPr sz="1400">
                <a:solidFill>
                  <a:schemeClr val="tx1">
                    <a:tint val="75000"/>
                  </a:schemeClr>
                </a:solidFill>
              </a:defRPr>
            </a:lvl8pPr>
            <a:lvl9pPr marL="3657274"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8"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9"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8D83DEA-A5E7-46D6-878F-47E3B20ACE77}" type="slidenum">
              <a:rPr lang="en-US" altLang="en-US"/>
              <a:pPr>
                <a:defRPr/>
              </a:pPr>
              <a:t>‹#›</a:t>
            </a:fld>
            <a:endParaRPr lang="en-US" altLang="en-US" dirty="0"/>
          </a:p>
        </p:txBody>
      </p:sp>
    </p:spTree>
    <p:extLst>
      <p:ext uri="{BB962C8B-B14F-4D97-AF65-F5344CB8AC3E}">
        <p14:creationId xmlns:p14="http://schemas.microsoft.com/office/powerpoint/2010/main" val="19726443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p:txBody>
          <a:bodyPr/>
          <a:lstStyle>
            <a:lvl1pPr fontAlgn="auto">
              <a:spcBef>
                <a:spcPts val="0"/>
              </a:spcBef>
              <a:spcAft>
                <a:spcPts val="0"/>
              </a:spcAft>
              <a:defRPr/>
            </a:lvl1pPr>
          </a:lstStyle>
          <a:p>
            <a:pPr>
              <a:defRPr/>
            </a:pPr>
            <a:endParaRPr lang="en-US" altLang="en-US" dirty="0"/>
          </a:p>
        </p:txBody>
      </p:sp>
      <p:sp>
        <p:nvSpPr>
          <p:cNvPr id="6" name="Footer Placeholder 4"/>
          <p:cNvSpPr>
            <a:spLocks noGrp="1"/>
          </p:cNvSpPr>
          <p:nvPr>
            <p:ph type="ftr" sz="quarter" idx="15"/>
          </p:nvPr>
        </p:nvSpPr>
        <p:spPr/>
        <p:txBody>
          <a:bodyPr/>
          <a:lstStyle>
            <a:lvl1pPr fontAlgn="auto">
              <a:spcBef>
                <a:spcPts val="0"/>
              </a:spcBef>
              <a:spcAft>
                <a:spcPts val="0"/>
              </a:spcAft>
              <a:defRPr/>
            </a:lvl1pPr>
          </a:lstStyle>
          <a:p>
            <a:pPr>
              <a:defRPr/>
            </a:pPr>
            <a:endParaRPr lang="en-US" altLang="en-US" dirty="0"/>
          </a:p>
        </p:txBody>
      </p:sp>
      <p:sp>
        <p:nvSpPr>
          <p:cNvPr id="7" name="Slide Number Placeholder 5"/>
          <p:cNvSpPr>
            <a:spLocks noGrp="1"/>
          </p:cNvSpPr>
          <p:nvPr>
            <p:ph type="sldNum" sz="quarter" idx="16"/>
          </p:nvPr>
        </p:nvSpPr>
        <p:spPr/>
        <p:txBody>
          <a:bodyPr/>
          <a:lstStyle>
            <a:lvl1pPr fontAlgn="auto">
              <a:spcBef>
                <a:spcPts val="0"/>
              </a:spcBef>
              <a:spcAft>
                <a:spcPts val="0"/>
              </a:spcAft>
              <a:defRPr/>
            </a:lvl1pPr>
          </a:lstStyle>
          <a:p>
            <a:pPr>
              <a:defRPr/>
            </a:pPr>
            <a:fld id="{A0DEF6A2-E8AC-483F-A330-D837D18E41F7}" type="slidenum">
              <a:rPr lang="en-US" altLang="en-US"/>
              <a:pPr>
                <a:defRPr/>
              </a:pPr>
              <a:t>‹#›</a:t>
            </a:fld>
            <a:endParaRPr lang="en-US" altLang="en-US" dirty="0"/>
          </a:p>
        </p:txBody>
      </p:sp>
    </p:spTree>
    <p:extLst>
      <p:ext uri="{BB962C8B-B14F-4D97-AF65-F5344CB8AC3E}">
        <p14:creationId xmlns:p14="http://schemas.microsoft.com/office/powerpoint/2010/main" val="37088300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3" y="1600200"/>
            <a:ext cx="4041775" cy="609600"/>
          </a:xfrm>
        </p:spPr>
        <p:txBody>
          <a:bodyPr anchor="b">
            <a:noAutofit/>
          </a:bodyPr>
          <a:lstStyle>
            <a:lvl1pPr marL="0" indent="0" algn="ctr">
              <a:buNone/>
              <a:defRPr sz="2400" b="0"/>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fontAlgn="auto">
              <a:spcBef>
                <a:spcPts val="0"/>
              </a:spcBef>
              <a:spcAft>
                <a:spcPts val="0"/>
              </a:spcAft>
              <a:defRPr/>
            </a:lvl1pPr>
          </a:lstStyle>
          <a:p>
            <a:pPr>
              <a:defRPr/>
            </a:pPr>
            <a:endParaRPr lang="en-US" altLang="en-US" dirty="0"/>
          </a:p>
        </p:txBody>
      </p:sp>
      <p:sp>
        <p:nvSpPr>
          <p:cNvPr id="8" name="Footer Placeholder 4"/>
          <p:cNvSpPr>
            <a:spLocks noGrp="1"/>
          </p:cNvSpPr>
          <p:nvPr>
            <p:ph type="ftr" sz="quarter" idx="16"/>
          </p:nvPr>
        </p:nvSpPr>
        <p:spPr/>
        <p:txBody>
          <a:bodyPr/>
          <a:lstStyle>
            <a:lvl1pPr fontAlgn="auto">
              <a:spcBef>
                <a:spcPts val="0"/>
              </a:spcBef>
              <a:spcAft>
                <a:spcPts val="0"/>
              </a:spcAft>
              <a:defRPr/>
            </a:lvl1pPr>
          </a:lstStyle>
          <a:p>
            <a:pPr>
              <a:defRPr/>
            </a:pPr>
            <a:endParaRPr lang="en-US" altLang="en-US" dirty="0"/>
          </a:p>
        </p:txBody>
      </p:sp>
      <p:sp>
        <p:nvSpPr>
          <p:cNvPr id="9" name="Slide Number Placeholder 5"/>
          <p:cNvSpPr>
            <a:spLocks noGrp="1"/>
          </p:cNvSpPr>
          <p:nvPr>
            <p:ph type="sldNum" sz="quarter" idx="17"/>
          </p:nvPr>
        </p:nvSpPr>
        <p:spPr/>
        <p:txBody>
          <a:bodyPr/>
          <a:lstStyle>
            <a:lvl1pPr fontAlgn="auto">
              <a:spcBef>
                <a:spcPts val="0"/>
              </a:spcBef>
              <a:spcAft>
                <a:spcPts val="0"/>
              </a:spcAft>
              <a:defRPr/>
            </a:lvl1pPr>
          </a:lstStyle>
          <a:p>
            <a:pPr>
              <a:defRPr/>
            </a:pPr>
            <a:fld id="{BE501F6A-A8EE-4985-8234-C9050164AEF3}" type="slidenum">
              <a:rPr lang="en-US" altLang="en-US"/>
              <a:pPr>
                <a:defRPr/>
              </a:pPr>
              <a:t>‹#›</a:t>
            </a:fld>
            <a:endParaRPr lang="en-US" altLang="en-US" dirty="0"/>
          </a:p>
        </p:txBody>
      </p:sp>
    </p:spTree>
    <p:extLst>
      <p:ext uri="{BB962C8B-B14F-4D97-AF65-F5344CB8AC3E}">
        <p14:creationId xmlns:p14="http://schemas.microsoft.com/office/powerpoint/2010/main" val="31908097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4"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5"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128FD30-3245-45EE-9CEC-03470B3B8CC6}" type="slidenum">
              <a:rPr lang="en-US" altLang="en-US"/>
              <a:pPr>
                <a:defRPr/>
              </a:pPr>
              <a:t>‹#›</a:t>
            </a:fld>
            <a:endParaRPr lang="en-US" altLang="en-US" dirty="0"/>
          </a:p>
        </p:txBody>
      </p:sp>
    </p:spTree>
    <p:extLst>
      <p:ext uri="{BB962C8B-B14F-4D97-AF65-F5344CB8AC3E}">
        <p14:creationId xmlns:p14="http://schemas.microsoft.com/office/powerpoint/2010/main" val="1896527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3"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B797C65-1325-484C-B1E5-8900EC7AA3EE}" type="slidenum">
              <a:rPr lang="en-US" altLang="en-US"/>
              <a:pPr>
                <a:defRPr/>
              </a:pPr>
              <a:t>‹#›</a:t>
            </a:fld>
            <a:endParaRPr lang="en-US" altLang="en-US" dirty="0"/>
          </a:p>
        </p:txBody>
      </p:sp>
    </p:spTree>
    <p:extLst>
      <p:ext uri="{BB962C8B-B14F-4D97-AF65-F5344CB8AC3E}">
        <p14:creationId xmlns:p14="http://schemas.microsoft.com/office/powerpoint/2010/main" val="25442005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90" y="266701"/>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40" y="273053"/>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90" y="2438402"/>
            <a:ext cx="3008313" cy="3687763"/>
          </a:xfrm>
        </p:spPr>
        <p:txBody>
          <a:bodyPr>
            <a:normAutofit/>
          </a:bodyPr>
          <a:lstStyle>
            <a:lvl1pPr marL="0" indent="0" algn="ctr">
              <a:lnSpc>
                <a:spcPct val="125000"/>
              </a:lnSpc>
              <a:buNone/>
              <a:defRPr sz="1600"/>
            </a:lvl1pPr>
            <a:lvl2pPr marL="457159" indent="0">
              <a:buNone/>
              <a:defRPr sz="1200"/>
            </a:lvl2pPr>
            <a:lvl3pPr marL="914318" indent="0">
              <a:buNone/>
              <a:defRPr sz="1000"/>
            </a:lvl3pPr>
            <a:lvl4pPr marL="1371477" indent="0">
              <a:buNone/>
              <a:defRPr sz="900"/>
            </a:lvl4pPr>
            <a:lvl5pPr marL="1828637" indent="0">
              <a:buNone/>
              <a:defRPr sz="900"/>
            </a:lvl5pPr>
            <a:lvl6pPr marL="2285797" indent="0">
              <a:buNone/>
              <a:defRPr sz="900"/>
            </a:lvl6pPr>
            <a:lvl7pPr marL="2742956" indent="0">
              <a:buNone/>
              <a:defRPr sz="900"/>
            </a:lvl7pPr>
            <a:lvl8pPr marL="3200115" indent="0">
              <a:buNone/>
              <a:defRPr sz="900"/>
            </a:lvl8pPr>
            <a:lvl9pPr marL="365727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2BD3FBD-55BF-4831-9049-91CBDD6D1768}" type="slidenum">
              <a:rPr lang="en-US" altLang="en-US"/>
              <a:pPr>
                <a:defRPr/>
              </a:pPr>
              <a:t>‹#›</a:t>
            </a:fld>
            <a:endParaRPr lang="en-US" altLang="en-US" dirty="0"/>
          </a:p>
        </p:txBody>
      </p:sp>
    </p:spTree>
    <p:extLst>
      <p:ext uri="{BB962C8B-B14F-4D97-AF65-F5344CB8AC3E}">
        <p14:creationId xmlns:p14="http://schemas.microsoft.com/office/powerpoint/2010/main" val="35921966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2"/>
            <a:ext cx="5711824" cy="895351"/>
          </a:xfrm>
        </p:spPr>
        <p:txBody>
          <a:bodyPr/>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1"/>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59" indent="0">
              <a:buNone/>
              <a:defRPr sz="2800"/>
            </a:lvl2pPr>
            <a:lvl3pPr marL="914318" indent="0">
              <a:buNone/>
              <a:defRPr sz="2400"/>
            </a:lvl3pPr>
            <a:lvl4pPr marL="1371477" indent="0">
              <a:buNone/>
              <a:defRPr sz="2000"/>
            </a:lvl4pPr>
            <a:lvl5pPr marL="1828637" indent="0">
              <a:buNone/>
              <a:defRPr sz="2000"/>
            </a:lvl5pPr>
            <a:lvl6pPr marL="2285797" indent="0">
              <a:buNone/>
              <a:defRPr sz="2000"/>
            </a:lvl6pPr>
            <a:lvl7pPr marL="2742956" indent="0">
              <a:buNone/>
              <a:defRPr sz="2000"/>
            </a:lvl7pPr>
            <a:lvl8pPr marL="3200115" indent="0">
              <a:buNone/>
              <a:defRPr sz="2000"/>
            </a:lvl8pPr>
            <a:lvl9pPr marL="3657274"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79577" y="5810251"/>
            <a:ext cx="5711824" cy="533400"/>
          </a:xfrm>
        </p:spPr>
        <p:txBody>
          <a:bodyPr>
            <a:normAutofit/>
          </a:bodyPr>
          <a:lstStyle>
            <a:lvl1pPr marL="0" indent="0" algn="ctr">
              <a:buNone/>
              <a:defRPr sz="1600"/>
            </a:lvl1pPr>
            <a:lvl2pPr marL="457159" indent="0">
              <a:buNone/>
              <a:defRPr sz="1200"/>
            </a:lvl2pPr>
            <a:lvl3pPr marL="914318" indent="0">
              <a:buNone/>
              <a:defRPr sz="1000"/>
            </a:lvl3pPr>
            <a:lvl4pPr marL="1371477" indent="0">
              <a:buNone/>
              <a:defRPr sz="900"/>
            </a:lvl4pPr>
            <a:lvl5pPr marL="1828637" indent="0">
              <a:buNone/>
              <a:defRPr sz="900"/>
            </a:lvl5pPr>
            <a:lvl6pPr marL="2285797" indent="0">
              <a:buNone/>
              <a:defRPr sz="900"/>
            </a:lvl6pPr>
            <a:lvl7pPr marL="2742956" indent="0">
              <a:buNone/>
              <a:defRPr sz="900"/>
            </a:lvl7pPr>
            <a:lvl8pPr marL="3200115" indent="0">
              <a:buNone/>
              <a:defRPr sz="900"/>
            </a:lvl8pPr>
            <a:lvl9pPr marL="365727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dirty="0"/>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54EC6BA-F3CE-461E-9D32-B3C2BE511283}" type="slidenum">
              <a:rPr lang="en-US" altLang="en-US"/>
              <a:pPr>
                <a:defRPr/>
              </a:pPr>
              <a:t>‹#›</a:t>
            </a:fld>
            <a:endParaRPr lang="en-US" altLang="en-US" dirty="0"/>
          </a:p>
        </p:txBody>
      </p:sp>
    </p:spTree>
    <p:extLst>
      <p:ext uri="{BB962C8B-B14F-4D97-AF65-F5344CB8AC3E}">
        <p14:creationId xmlns:p14="http://schemas.microsoft.com/office/powerpoint/2010/main" val="35851679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32" tIns="45716" rIns="91432" bIns="45716" rtlCol="0" anchor="b">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364288" y="6356350"/>
            <a:ext cx="2085975" cy="365125"/>
          </a:xfrm>
          <a:prstGeom prst="rect">
            <a:avLst/>
          </a:prstGeom>
        </p:spPr>
        <p:txBody>
          <a:bodyPr vert="horz" lIns="91432" tIns="45716" rIns="45716" bIns="45716" rtlCol="0" anchor="ctr"/>
          <a:lstStyle>
            <a:lvl1pPr algn="r" eaLnBrk="0" hangingPunct="0">
              <a:defRPr sz="1200">
                <a:solidFill>
                  <a:prstClr val="black">
                    <a:lumMod val="65000"/>
                    <a:lumOff val="35000"/>
                  </a:prstClr>
                </a:solidFill>
                <a:latin typeface="Century Gothic" pitchFamily="34" charset="0"/>
                <a:cs typeface="+mn-cs"/>
              </a:defRPr>
            </a:lvl1pPr>
          </a:lstStyle>
          <a:p>
            <a:pPr>
              <a:defRPr/>
            </a:pPr>
            <a:endParaRPr lang="en-US" altLang="en-US" dirty="0"/>
          </a:p>
        </p:txBody>
      </p:sp>
      <p:sp>
        <p:nvSpPr>
          <p:cNvPr id="5" name="Footer Placeholder 4"/>
          <p:cNvSpPr>
            <a:spLocks noGrp="1"/>
          </p:cNvSpPr>
          <p:nvPr>
            <p:ph type="ftr" sz="quarter" idx="3"/>
          </p:nvPr>
        </p:nvSpPr>
        <p:spPr>
          <a:xfrm>
            <a:off x="658813" y="6356350"/>
            <a:ext cx="2849562" cy="365125"/>
          </a:xfrm>
          <a:prstGeom prst="rect">
            <a:avLst/>
          </a:prstGeom>
        </p:spPr>
        <p:txBody>
          <a:bodyPr vert="horz" lIns="45716" tIns="45716" rIns="91432" bIns="45716" rtlCol="0" anchor="ctr"/>
          <a:lstStyle>
            <a:lvl1pPr algn="l" eaLnBrk="0" hangingPunct="0">
              <a:defRPr sz="1200">
                <a:solidFill>
                  <a:prstClr val="black">
                    <a:lumMod val="65000"/>
                    <a:lumOff val="35000"/>
                  </a:prstClr>
                </a:solidFill>
                <a:latin typeface="Century Gothic" pitchFamily="34" charset="0"/>
                <a:cs typeface="+mn-cs"/>
              </a:defRPr>
            </a:lvl1pPr>
          </a:lstStyle>
          <a:p>
            <a:pPr>
              <a:defRPr/>
            </a:pPr>
            <a:endParaRPr lang="en-US" altLang="en-US" dirty="0"/>
          </a:p>
        </p:txBody>
      </p:sp>
      <p:sp>
        <p:nvSpPr>
          <p:cNvPr id="6" name="Slide Number Placeholder 5"/>
          <p:cNvSpPr>
            <a:spLocks noGrp="1"/>
          </p:cNvSpPr>
          <p:nvPr>
            <p:ph type="sldNum" sz="quarter" idx="4"/>
          </p:nvPr>
        </p:nvSpPr>
        <p:spPr>
          <a:xfrm>
            <a:off x="8543925" y="6356350"/>
            <a:ext cx="560388" cy="365125"/>
          </a:xfrm>
          <a:prstGeom prst="rect">
            <a:avLst/>
          </a:prstGeom>
        </p:spPr>
        <p:txBody>
          <a:bodyPr vert="horz" lIns="27429" tIns="45716" rIns="45716" bIns="45716" rtlCol="0" anchor="ctr"/>
          <a:lstStyle>
            <a:lvl1pPr algn="l" eaLnBrk="0" hangingPunct="0">
              <a:defRPr sz="1200">
                <a:solidFill>
                  <a:prstClr val="black">
                    <a:lumMod val="65000"/>
                    <a:lumOff val="35000"/>
                  </a:prstClr>
                </a:solidFill>
                <a:latin typeface="Century Gothic" pitchFamily="34" charset="0"/>
                <a:cs typeface="+mn-cs"/>
              </a:defRPr>
            </a:lvl1pPr>
          </a:lstStyle>
          <a:p>
            <a:pPr>
              <a:defRPr/>
            </a:pPr>
            <a:fld id="{C6F4DEAC-DD76-4293-B317-C6A28DFB6EAA}" type="slidenum">
              <a:rPr lang="en-US" altLang="en-US"/>
              <a:pPr>
                <a:defRPr/>
              </a:pPr>
              <a:t>‹#›</a:t>
            </a:fld>
            <a:endParaRPr lang="en-US" altLang="en-US" dirty="0"/>
          </a:p>
        </p:txBody>
      </p:sp>
      <p:sp>
        <p:nvSpPr>
          <p:cNvPr id="7" name="Oval 6"/>
          <p:cNvSpPr/>
          <p:nvPr/>
        </p:nvSpPr>
        <p:spPr>
          <a:xfrm>
            <a:off x="8458200" y="6499225"/>
            <a:ext cx="84138"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4318">
              <a:defRPr/>
            </a:pPr>
            <a:endParaRPr lang="en-US" dirty="0">
              <a:solidFill>
                <a:prstClr val="white"/>
              </a:solidFill>
            </a:endParaRPr>
          </a:p>
        </p:txBody>
      </p:sp>
      <p:sp>
        <p:nvSpPr>
          <p:cNvPr id="8" name="Oval 7"/>
          <p:cNvSpPr/>
          <p:nvPr/>
        </p:nvSpPr>
        <p:spPr>
          <a:xfrm>
            <a:off x="568325" y="6499225"/>
            <a:ext cx="84138"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eaLnBrk="0" hangingPunct="0">
              <a:defRPr/>
            </a:pP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iming>
    <p:tnLst>
      <p:par>
        <p:cTn id="1" dur="indefinite" restart="never" nodeType="tmRoot"/>
      </p:par>
    </p:tnLst>
  </p:timing>
  <p:hf hdr="0" ftr="0" dt="0"/>
  <p:txStyles>
    <p:titleStyle>
      <a:lvl1pPr algn="ctr" defTabSz="912813"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defTabSz="912813" rtl="0" eaLnBrk="0" fontAlgn="base" hangingPunct="0">
        <a:lnSpc>
          <a:spcPts val="5800"/>
        </a:lnSpc>
        <a:spcBef>
          <a:spcPct val="0"/>
        </a:spcBef>
        <a:spcAft>
          <a:spcPct val="0"/>
        </a:spcAft>
        <a:defRPr sz="5400">
          <a:solidFill>
            <a:schemeClr val="tx2"/>
          </a:solidFill>
          <a:latin typeface="Palatino Linotype" pitchFamily="18" charset="0"/>
        </a:defRPr>
      </a:lvl2pPr>
      <a:lvl3pPr algn="ctr" defTabSz="912813" rtl="0" eaLnBrk="0" fontAlgn="base" hangingPunct="0">
        <a:lnSpc>
          <a:spcPts val="5800"/>
        </a:lnSpc>
        <a:spcBef>
          <a:spcPct val="0"/>
        </a:spcBef>
        <a:spcAft>
          <a:spcPct val="0"/>
        </a:spcAft>
        <a:defRPr sz="5400">
          <a:solidFill>
            <a:schemeClr val="tx2"/>
          </a:solidFill>
          <a:latin typeface="Palatino Linotype" pitchFamily="18" charset="0"/>
        </a:defRPr>
      </a:lvl3pPr>
      <a:lvl4pPr algn="ctr" defTabSz="912813" rtl="0" eaLnBrk="0" fontAlgn="base" hangingPunct="0">
        <a:lnSpc>
          <a:spcPts val="5800"/>
        </a:lnSpc>
        <a:spcBef>
          <a:spcPct val="0"/>
        </a:spcBef>
        <a:spcAft>
          <a:spcPct val="0"/>
        </a:spcAft>
        <a:defRPr sz="5400">
          <a:solidFill>
            <a:schemeClr val="tx2"/>
          </a:solidFill>
          <a:latin typeface="Palatino Linotype" pitchFamily="18" charset="0"/>
        </a:defRPr>
      </a:lvl4pPr>
      <a:lvl5pPr algn="ctr" defTabSz="912813" rtl="0" eaLnBrk="0" fontAlgn="base" hangingPunct="0">
        <a:lnSpc>
          <a:spcPts val="5800"/>
        </a:lnSpc>
        <a:spcBef>
          <a:spcPct val="0"/>
        </a:spcBef>
        <a:spcAft>
          <a:spcPct val="0"/>
        </a:spcAft>
        <a:defRPr sz="5400">
          <a:solidFill>
            <a:schemeClr val="tx2"/>
          </a:solidFill>
          <a:latin typeface="Palatino Linotype" pitchFamily="18" charset="0"/>
        </a:defRPr>
      </a:lvl5pPr>
      <a:lvl6pPr marL="432465" algn="ctr" defTabSz="912983" rtl="0" fontAlgn="base">
        <a:lnSpc>
          <a:spcPts val="5794"/>
        </a:lnSpc>
        <a:spcBef>
          <a:spcPct val="0"/>
        </a:spcBef>
        <a:spcAft>
          <a:spcPct val="0"/>
        </a:spcAft>
        <a:defRPr sz="5400">
          <a:solidFill>
            <a:schemeClr val="tx2"/>
          </a:solidFill>
          <a:latin typeface="Palatino Linotype" pitchFamily="18" charset="0"/>
        </a:defRPr>
      </a:lvl6pPr>
      <a:lvl7pPr marL="864931" algn="ctr" defTabSz="912983" rtl="0" fontAlgn="base">
        <a:lnSpc>
          <a:spcPts val="5794"/>
        </a:lnSpc>
        <a:spcBef>
          <a:spcPct val="0"/>
        </a:spcBef>
        <a:spcAft>
          <a:spcPct val="0"/>
        </a:spcAft>
        <a:defRPr sz="5400">
          <a:solidFill>
            <a:schemeClr val="tx2"/>
          </a:solidFill>
          <a:latin typeface="Palatino Linotype" pitchFamily="18" charset="0"/>
        </a:defRPr>
      </a:lvl7pPr>
      <a:lvl8pPr marL="1297396" algn="ctr" defTabSz="912983" rtl="0" fontAlgn="base">
        <a:lnSpc>
          <a:spcPts val="5794"/>
        </a:lnSpc>
        <a:spcBef>
          <a:spcPct val="0"/>
        </a:spcBef>
        <a:spcAft>
          <a:spcPct val="0"/>
        </a:spcAft>
        <a:defRPr sz="5400">
          <a:solidFill>
            <a:schemeClr val="tx2"/>
          </a:solidFill>
          <a:latin typeface="Palatino Linotype" pitchFamily="18" charset="0"/>
        </a:defRPr>
      </a:lvl8pPr>
      <a:lvl9pPr marL="1729862" algn="ctr" defTabSz="912983" rtl="0" fontAlgn="base">
        <a:lnSpc>
          <a:spcPts val="5794"/>
        </a:lnSpc>
        <a:spcBef>
          <a:spcPct val="0"/>
        </a:spcBef>
        <a:spcAft>
          <a:spcPct val="0"/>
        </a:spcAft>
        <a:defRPr sz="5400">
          <a:solidFill>
            <a:schemeClr val="tx2"/>
          </a:solidFill>
          <a:latin typeface="Palatino Linotype" pitchFamily="18" charset="0"/>
        </a:defRPr>
      </a:lvl9pPr>
    </p:titleStyle>
    <p:bodyStyle>
      <a:lvl1pPr marL="341313" indent="-341313" algn="l" defTabSz="912813"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1363" indent="-284163" algn="l" defTabSz="912813"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1413" indent="-227013" algn="l" defTabSz="912813"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598613" indent="-227013" algn="l" defTabSz="912813"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5813" indent="-227013" algn="l" defTabSz="912813"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376" indent="-228580" algn="l" defTabSz="91431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535" indent="-228580" algn="l" defTabSz="91431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695" indent="-228580" algn="l" defTabSz="91431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5854" indent="-228580" algn="l" defTabSz="91431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689100" y="838200"/>
            <a:ext cx="6769100" cy="3733800"/>
          </a:xfrm>
          <a:prstGeom prst="rect">
            <a:avLst/>
          </a:prstGeom>
        </p:spPr>
        <p:txBody>
          <a:bodyPr lIns="91432" tIns="45716" rIns="91432" bIns="45716" anchor="ctr"/>
          <a:lstStyle>
            <a:lvl1pPr algn="ctr" defTabSz="912813"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defTabSz="912813" rtl="0" eaLnBrk="0" fontAlgn="base" hangingPunct="0">
              <a:lnSpc>
                <a:spcPts val="5800"/>
              </a:lnSpc>
              <a:spcBef>
                <a:spcPct val="0"/>
              </a:spcBef>
              <a:spcAft>
                <a:spcPct val="0"/>
              </a:spcAft>
              <a:defRPr sz="5400">
                <a:solidFill>
                  <a:schemeClr val="tx2"/>
                </a:solidFill>
                <a:latin typeface="Palatino Linotype" pitchFamily="18" charset="0"/>
              </a:defRPr>
            </a:lvl2pPr>
            <a:lvl3pPr algn="ctr" defTabSz="912813" rtl="0" eaLnBrk="0" fontAlgn="base" hangingPunct="0">
              <a:lnSpc>
                <a:spcPts val="5800"/>
              </a:lnSpc>
              <a:spcBef>
                <a:spcPct val="0"/>
              </a:spcBef>
              <a:spcAft>
                <a:spcPct val="0"/>
              </a:spcAft>
              <a:defRPr sz="5400">
                <a:solidFill>
                  <a:schemeClr val="tx2"/>
                </a:solidFill>
                <a:latin typeface="Palatino Linotype" pitchFamily="18" charset="0"/>
              </a:defRPr>
            </a:lvl3pPr>
            <a:lvl4pPr algn="ctr" defTabSz="912813" rtl="0" eaLnBrk="0" fontAlgn="base" hangingPunct="0">
              <a:lnSpc>
                <a:spcPts val="5800"/>
              </a:lnSpc>
              <a:spcBef>
                <a:spcPct val="0"/>
              </a:spcBef>
              <a:spcAft>
                <a:spcPct val="0"/>
              </a:spcAft>
              <a:defRPr sz="5400">
                <a:solidFill>
                  <a:schemeClr val="tx2"/>
                </a:solidFill>
                <a:latin typeface="Palatino Linotype" pitchFamily="18" charset="0"/>
              </a:defRPr>
            </a:lvl4pPr>
            <a:lvl5pPr algn="ctr" defTabSz="912813" rtl="0" eaLnBrk="0" fontAlgn="base" hangingPunct="0">
              <a:lnSpc>
                <a:spcPts val="5800"/>
              </a:lnSpc>
              <a:spcBef>
                <a:spcPct val="0"/>
              </a:spcBef>
              <a:spcAft>
                <a:spcPct val="0"/>
              </a:spcAft>
              <a:defRPr sz="5400">
                <a:solidFill>
                  <a:schemeClr val="tx2"/>
                </a:solidFill>
                <a:latin typeface="Palatino Linotype" pitchFamily="18" charset="0"/>
              </a:defRPr>
            </a:lvl5pPr>
            <a:lvl6pPr marL="432465" algn="ctr" defTabSz="912983" rtl="0" fontAlgn="base">
              <a:lnSpc>
                <a:spcPts val="5794"/>
              </a:lnSpc>
              <a:spcBef>
                <a:spcPct val="0"/>
              </a:spcBef>
              <a:spcAft>
                <a:spcPct val="0"/>
              </a:spcAft>
              <a:defRPr sz="5400">
                <a:solidFill>
                  <a:schemeClr val="tx2"/>
                </a:solidFill>
                <a:latin typeface="Palatino Linotype" pitchFamily="18" charset="0"/>
              </a:defRPr>
            </a:lvl6pPr>
            <a:lvl7pPr marL="864931" algn="ctr" defTabSz="912983" rtl="0" fontAlgn="base">
              <a:lnSpc>
                <a:spcPts val="5794"/>
              </a:lnSpc>
              <a:spcBef>
                <a:spcPct val="0"/>
              </a:spcBef>
              <a:spcAft>
                <a:spcPct val="0"/>
              </a:spcAft>
              <a:defRPr sz="5400">
                <a:solidFill>
                  <a:schemeClr val="tx2"/>
                </a:solidFill>
                <a:latin typeface="Palatino Linotype" pitchFamily="18" charset="0"/>
              </a:defRPr>
            </a:lvl7pPr>
            <a:lvl8pPr marL="1297396" algn="ctr" defTabSz="912983" rtl="0" fontAlgn="base">
              <a:lnSpc>
                <a:spcPts val="5794"/>
              </a:lnSpc>
              <a:spcBef>
                <a:spcPct val="0"/>
              </a:spcBef>
              <a:spcAft>
                <a:spcPct val="0"/>
              </a:spcAft>
              <a:defRPr sz="5400">
                <a:solidFill>
                  <a:schemeClr val="tx2"/>
                </a:solidFill>
                <a:latin typeface="Palatino Linotype" pitchFamily="18" charset="0"/>
              </a:defRPr>
            </a:lvl8pPr>
            <a:lvl9pPr marL="1729862" algn="ctr" defTabSz="912983" rtl="0" fontAlgn="base">
              <a:lnSpc>
                <a:spcPts val="5794"/>
              </a:lnSpc>
              <a:spcBef>
                <a:spcPct val="0"/>
              </a:spcBef>
              <a:spcAft>
                <a:spcPct val="0"/>
              </a:spcAft>
              <a:defRPr sz="5400">
                <a:solidFill>
                  <a:schemeClr val="tx2"/>
                </a:solidFill>
                <a:latin typeface="Palatino Linotype" pitchFamily="18" charset="0"/>
              </a:defRPr>
            </a:lvl9pPr>
          </a:lstStyle>
          <a:p>
            <a:pPr defTabSz="914237" eaLnBrk="1" fontAlgn="auto" hangingPunct="1">
              <a:spcAft>
                <a:spcPts val="0"/>
              </a:spcAft>
              <a:defRPr/>
            </a:pPr>
            <a:r>
              <a:rPr lang="en-US" sz="7200" dirty="0" smtClean="0"/>
              <a:t>Hidalgo – Starr Transmission Project</a:t>
            </a:r>
            <a:endParaRPr lang="en-US" sz="7200" dirty="0"/>
          </a:p>
        </p:txBody>
      </p:sp>
      <p:sp>
        <p:nvSpPr>
          <p:cNvPr id="4" name="Subtitle 2"/>
          <p:cNvSpPr txBox="1">
            <a:spLocks/>
          </p:cNvSpPr>
          <p:nvPr/>
        </p:nvSpPr>
        <p:spPr>
          <a:xfrm>
            <a:off x="2362200" y="4572001"/>
            <a:ext cx="5638800" cy="1295400"/>
          </a:xfrm>
          <a:prstGeom prst="rect">
            <a:avLst/>
          </a:prstGeom>
        </p:spPr>
        <p:txBody>
          <a:bodyPr rtlCol="0">
            <a:normAutofit/>
          </a:bodyPr>
          <a:lstStyle>
            <a:lvl1pPr marL="341313" indent="-341313" algn="l" defTabSz="912813"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1363" indent="-284163" algn="l" defTabSz="912813"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1413" indent="-227013" algn="l" defTabSz="912813"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598613" indent="-227013" algn="l" defTabSz="912813"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5813" indent="-227013" algn="l" defTabSz="912813"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376" indent="-228580" algn="l" defTabSz="91431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535" indent="-228580" algn="l" defTabSz="91431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695" indent="-228580" algn="l" defTabSz="91431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5854" indent="-228580" algn="l" defTabSz="91431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defTabSz="914237" eaLnBrk="1" fontAlgn="auto" hangingPunct="1">
              <a:spcAft>
                <a:spcPts val="0"/>
              </a:spcAft>
              <a:buNone/>
              <a:defRPr/>
            </a:pPr>
            <a:r>
              <a:rPr lang="en-US" sz="1800" dirty="0" smtClean="0">
                <a:solidFill>
                  <a:schemeClr val="accent4"/>
                </a:solidFill>
                <a:latin typeface="Cambria" panose="02040503050406030204" pitchFamily="18" charset="0"/>
              </a:rPr>
              <a:t>ERCOT Regional Planning Group</a:t>
            </a:r>
          </a:p>
          <a:p>
            <a:pPr marL="0" indent="0" algn="ctr" defTabSz="914237" eaLnBrk="1" fontAlgn="auto" hangingPunct="1">
              <a:spcAft>
                <a:spcPts val="0"/>
              </a:spcAft>
              <a:buNone/>
              <a:defRPr/>
            </a:pPr>
            <a:r>
              <a:rPr lang="en-US" sz="1800" dirty="0" smtClean="0">
                <a:solidFill>
                  <a:schemeClr val="accent4"/>
                </a:solidFill>
                <a:latin typeface="Cambria" panose="02040503050406030204" pitchFamily="18" charset="0"/>
              </a:rPr>
              <a:t>August 18</a:t>
            </a:r>
            <a:r>
              <a:rPr lang="en-US" sz="1800" baseline="30000" dirty="0" smtClean="0">
                <a:solidFill>
                  <a:schemeClr val="accent4"/>
                </a:solidFill>
                <a:latin typeface="Cambria" panose="02040503050406030204" pitchFamily="18" charset="0"/>
              </a:rPr>
              <a:t>th</a:t>
            </a:r>
            <a:r>
              <a:rPr lang="en-US" sz="1800" dirty="0" smtClean="0">
                <a:solidFill>
                  <a:schemeClr val="accent4"/>
                </a:solidFill>
                <a:latin typeface="Cambria" panose="02040503050406030204" pitchFamily="18" charset="0"/>
              </a:rPr>
              <a:t>, 2015</a:t>
            </a:r>
          </a:p>
          <a:p>
            <a:pPr marL="0" indent="0" algn="ctr" defTabSz="914237" eaLnBrk="1" fontAlgn="auto" hangingPunct="1">
              <a:spcAft>
                <a:spcPts val="0"/>
              </a:spcAft>
              <a:buNone/>
              <a:defRPr/>
            </a:pPr>
            <a:endParaRPr lang="en-US" sz="1600" dirty="0" smtClean="0">
              <a:solidFill>
                <a:schemeClr val="accent4"/>
              </a:solidFill>
              <a:latin typeface="Cambria" panose="02040503050406030204" pitchFamily="18" charset="0"/>
            </a:endParaRPr>
          </a:p>
          <a:p>
            <a:pPr marL="0" indent="0" algn="ctr" defTabSz="914237" eaLnBrk="1" fontAlgn="auto" hangingPunct="1">
              <a:spcAft>
                <a:spcPts val="0"/>
              </a:spcAft>
              <a:buNone/>
              <a:defRPr/>
            </a:pPr>
            <a:r>
              <a:rPr lang="en-US" sz="1400" dirty="0" smtClean="0">
                <a:solidFill>
                  <a:schemeClr val="accent4"/>
                </a:solidFill>
                <a:latin typeface="Cambria" panose="02040503050406030204" pitchFamily="18" charset="0"/>
              </a:rPr>
              <a:t>Prepared by AEPSC*</a:t>
            </a:r>
          </a:p>
        </p:txBody>
      </p:sp>
      <p:sp>
        <p:nvSpPr>
          <p:cNvPr id="3" name="TextBox 2"/>
          <p:cNvSpPr txBox="1"/>
          <p:nvPr/>
        </p:nvSpPr>
        <p:spPr>
          <a:xfrm>
            <a:off x="1828800" y="6248400"/>
            <a:ext cx="6629400" cy="276999"/>
          </a:xfrm>
          <a:prstGeom prst="rect">
            <a:avLst/>
          </a:prstGeom>
          <a:noFill/>
        </p:spPr>
        <p:txBody>
          <a:bodyPr wrap="square" rtlCol="0">
            <a:spAutoFit/>
          </a:bodyPr>
          <a:lstStyle/>
          <a:p>
            <a:r>
              <a:rPr lang="en-US" sz="1200" dirty="0" smtClean="0">
                <a:solidFill>
                  <a:schemeClr val="bg1">
                    <a:lumMod val="50000"/>
                  </a:schemeClr>
                </a:solidFill>
                <a:latin typeface="Cambria" panose="02040503050406030204" pitchFamily="18" charset="0"/>
              </a:rPr>
              <a:t>*AEPSC Provides Planning, Engineering and Project Management Services for AEP Texas and ETT</a:t>
            </a:r>
          </a:p>
        </p:txBody>
      </p:sp>
      <p:sp>
        <p:nvSpPr>
          <p:cNvPr id="5" name="TextBox 4"/>
          <p:cNvSpPr txBox="1"/>
          <p:nvPr/>
        </p:nvSpPr>
        <p:spPr>
          <a:xfrm>
            <a:off x="-547" y="6324600"/>
            <a:ext cx="1742785" cy="461665"/>
          </a:xfrm>
          <a:prstGeom prst="rect">
            <a:avLst/>
          </a:prstGeom>
          <a:noFill/>
        </p:spPr>
        <p:txBody>
          <a:bodyPr wrap="none" rtlCol="0">
            <a:spAutoFit/>
          </a:bodyPr>
          <a:lstStyle/>
          <a:p>
            <a:r>
              <a:rPr lang="en-US" sz="800" dirty="0" smtClean="0">
                <a:solidFill>
                  <a:schemeClr val="bg1">
                    <a:lumMod val="85000"/>
                  </a:schemeClr>
                </a:solidFill>
                <a:latin typeface="Cambria" panose="02040503050406030204" pitchFamily="18" charset="0"/>
              </a:rPr>
              <a:t>Dan Lyons</a:t>
            </a:r>
          </a:p>
          <a:p>
            <a:r>
              <a:rPr lang="en-US" sz="800" dirty="0" smtClean="0">
                <a:solidFill>
                  <a:schemeClr val="bg1">
                    <a:lumMod val="85000"/>
                  </a:schemeClr>
                </a:solidFill>
                <a:latin typeface="Cambria" panose="02040503050406030204" pitchFamily="18" charset="0"/>
              </a:rPr>
              <a:t>Supervisor, Planning &amp; Engineering</a:t>
            </a:r>
          </a:p>
          <a:p>
            <a:r>
              <a:rPr lang="en-US" sz="800" dirty="0" smtClean="0">
                <a:solidFill>
                  <a:schemeClr val="bg1">
                    <a:lumMod val="85000"/>
                  </a:schemeClr>
                </a:solidFill>
                <a:latin typeface="Cambria" panose="02040503050406030204" pitchFamily="18" charset="0"/>
              </a:rPr>
              <a:t>American Electric Power</a:t>
            </a:r>
            <a:endParaRPr lang="en-US" sz="800" dirty="0">
              <a:solidFill>
                <a:schemeClr val="bg1">
                  <a:lumMod val="85000"/>
                </a:schemeClr>
              </a:solidFill>
              <a:latin typeface="Cambria" panose="020405030504060302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751" y="6532203"/>
            <a:ext cx="704849" cy="2650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6532203"/>
            <a:ext cx="760476" cy="23317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63" y="173736"/>
            <a:ext cx="8610600" cy="587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7463" y="6048550"/>
            <a:ext cx="8610600" cy="692497"/>
          </a:xfrm>
          <a:prstGeom prst="rect">
            <a:avLst/>
          </a:prstGeom>
          <a:noFill/>
        </p:spPr>
        <p:txBody>
          <a:bodyPr wrap="square" rtlCol="0">
            <a:spAutoFit/>
          </a:bodyPr>
          <a:lstStyle/>
          <a:p>
            <a:pPr lvl="0" algn="ctr"/>
            <a:r>
              <a:rPr lang="en-US" sz="1300" b="1" dirty="0" smtClean="0">
                <a:latin typeface="Calibri" panose="020F0502020204030204" pitchFamily="34" charset="0"/>
              </a:rPr>
              <a:t>138kV Upgrade1</a:t>
            </a:r>
          </a:p>
          <a:p>
            <a:pPr lvl="0" algn="ctr"/>
            <a:r>
              <a:rPr lang="en-US" sz="1300" dirty="0" smtClean="0">
                <a:latin typeface="Calibri"/>
                <a:ea typeface="Times New Roman"/>
                <a:cs typeface="Times New Roman"/>
              </a:rPr>
              <a:t>Cut in </a:t>
            </a:r>
            <a:r>
              <a:rPr lang="en-US" sz="1300" dirty="0">
                <a:latin typeface="Calibri"/>
                <a:ea typeface="Times New Roman"/>
                <a:cs typeface="Times New Roman"/>
              </a:rPr>
              <a:t>the North Edinburg – Palmhurst 138 kV line into West </a:t>
            </a:r>
            <a:r>
              <a:rPr lang="en-US" sz="1300" dirty="0" smtClean="0">
                <a:latin typeface="Calibri"/>
                <a:ea typeface="Times New Roman"/>
                <a:cs typeface="Times New Roman"/>
              </a:rPr>
              <a:t>Edinburg (STEC) </a:t>
            </a:r>
            <a:r>
              <a:rPr lang="en-US" sz="1300" dirty="0">
                <a:latin typeface="Calibri"/>
                <a:ea typeface="Times New Roman"/>
                <a:cs typeface="Times New Roman"/>
              </a:rPr>
              <a:t>138 kV </a:t>
            </a:r>
            <a:r>
              <a:rPr lang="en-US" sz="1300" dirty="0" smtClean="0">
                <a:latin typeface="Calibri"/>
                <a:ea typeface="Times New Roman"/>
                <a:cs typeface="Times New Roman"/>
              </a:rPr>
              <a:t>Station</a:t>
            </a:r>
          </a:p>
          <a:p>
            <a:pPr algn="ctr"/>
            <a:r>
              <a:rPr lang="en-US" sz="1300" i="1" dirty="0">
                <a:latin typeface="Calibri" panose="020F0502020204030204" pitchFamily="34" charset="0"/>
              </a:rPr>
              <a:t>(Included with Other Options Going Forward) </a:t>
            </a:r>
          </a:p>
        </p:txBody>
      </p:sp>
      <p:sp>
        <p:nvSpPr>
          <p:cNvPr id="3" name="TextBox 2"/>
          <p:cNvSpPr txBox="1"/>
          <p:nvPr/>
        </p:nvSpPr>
        <p:spPr>
          <a:xfrm>
            <a:off x="2258568" y="3470952"/>
            <a:ext cx="304800" cy="230832"/>
          </a:xfrm>
          <a:prstGeom prst="rect">
            <a:avLst/>
          </a:prstGeom>
          <a:noFill/>
        </p:spPr>
        <p:txBody>
          <a:bodyPr wrap="square" rtlCol="0">
            <a:spAutoFit/>
          </a:bodyPr>
          <a:lstStyle/>
          <a:p>
            <a:r>
              <a:rPr lang="en-US" sz="900" b="1" dirty="0" smtClean="0">
                <a:solidFill>
                  <a:schemeClr val="bg1"/>
                </a:solidFill>
              </a:rPr>
              <a:t>X</a:t>
            </a:r>
            <a:endParaRPr lang="en-US" sz="900" b="1" dirty="0">
              <a:solidFill>
                <a:schemeClr val="bg1"/>
              </a:solidFill>
            </a:endParaRPr>
          </a:p>
        </p:txBody>
      </p:sp>
    </p:spTree>
    <p:extLst>
      <p:ext uri="{BB962C8B-B14F-4D97-AF65-F5344CB8AC3E}">
        <p14:creationId xmlns:p14="http://schemas.microsoft.com/office/powerpoint/2010/main" val="1960915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57463" y="5938016"/>
            <a:ext cx="8610600" cy="892552"/>
          </a:xfrm>
          <a:prstGeom prst="rect">
            <a:avLst/>
          </a:prstGeom>
          <a:noFill/>
        </p:spPr>
        <p:txBody>
          <a:bodyPr wrap="square" rtlCol="0">
            <a:spAutoFit/>
          </a:bodyPr>
          <a:lstStyle/>
          <a:p>
            <a:pPr lvl="0" algn="ctr"/>
            <a:r>
              <a:rPr lang="en-US" sz="1300" b="1" dirty="0" smtClean="0">
                <a:latin typeface="Calibri" panose="020F0502020204030204" pitchFamily="34" charset="0"/>
              </a:rPr>
              <a:t>138kV Upgrade2</a:t>
            </a:r>
            <a:endParaRPr lang="en-US" sz="1300" b="1" dirty="0">
              <a:latin typeface="Calibri" panose="020F0502020204030204" pitchFamily="34" charset="0"/>
            </a:endParaRPr>
          </a:p>
          <a:p>
            <a:pPr lvl="0" algn="ctr"/>
            <a:r>
              <a:rPr lang="en-US" sz="1300" dirty="0" smtClean="0">
                <a:latin typeface="Calibri"/>
                <a:ea typeface="Times New Roman"/>
                <a:cs typeface="Times New Roman"/>
              </a:rPr>
              <a:t>Cut in </a:t>
            </a:r>
            <a:r>
              <a:rPr lang="en-US" sz="1300" dirty="0">
                <a:latin typeface="Calibri"/>
                <a:ea typeface="Times New Roman"/>
                <a:cs typeface="Times New Roman"/>
              </a:rPr>
              <a:t>the McColl Road – North McAllen 138 kV line into Pharr 138 kV S</a:t>
            </a:r>
            <a:r>
              <a:rPr lang="en-US" sz="1300" dirty="0" smtClean="0">
                <a:latin typeface="Calibri"/>
                <a:ea typeface="Times New Roman"/>
                <a:cs typeface="Times New Roman"/>
              </a:rPr>
              <a:t>tation</a:t>
            </a:r>
          </a:p>
          <a:p>
            <a:pPr lvl="0" algn="ctr"/>
            <a:r>
              <a:rPr lang="en-US" sz="1300" dirty="0" smtClean="0">
                <a:latin typeface="Calibri"/>
                <a:ea typeface="Times New Roman"/>
                <a:cs typeface="Times New Roman"/>
              </a:rPr>
              <a:t> </a:t>
            </a:r>
            <a:r>
              <a:rPr lang="en-US" sz="1300" dirty="0">
                <a:latin typeface="Calibri"/>
                <a:ea typeface="Times New Roman"/>
                <a:cs typeface="Times New Roman"/>
              </a:rPr>
              <a:t>O</a:t>
            </a:r>
            <a:r>
              <a:rPr lang="en-US" sz="1300" dirty="0" smtClean="0">
                <a:latin typeface="Calibri"/>
                <a:ea typeface="Times New Roman"/>
                <a:cs typeface="Times New Roman"/>
              </a:rPr>
              <a:t>perate </a:t>
            </a:r>
            <a:r>
              <a:rPr lang="en-US" sz="1300" dirty="0">
                <a:latin typeface="Calibri"/>
                <a:ea typeface="Times New Roman"/>
                <a:cs typeface="Times New Roman"/>
              </a:rPr>
              <a:t>the Pharr – North McAllen 138 kV line segment normally </a:t>
            </a:r>
            <a:r>
              <a:rPr lang="en-US" sz="1300" dirty="0" smtClean="0">
                <a:latin typeface="Calibri"/>
                <a:ea typeface="Times New Roman"/>
                <a:cs typeface="Times New Roman"/>
              </a:rPr>
              <a:t>open</a:t>
            </a:r>
            <a:endParaRPr lang="en-US" sz="1300" dirty="0">
              <a:latin typeface="Calibri"/>
              <a:ea typeface="Times New Roman"/>
              <a:cs typeface="Times New Roman"/>
            </a:endParaRPr>
          </a:p>
          <a:p>
            <a:pPr algn="ctr"/>
            <a:r>
              <a:rPr lang="en-US" sz="1300" i="1" dirty="0" smtClean="0">
                <a:latin typeface="Calibri" panose="020F0502020204030204" pitchFamily="34" charset="0"/>
              </a:rPr>
              <a:t>(</a:t>
            </a:r>
            <a:r>
              <a:rPr lang="en-US" sz="1300" i="1" dirty="0">
                <a:latin typeface="Calibri" panose="020F0502020204030204" pitchFamily="34" charset="0"/>
              </a:rPr>
              <a:t>Included with Other Options Going Forward)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870" y="93672"/>
            <a:ext cx="6713961" cy="587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61410" y="4982760"/>
            <a:ext cx="304800" cy="184666"/>
          </a:xfrm>
          <a:prstGeom prst="rect">
            <a:avLst/>
          </a:prstGeom>
          <a:noFill/>
        </p:spPr>
        <p:txBody>
          <a:bodyPr wrap="square" rtlCol="0">
            <a:spAutoFit/>
          </a:bodyPr>
          <a:lstStyle/>
          <a:p>
            <a:r>
              <a:rPr lang="en-US" sz="600" b="1" dirty="0" smtClean="0">
                <a:solidFill>
                  <a:schemeClr val="bg1"/>
                </a:solidFill>
              </a:rPr>
              <a:t>X</a:t>
            </a:r>
            <a:endParaRPr lang="en-US" sz="600" b="1" dirty="0">
              <a:solidFill>
                <a:schemeClr val="bg1"/>
              </a:solidFill>
            </a:endParaRPr>
          </a:p>
        </p:txBody>
      </p:sp>
      <p:grpSp>
        <p:nvGrpSpPr>
          <p:cNvPr id="7" name="Group 6"/>
          <p:cNvGrpSpPr/>
          <p:nvPr/>
        </p:nvGrpSpPr>
        <p:grpSpPr>
          <a:xfrm>
            <a:off x="3536156" y="5029200"/>
            <a:ext cx="119851" cy="209550"/>
            <a:chOff x="2897981" y="4914900"/>
            <a:chExt cx="119851" cy="209550"/>
          </a:xfrm>
        </p:grpSpPr>
        <p:sp>
          <p:nvSpPr>
            <p:cNvPr id="4" name="Freeform 3"/>
            <p:cNvSpPr/>
            <p:nvPr/>
          </p:nvSpPr>
          <p:spPr>
            <a:xfrm>
              <a:off x="2897981" y="4914900"/>
              <a:ext cx="119851" cy="78581"/>
            </a:xfrm>
            <a:custGeom>
              <a:avLst/>
              <a:gdLst>
                <a:gd name="connsiteX0" fmla="*/ 0 w 119851"/>
                <a:gd name="connsiteY0" fmla="*/ 78581 h 78581"/>
                <a:gd name="connsiteX1" fmla="*/ 2382 w 119851"/>
                <a:gd name="connsiteY1" fmla="*/ 23813 h 78581"/>
                <a:gd name="connsiteX2" fmla="*/ 9525 w 119851"/>
                <a:gd name="connsiteY2" fmla="*/ 19050 h 78581"/>
                <a:gd name="connsiteX3" fmla="*/ 14288 w 119851"/>
                <a:gd name="connsiteY3" fmla="*/ 11906 h 78581"/>
                <a:gd name="connsiteX4" fmla="*/ 21432 w 119851"/>
                <a:gd name="connsiteY4" fmla="*/ 9525 h 78581"/>
                <a:gd name="connsiteX5" fmla="*/ 30957 w 119851"/>
                <a:gd name="connsiteY5" fmla="*/ 7144 h 78581"/>
                <a:gd name="connsiteX6" fmla="*/ 42863 w 119851"/>
                <a:gd name="connsiteY6" fmla="*/ 4763 h 78581"/>
                <a:gd name="connsiteX7" fmla="*/ 57150 w 119851"/>
                <a:gd name="connsiteY7" fmla="*/ 0 h 78581"/>
                <a:gd name="connsiteX8" fmla="*/ 85725 w 119851"/>
                <a:gd name="connsiteY8" fmla="*/ 7144 h 78581"/>
                <a:gd name="connsiteX9" fmla="*/ 92869 w 119851"/>
                <a:gd name="connsiteY9" fmla="*/ 9525 h 78581"/>
                <a:gd name="connsiteX10" fmla="*/ 100013 w 119851"/>
                <a:gd name="connsiteY10" fmla="*/ 14288 h 78581"/>
                <a:gd name="connsiteX11" fmla="*/ 107157 w 119851"/>
                <a:gd name="connsiteY11" fmla="*/ 16669 h 78581"/>
                <a:gd name="connsiteX12" fmla="*/ 111919 w 119851"/>
                <a:gd name="connsiteY12" fmla="*/ 23813 h 78581"/>
                <a:gd name="connsiteX13" fmla="*/ 119063 w 119851"/>
                <a:gd name="connsiteY13" fmla="*/ 26194 h 78581"/>
                <a:gd name="connsiteX14" fmla="*/ 119063 w 119851"/>
                <a:gd name="connsiteY14" fmla="*/ 3810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851" h="78581">
                  <a:moveTo>
                    <a:pt x="0" y="78581"/>
                  </a:moveTo>
                  <a:cubicBezTo>
                    <a:pt x="794" y="60325"/>
                    <a:pt x="-505" y="41857"/>
                    <a:pt x="2382" y="23813"/>
                  </a:cubicBezTo>
                  <a:cubicBezTo>
                    <a:pt x="2834" y="20987"/>
                    <a:pt x="7501" y="21074"/>
                    <a:pt x="9525" y="19050"/>
                  </a:cubicBezTo>
                  <a:cubicBezTo>
                    <a:pt x="11549" y="17026"/>
                    <a:pt x="12053" y="13694"/>
                    <a:pt x="14288" y="11906"/>
                  </a:cubicBezTo>
                  <a:cubicBezTo>
                    <a:pt x="16248" y="10338"/>
                    <a:pt x="19018" y="10215"/>
                    <a:pt x="21432" y="9525"/>
                  </a:cubicBezTo>
                  <a:cubicBezTo>
                    <a:pt x="24579" y="8626"/>
                    <a:pt x="27762" y="7854"/>
                    <a:pt x="30957" y="7144"/>
                  </a:cubicBezTo>
                  <a:cubicBezTo>
                    <a:pt x="34908" y="6266"/>
                    <a:pt x="38958" y="5828"/>
                    <a:pt x="42863" y="4763"/>
                  </a:cubicBezTo>
                  <a:cubicBezTo>
                    <a:pt x="47706" y="3442"/>
                    <a:pt x="57150" y="0"/>
                    <a:pt x="57150" y="0"/>
                  </a:cubicBezTo>
                  <a:cubicBezTo>
                    <a:pt x="76393" y="3207"/>
                    <a:pt x="66854" y="853"/>
                    <a:pt x="85725" y="7144"/>
                  </a:cubicBezTo>
                  <a:lnTo>
                    <a:pt x="92869" y="9525"/>
                  </a:lnTo>
                  <a:cubicBezTo>
                    <a:pt x="95250" y="11113"/>
                    <a:pt x="97453" y="13008"/>
                    <a:pt x="100013" y="14288"/>
                  </a:cubicBezTo>
                  <a:cubicBezTo>
                    <a:pt x="102258" y="15411"/>
                    <a:pt x="105197" y="15101"/>
                    <a:pt x="107157" y="16669"/>
                  </a:cubicBezTo>
                  <a:cubicBezTo>
                    <a:pt x="109392" y="18457"/>
                    <a:pt x="109684" y="22025"/>
                    <a:pt x="111919" y="23813"/>
                  </a:cubicBezTo>
                  <a:cubicBezTo>
                    <a:pt x="113879" y="25381"/>
                    <a:pt x="117940" y="23949"/>
                    <a:pt x="119063" y="26194"/>
                  </a:cubicBezTo>
                  <a:cubicBezTo>
                    <a:pt x="120838" y="29744"/>
                    <a:pt x="119063" y="34131"/>
                    <a:pt x="119063" y="3810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921794" y="4983956"/>
              <a:ext cx="90487" cy="140494"/>
            </a:xfrm>
            <a:custGeom>
              <a:avLst/>
              <a:gdLst>
                <a:gd name="connsiteX0" fmla="*/ 90487 w 90487"/>
                <a:gd name="connsiteY0" fmla="*/ 0 h 140494"/>
                <a:gd name="connsiteX1" fmla="*/ 78581 w 90487"/>
                <a:gd name="connsiteY1" fmla="*/ 9525 h 140494"/>
                <a:gd name="connsiteX2" fmla="*/ 66675 w 90487"/>
                <a:gd name="connsiteY2" fmla="*/ 19050 h 140494"/>
                <a:gd name="connsiteX3" fmla="*/ 59531 w 90487"/>
                <a:gd name="connsiteY3" fmla="*/ 26194 h 140494"/>
                <a:gd name="connsiteX4" fmla="*/ 45244 w 90487"/>
                <a:gd name="connsiteY4" fmla="*/ 30957 h 140494"/>
                <a:gd name="connsiteX5" fmla="*/ 30956 w 90487"/>
                <a:gd name="connsiteY5" fmla="*/ 45244 h 140494"/>
                <a:gd name="connsiteX6" fmla="*/ 23812 w 90487"/>
                <a:gd name="connsiteY6" fmla="*/ 61913 h 140494"/>
                <a:gd name="connsiteX7" fmla="*/ 19050 w 90487"/>
                <a:gd name="connsiteY7" fmla="*/ 76200 h 140494"/>
                <a:gd name="connsiteX8" fmla="*/ 16669 w 90487"/>
                <a:gd name="connsiteY8" fmla="*/ 85725 h 140494"/>
                <a:gd name="connsiteX9" fmla="*/ 11906 w 90487"/>
                <a:gd name="connsiteY9" fmla="*/ 92869 h 140494"/>
                <a:gd name="connsiteX10" fmla="*/ 2381 w 90487"/>
                <a:gd name="connsiteY10" fmla="*/ 121444 h 140494"/>
                <a:gd name="connsiteX11" fmla="*/ 0 w 90487"/>
                <a:gd name="connsiteY11" fmla="*/ 128588 h 140494"/>
                <a:gd name="connsiteX12" fmla="*/ 0 w 90487"/>
                <a:gd name="connsiteY12"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87" h="140494">
                  <a:moveTo>
                    <a:pt x="90487" y="0"/>
                  </a:moveTo>
                  <a:cubicBezTo>
                    <a:pt x="86518" y="3175"/>
                    <a:pt x="82175" y="5931"/>
                    <a:pt x="78581" y="9525"/>
                  </a:cubicBezTo>
                  <a:cubicBezTo>
                    <a:pt x="67810" y="20296"/>
                    <a:pt x="80583" y="14415"/>
                    <a:pt x="66675" y="19050"/>
                  </a:cubicBezTo>
                  <a:cubicBezTo>
                    <a:pt x="64294" y="21431"/>
                    <a:pt x="62475" y="24558"/>
                    <a:pt x="59531" y="26194"/>
                  </a:cubicBezTo>
                  <a:cubicBezTo>
                    <a:pt x="55143" y="28632"/>
                    <a:pt x="45244" y="30957"/>
                    <a:pt x="45244" y="30957"/>
                  </a:cubicBezTo>
                  <a:cubicBezTo>
                    <a:pt x="40481" y="35719"/>
                    <a:pt x="33086" y="38854"/>
                    <a:pt x="30956" y="45244"/>
                  </a:cubicBezTo>
                  <a:cubicBezTo>
                    <a:pt x="23293" y="68235"/>
                    <a:pt x="35580" y="32495"/>
                    <a:pt x="23812" y="61913"/>
                  </a:cubicBezTo>
                  <a:cubicBezTo>
                    <a:pt x="21948" y="66574"/>
                    <a:pt x="20267" y="71330"/>
                    <a:pt x="19050" y="76200"/>
                  </a:cubicBezTo>
                  <a:cubicBezTo>
                    <a:pt x="18256" y="79375"/>
                    <a:pt x="17958" y="82717"/>
                    <a:pt x="16669" y="85725"/>
                  </a:cubicBezTo>
                  <a:cubicBezTo>
                    <a:pt x="15542" y="88356"/>
                    <a:pt x="13494" y="90488"/>
                    <a:pt x="11906" y="92869"/>
                  </a:cubicBezTo>
                  <a:lnTo>
                    <a:pt x="2381" y="121444"/>
                  </a:lnTo>
                  <a:cubicBezTo>
                    <a:pt x="1587" y="123825"/>
                    <a:pt x="0" y="126078"/>
                    <a:pt x="0" y="128588"/>
                  </a:cubicBezTo>
                  <a:lnTo>
                    <a:pt x="0" y="140494"/>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149124" y="5253990"/>
            <a:ext cx="816249" cy="215444"/>
          </a:xfrm>
          <a:prstGeom prst="rect">
            <a:avLst/>
          </a:prstGeom>
          <a:noFill/>
        </p:spPr>
        <p:txBody>
          <a:bodyPr wrap="none" rtlCol="0">
            <a:spAutoFit/>
          </a:bodyPr>
          <a:lstStyle/>
          <a:p>
            <a:r>
              <a:rPr lang="en-US" sz="800" dirty="0" smtClean="0">
                <a:solidFill>
                  <a:schemeClr val="bg1"/>
                </a:solidFill>
                <a:latin typeface="Calibri" panose="020F0502020204030204" pitchFamily="34" charset="0"/>
              </a:rPr>
              <a:t>Normally Open</a:t>
            </a:r>
            <a:endParaRPr lang="en-US" sz="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946557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392221" y="517236"/>
            <a:ext cx="3953161" cy="2062103"/>
          </a:xfrm>
          <a:prstGeom prst="rect">
            <a:avLst/>
          </a:prstGeom>
          <a:noFill/>
        </p:spPr>
        <p:txBody>
          <a:bodyPr wrap="square" rtlCol="0">
            <a:spAutoFit/>
          </a:bodyPr>
          <a:lstStyle/>
          <a:p>
            <a:pPr algn="ctr"/>
            <a:r>
              <a:rPr lang="en-US" b="1" dirty="0" smtClean="0"/>
              <a:t>345kV Options Evaluated</a:t>
            </a:r>
          </a:p>
          <a:p>
            <a:pPr algn="ctr"/>
            <a:r>
              <a:rPr lang="en-US" sz="1400" i="1" dirty="0" smtClean="0"/>
              <a:t>(with 138kV Upgrade1 and 2)</a:t>
            </a:r>
          </a:p>
          <a:p>
            <a:pPr algn="ctr"/>
            <a:endParaRPr lang="en-US" sz="600" dirty="0" smtClean="0"/>
          </a:p>
          <a:p>
            <a:pPr marL="0" lvl="1"/>
            <a:r>
              <a:rPr lang="en-US" dirty="0" smtClean="0">
                <a:effectLst>
                  <a:glow>
                    <a:srgbClr val="000000"/>
                  </a:glow>
                  <a:outerShdw sx="0" sy="0">
                    <a:srgbClr val="000000"/>
                  </a:outerShdw>
                  <a:reflection stA="0" endPos="0" fadeDir="0" sx="0" sy="0"/>
                </a:effectLst>
                <a:latin typeface="Calibri" panose="020F0502020204030204" pitchFamily="34" charset="0"/>
              </a:rPr>
              <a:t>Option </a:t>
            </a:r>
            <a:r>
              <a:rPr lang="en-US" dirty="0">
                <a:effectLst>
                  <a:glow>
                    <a:srgbClr val="000000"/>
                  </a:glow>
                  <a:outerShdw sx="0" sy="0">
                    <a:srgbClr val="000000"/>
                  </a:outerShdw>
                  <a:reflection stA="0" endPos="0" fadeDir="0" sx="0" sy="0"/>
                </a:effectLst>
                <a:latin typeface="Calibri" panose="020F0502020204030204" pitchFamily="34" charset="0"/>
              </a:rPr>
              <a:t>1: </a:t>
            </a:r>
            <a:r>
              <a:rPr lang="en-US" dirty="0" smtClean="0">
                <a:effectLst>
                  <a:glow>
                    <a:srgbClr val="000000"/>
                  </a:glow>
                  <a:outerShdw sx="0" sy="0">
                    <a:srgbClr val="000000"/>
                  </a:outerShdw>
                  <a:reflection stA="0" endPos="0" fadeDir="0" sx="0" sy="0"/>
                </a:effectLst>
                <a:latin typeface="Calibri" panose="020F0502020204030204" pitchFamily="34" charset="0"/>
              </a:rPr>
              <a:t> Frontera 345kV Station</a:t>
            </a:r>
            <a:endParaRPr lang="en-US" dirty="0" smtClean="0">
              <a:latin typeface="Calibri" panose="020F0502020204030204" pitchFamily="34" charset="0"/>
            </a:endParaRPr>
          </a:p>
          <a:p>
            <a:r>
              <a:rPr lang="en-US" dirty="0">
                <a:latin typeface="Calibri" panose="020F0502020204030204" pitchFamily="34" charset="0"/>
              </a:rPr>
              <a:t>Option 2: </a:t>
            </a:r>
            <a:r>
              <a:rPr lang="en-US" dirty="0" smtClean="0">
                <a:latin typeface="Calibri" panose="020F0502020204030204" pitchFamily="34" charset="0"/>
              </a:rPr>
              <a:t> South </a:t>
            </a:r>
            <a:r>
              <a:rPr lang="en-US" dirty="0">
                <a:latin typeface="Calibri" panose="020F0502020204030204" pitchFamily="34" charset="0"/>
              </a:rPr>
              <a:t>McAllen </a:t>
            </a:r>
            <a:r>
              <a:rPr lang="en-US" dirty="0" smtClean="0">
                <a:latin typeface="Calibri" panose="020F0502020204030204" pitchFamily="34" charset="0"/>
              </a:rPr>
              <a:t>345kV Station</a:t>
            </a:r>
            <a:endParaRPr lang="en-US" dirty="0">
              <a:latin typeface="Calibri" panose="020F0502020204030204" pitchFamily="34" charset="0"/>
            </a:endParaRPr>
          </a:p>
          <a:p>
            <a:pPr marL="0" lvl="1"/>
            <a:r>
              <a:rPr lang="en-US" dirty="0">
                <a:effectLst>
                  <a:glow>
                    <a:srgbClr val="000000"/>
                  </a:glow>
                  <a:outerShdw sx="0" sy="0">
                    <a:srgbClr val="000000"/>
                  </a:outerShdw>
                  <a:reflection stA="0" endPos="0" fadeDir="0" sx="0" sy="0"/>
                </a:effectLst>
                <a:latin typeface="Calibri" panose="020F0502020204030204" pitchFamily="34" charset="0"/>
              </a:rPr>
              <a:t>Option 3: </a:t>
            </a:r>
            <a:r>
              <a:rPr lang="en-US" dirty="0" smtClean="0">
                <a:effectLst>
                  <a:glow>
                    <a:srgbClr val="000000"/>
                  </a:glow>
                  <a:outerShdw sx="0" sy="0">
                    <a:srgbClr val="000000"/>
                  </a:outerShdw>
                  <a:reflection stA="0" endPos="0" fadeDir="0" sx="0" sy="0"/>
                </a:effectLst>
                <a:latin typeface="Calibri" panose="020F0502020204030204" pitchFamily="34" charset="0"/>
              </a:rPr>
              <a:t> Stewart </a:t>
            </a:r>
            <a:r>
              <a:rPr lang="en-US" dirty="0">
                <a:effectLst>
                  <a:glow>
                    <a:srgbClr val="000000"/>
                  </a:glow>
                  <a:outerShdw sx="0" sy="0">
                    <a:srgbClr val="000000"/>
                  </a:outerShdw>
                  <a:reflection stA="0" endPos="0" fadeDir="0" sx="0" sy="0"/>
                </a:effectLst>
                <a:latin typeface="Calibri" panose="020F0502020204030204" pitchFamily="34" charset="0"/>
              </a:rPr>
              <a:t>Road </a:t>
            </a:r>
            <a:r>
              <a:rPr lang="en-US" dirty="0" smtClean="0">
                <a:effectLst>
                  <a:glow>
                    <a:srgbClr val="000000"/>
                  </a:glow>
                  <a:outerShdw sx="0" sy="0">
                    <a:srgbClr val="000000"/>
                  </a:outerShdw>
                  <a:reflection stA="0" endPos="0" fadeDir="0" sx="0" sy="0"/>
                </a:effectLst>
                <a:latin typeface="Calibri" panose="020F0502020204030204" pitchFamily="34" charset="0"/>
              </a:rPr>
              <a:t>345kV Station</a:t>
            </a:r>
          </a:p>
          <a:p>
            <a:pPr marL="0" lvl="1"/>
            <a:r>
              <a:rPr lang="en-US" dirty="0">
                <a:effectLst>
                  <a:glow>
                    <a:srgbClr val="000000"/>
                  </a:glow>
                  <a:outerShdw sx="0" sy="0">
                    <a:srgbClr val="000000"/>
                  </a:outerShdw>
                  <a:reflection stA="0" endPos="0" fadeDir="0" sx="0" sy="0"/>
                </a:effectLst>
                <a:latin typeface="Calibri" panose="020F0502020204030204" pitchFamily="34" charset="0"/>
              </a:rPr>
              <a:t>Option 4: </a:t>
            </a:r>
            <a:r>
              <a:rPr lang="en-US" dirty="0" smtClean="0">
                <a:effectLst>
                  <a:glow>
                    <a:srgbClr val="000000"/>
                  </a:glow>
                  <a:outerShdw sx="0" sy="0">
                    <a:srgbClr val="000000"/>
                  </a:outerShdw>
                  <a:reflection stA="0" endPos="0" fadeDir="0" sx="0" sy="0"/>
                </a:effectLst>
                <a:latin typeface="Calibri" panose="020F0502020204030204" pitchFamily="34" charset="0"/>
              </a:rPr>
              <a:t> Pharr 345kV Station</a:t>
            </a:r>
          </a:p>
          <a:p>
            <a:pPr marL="0" lvl="1"/>
            <a:r>
              <a:rPr lang="en-US" dirty="0">
                <a:effectLst>
                  <a:glow>
                    <a:srgbClr val="000000"/>
                  </a:glow>
                  <a:outerShdw sx="0" sy="0">
                    <a:srgbClr val="000000"/>
                  </a:outerShdw>
                  <a:reflection stA="0" endPos="0" fadeDir="0" sx="0" sy="0"/>
                </a:effectLst>
                <a:latin typeface="Calibri" panose="020F0502020204030204" pitchFamily="34" charset="0"/>
              </a:rPr>
              <a:t>Option 5: </a:t>
            </a:r>
            <a:r>
              <a:rPr lang="en-US" dirty="0" smtClean="0">
                <a:effectLst>
                  <a:glow>
                    <a:srgbClr val="000000"/>
                  </a:glow>
                  <a:outerShdw sx="0" sy="0">
                    <a:srgbClr val="000000"/>
                  </a:outerShdw>
                  <a:reflection stA="0" endPos="0" fadeDir="0" sx="0" sy="0"/>
                </a:effectLst>
                <a:latin typeface="Calibri" panose="020F0502020204030204" pitchFamily="34" charset="0"/>
              </a:rPr>
              <a:t> Weslaco </a:t>
            </a:r>
            <a:r>
              <a:rPr lang="en-US" dirty="0">
                <a:effectLst>
                  <a:glow>
                    <a:srgbClr val="000000"/>
                  </a:glow>
                  <a:outerShdw sx="0" sy="0">
                    <a:srgbClr val="000000"/>
                  </a:outerShdw>
                  <a:reflection stA="0" endPos="0" fadeDir="0" sx="0" sy="0"/>
                </a:effectLst>
                <a:latin typeface="Calibri" panose="020F0502020204030204" pitchFamily="34" charset="0"/>
              </a:rPr>
              <a:t>345 kV </a:t>
            </a:r>
            <a:r>
              <a:rPr lang="en-US" dirty="0" smtClean="0">
                <a:effectLst>
                  <a:glow>
                    <a:srgbClr val="000000"/>
                  </a:glow>
                  <a:outerShdw sx="0" sy="0">
                    <a:srgbClr val="000000"/>
                  </a:outerShdw>
                  <a:reflection stA="0" endPos="0" fadeDir="0" sx="0" sy="0"/>
                </a:effectLst>
                <a:latin typeface="Calibri" panose="020F0502020204030204" pitchFamily="34" charset="0"/>
              </a:rPr>
              <a:t>Station</a:t>
            </a:r>
            <a:endParaRPr lang="en-US" b="1" dirty="0">
              <a:effectLst>
                <a:glow>
                  <a:srgbClr val="000000"/>
                </a:glow>
                <a:outerShdw sx="0" sy="0">
                  <a:srgbClr val="000000"/>
                </a:outerShdw>
                <a:reflection stA="0" endPos="0" fadeDir="0" sx="0" sy="0"/>
              </a:effectLst>
            </a:endParaRPr>
          </a:p>
        </p:txBody>
      </p:sp>
      <p:sp>
        <p:nvSpPr>
          <p:cNvPr id="3" name="TextBox 2"/>
          <p:cNvSpPr txBox="1"/>
          <p:nvPr/>
        </p:nvSpPr>
        <p:spPr>
          <a:xfrm>
            <a:off x="1906428" y="6403041"/>
            <a:ext cx="4924746" cy="338554"/>
          </a:xfrm>
          <a:prstGeom prst="rect">
            <a:avLst/>
          </a:prstGeom>
          <a:noFill/>
        </p:spPr>
        <p:txBody>
          <a:bodyPr wrap="none" rtlCol="0">
            <a:spAutoFit/>
          </a:bodyPr>
          <a:lstStyle/>
          <a:p>
            <a:r>
              <a:rPr lang="en-US" sz="1600" dirty="0" smtClean="0">
                <a:solidFill>
                  <a:schemeClr val="bg1">
                    <a:lumMod val="50000"/>
                  </a:schemeClr>
                </a:solidFill>
              </a:rPr>
              <a:t>Options 1 through 5 are illustrated in the next slides</a:t>
            </a:r>
            <a:endParaRPr lang="en-US" sz="1600" dirty="0">
              <a:solidFill>
                <a:schemeClr val="bg1">
                  <a:lumMod val="50000"/>
                </a:schemeClr>
              </a:solidFill>
            </a:endParaRPr>
          </a:p>
        </p:txBody>
      </p:sp>
    </p:spTree>
    <p:extLst>
      <p:ext uri="{BB962C8B-B14F-4D97-AF65-F5344CB8AC3E}">
        <p14:creationId xmlns:p14="http://schemas.microsoft.com/office/powerpoint/2010/main" val="2750196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7366" y="101454"/>
            <a:ext cx="4810796" cy="6230219"/>
          </a:xfrm>
          <a:prstGeom prst="rect">
            <a:avLst/>
          </a:prstGeom>
        </p:spPr>
      </p:pic>
      <p:sp>
        <p:nvSpPr>
          <p:cNvPr id="4" name="TextBox 3"/>
          <p:cNvSpPr txBox="1"/>
          <p:nvPr/>
        </p:nvSpPr>
        <p:spPr>
          <a:xfrm>
            <a:off x="1430379" y="6165503"/>
            <a:ext cx="6264769" cy="692497"/>
          </a:xfrm>
          <a:prstGeom prst="rect">
            <a:avLst/>
          </a:prstGeom>
          <a:solidFill>
            <a:schemeClr val="bg1">
              <a:lumMod val="95000"/>
            </a:schemeClr>
          </a:solidFill>
        </p:spPr>
        <p:txBody>
          <a:bodyPr wrap="square" rtlCol="0">
            <a:spAutoFit/>
          </a:bodyPr>
          <a:lstStyle/>
          <a:p>
            <a:pPr lvl="0" algn="ctr"/>
            <a:r>
              <a:rPr lang="en-US" sz="1300" b="1" dirty="0">
                <a:latin typeface="Calibri" panose="020F0502020204030204" pitchFamily="34" charset="0"/>
              </a:rPr>
              <a:t>Option </a:t>
            </a:r>
            <a:r>
              <a:rPr lang="en-US" sz="1300" b="1" dirty="0" smtClean="0">
                <a:latin typeface="Calibri" panose="020F0502020204030204" pitchFamily="34" charset="0"/>
              </a:rPr>
              <a:t>1  </a:t>
            </a:r>
            <a:r>
              <a:rPr lang="en-US" sz="1300" b="1" dirty="0">
                <a:latin typeface="Calibri" panose="020F0502020204030204" pitchFamily="34" charset="0"/>
              </a:rPr>
              <a:t>--  </a:t>
            </a:r>
            <a:r>
              <a:rPr lang="en-US" sz="1300" b="1" dirty="0" smtClean="0">
                <a:latin typeface="Calibri" panose="020F0502020204030204" pitchFamily="34" charset="0"/>
              </a:rPr>
              <a:t>Frontera 345kV </a:t>
            </a:r>
            <a:r>
              <a:rPr lang="en-US" sz="1300" b="1" dirty="0">
                <a:latin typeface="Calibri" panose="020F0502020204030204" pitchFamily="34" charset="0"/>
              </a:rPr>
              <a:t>Station</a:t>
            </a:r>
          </a:p>
          <a:p>
            <a:pPr lvl="0" algn="ctr"/>
            <a:r>
              <a:rPr lang="en-US" sz="1300" dirty="0" smtClean="0">
                <a:latin typeface="Calibri"/>
                <a:ea typeface="Times New Roman"/>
                <a:cs typeface="Times New Roman"/>
              </a:rPr>
              <a:t>New 345 </a:t>
            </a:r>
            <a:r>
              <a:rPr lang="en-US" sz="1300" dirty="0">
                <a:latin typeface="Calibri"/>
                <a:ea typeface="Times New Roman"/>
                <a:cs typeface="Times New Roman"/>
              </a:rPr>
              <a:t>kV </a:t>
            </a:r>
            <a:r>
              <a:rPr lang="en-US" sz="1300" dirty="0" smtClean="0">
                <a:latin typeface="Calibri"/>
                <a:ea typeface="Times New Roman"/>
                <a:cs typeface="Times New Roman"/>
              </a:rPr>
              <a:t>Line between the Planned </a:t>
            </a:r>
            <a:r>
              <a:rPr lang="en-US" sz="1300" dirty="0">
                <a:latin typeface="Calibri"/>
                <a:ea typeface="Times New Roman"/>
                <a:cs typeface="Times New Roman"/>
              </a:rPr>
              <a:t>Pomelo </a:t>
            </a:r>
            <a:r>
              <a:rPr lang="en-US" sz="1300" dirty="0" smtClean="0">
                <a:latin typeface="Calibri"/>
                <a:ea typeface="Times New Roman"/>
                <a:cs typeface="Times New Roman"/>
              </a:rPr>
              <a:t>Station and Frontera Station</a:t>
            </a:r>
            <a:r>
              <a:rPr lang="en-US" sz="1300" dirty="0">
                <a:latin typeface="Calibri"/>
                <a:ea typeface="Times New Roman"/>
                <a:cs typeface="Times New Roman"/>
              </a:rPr>
              <a:t> </a:t>
            </a:r>
            <a:r>
              <a:rPr lang="en-US" sz="1300" dirty="0" smtClean="0">
                <a:latin typeface="Calibri"/>
                <a:ea typeface="Times New Roman"/>
                <a:cs typeface="Times New Roman"/>
              </a:rPr>
              <a:t>(23 Miles)</a:t>
            </a:r>
          </a:p>
          <a:p>
            <a:pPr lvl="0" algn="ctr"/>
            <a:r>
              <a:rPr lang="en-US" sz="1300" dirty="0" smtClean="0">
                <a:latin typeface="Calibri"/>
                <a:ea typeface="Times New Roman"/>
                <a:cs typeface="Times New Roman"/>
              </a:rPr>
              <a:t>Expand Frontera with Single 345/138kV Autotransformer</a:t>
            </a:r>
            <a:endParaRPr lang="en-US" sz="1300" dirty="0">
              <a:latin typeface="Calibri"/>
              <a:ea typeface="Times New Roman"/>
              <a:cs typeface="Times New Roman"/>
            </a:endParaRPr>
          </a:p>
        </p:txBody>
      </p:sp>
    </p:spTree>
    <p:extLst>
      <p:ext uri="{BB962C8B-B14F-4D97-AF65-F5344CB8AC3E}">
        <p14:creationId xmlns:p14="http://schemas.microsoft.com/office/powerpoint/2010/main" val="3390333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118" y="1615831"/>
            <a:ext cx="8956101" cy="3625482"/>
          </a:xfrm>
          <a:prstGeom prst="rect">
            <a:avLst/>
          </a:prstGeom>
        </p:spPr>
      </p:pic>
      <p:sp>
        <p:nvSpPr>
          <p:cNvPr id="3" name="TextBox 2"/>
          <p:cNvSpPr txBox="1"/>
          <p:nvPr/>
        </p:nvSpPr>
        <p:spPr>
          <a:xfrm>
            <a:off x="1319331" y="5251100"/>
            <a:ext cx="6543677" cy="892552"/>
          </a:xfrm>
          <a:prstGeom prst="rect">
            <a:avLst/>
          </a:prstGeom>
          <a:solidFill>
            <a:schemeClr val="bg1">
              <a:lumMod val="95000"/>
            </a:schemeClr>
          </a:solidFill>
        </p:spPr>
        <p:txBody>
          <a:bodyPr wrap="square" rtlCol="0">
            <a:spAutoFit/>
          </a:bodyPr>
          <a:lstStyle/>
          <a:p>
            <a:pPr lvl="0" algn="ctr"/>
            <a:r>
              <a:rPr lang="en-US" sz="1300" b="1" dirty="0">
                <a:latin typeface="Calibri" panose="020F0502020204030204" pitchFamily="34" charset="0"/>
              </a:rPr>
              <a:t>Option </a:t>
            </a:r>
            <a:r>
              <a:rPr lang="en-US" sz="1300" b="1" dirty="0" smtClean="0">
                <a:latin typeface="Calibri" panose="020F0502020204030204" pitchFamily="34" charset="0"/>
              </a:rPr>
              <a:t>2  </a:t>
            </a:r>
            <a:r>
              <a:rPr lang="en-US" sz="1300" b="1" dirty="0">
                <a:latin typeface="Calibri" panose="020F0502020204030204" pitchFamily="34" charset="0"/>
              </a:rPr>
              <a:t>--  </a:t>
            </a:r>
            <a:r>
              <a:rPr lang="en-US" sz="1300" b="1" dirty="0" smtClean="0">
                <a:latin typeface="Calibri" panose="020F0502020204030204" pitchFamily="34" charset="0"/>
              </a:rPr>
              <a:t>South McAllen </a:t>
            </a:r>
            <a:r>
              <a:rPr lang="en-US" sz="1300" b="1" dirty="0">
                <a:latin typeface="Calibri" panose="020F0502020204030204" pitchFamily="34" charset="0"/>
              </a:rPr>
              <a:t>345kV Station</a:t>
            </a:r>
          </a:p>
          <a:p>
            <a:pPr lvl="0" algn="ctr"/>
            <a:r>
              <a:rPr lang="en-US" sz="1300" dirty="0" smtClean="0">
                <a:latin typeface="Calibri"/>
                <a:ea typeface="Times New Roman"/>
                <a:cs typeface="Times New Roman"/>
              </a:rPr>
              <a:t>Cut in the North Edinburg – Palmito 345kV Line into South McAllen 138kV Station </a:t>
            </a:r>
          </a:p>
          <a:p>
            <a:pPr lvl="0" algn="ctr"/>
            <a:r>
              <a:rPr lang="en-US" sz="1300" dirty="0" smtClean="0">
                <a:latin typeface="Calibri"/>
                <a:ea typeface="Times New Roman"/>
                <a:cs typeface="Times New Roman"/>
              </a:rPr>
              <a:t>(Separate ROW, 12 Miles Each)</a:t>
            </a:r>
          </a:p>
          <a:p>
            <a:pPr lvl="0" algn="ctr"/>
            <a:r>
              <a:rPr lang="en-US" sz="1300" dirty="0" smtClean="0">
                <a:latin typeface="Calibri"/>
                <a:ea typeface="Times New Roman"/>
                <a:cs typeface="Times New Roman"/>
              </a:rPr>
              <a:t>Expand South McAllen with Dual 345/138kV Autotransformers</a:t>
            </a:r>
            <a:endParaRPr lang="en-US" sz="1300" dirty="0">
              <a:latin typeface="Calibri"/>
              <a:ea typeface="Times New Roman"/>
              <a:cs typeface="Times New Roman"/>
            </a:endParaRPr>
          </a:p>
        </p:txBody>
      </p:sp>
      <p:sp>
        <p:nvSpPr>
          <p:cNvPr id="4" name="TextBox 3"/>
          <p:cNvSpPr txBox="1"/>
          <p:nvPr/>
        </p:nvSpPr>
        <p:spPr>
          <a:xfrm>
            <a:off x="8251305" y="3761251"/>
            <a:ext cx="172258" cy="184666"/>
          </a:xfrm>
          <a:prstGeom prst="rect">
            <a:avLst/>
          </a:prstGeom>
          <a:noFill/>
        </p:spPr>
        <p:txBody>
          <a:bodyPr wrap="square" rtlCol="0">
            <a:spAutoFit/>
          </a:bodyPr>
          <a:lstStyle/>
          <a:p>
            <a:r>
              <a:rPr lang="en-US" sz="600" b="1" dirty="0" smtClean="0">
                <a:solidFill>
                  <a:schemeClr val="bg1"/>
                </a:solidFill>
              </a:rPr>
              <a:t>X</a:t>
            </a:r>
            <a:endParaRPr lang="en-US" sz="600" b="1" dirty="0">
              <a:solidFill>
                <a:schemeClr val="bg1"/>
              </a:solidFill>
            </a:endParaRPr>
          </a:p>
        </p:txBody>
      </p:sp>
    </p:spTree>
    <p:extLst>
      <p:ext uri="{BB962C8B-B14F-4D97-AF65-F5344CB8AC3E}">
        <p14:creationId xmlns:p14="http://schemas.microsoft.com/office/powerpoint/2010/main" val="2194187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10095" y="5623705"/>
            <a:ext cx="6543677" cy="892552"/>
          </a:xfrm>
          <a:prstGeom prst="rect">
            <a:avLst/>
          </a:prstGeom>
          <a:solidFill>
            <a:schemeClr val="bg1">
              <a:lumMod val="95000"/>
            </a:schemeClr>
          </a:solidFill>
        </p:spPr>
        <p:txBody>
          <a:bodyPr wrap="square" rtlCol="0">
            <a:spAutoFit/>
          </a:bodyPr>
          <a:lstStyle/>
          <a:p>
            <a:pPr lvl="0" algn="ctr"/>
            <a:r>
              <a:rPr lang="en-US" sz="1300" b="1" dirty="0">
                <a:latin typeface="Calibri" panose="020F0502020204030204" pitchFamily="34" charset="0"/>
              </a:rPr>
              <a:t>Option </a:t>
            </a:r>
            <a:r>
              <a:rPr lang="en-US" sz="1300" b="1" dirty="0" smtClean="0">
                <a:latin typeface="Calibri" panose="020F0502020204030204" pitchFamily="34" charset="0"/>
              </a:rPr>
              <a:t>3  </a:t>
            </a:r>
            <a:r>
              <a:rPr lang="en-US" sz="1300" b="1" dirty="0">
                <a:latin typeface="Calibri" panose="020F0502020204030204" pitchFamily="34" charset="0"/>
              </a:rPr>
              <a:t>--  </a:t>
            </a:r>
            <a:r>
              <a:rPr lang="en-US" sz="1300" b="1" dirty="0" smtClean="0">
                <a:latin typeface="Calibri" panose="020F0502020204030204" pitchFamily="34" charset="0"/>
              </a:rPr>
              <a:t>Stewart Road 345kV </a:t>
            </a:r>
            <a:r>
              <a:rPr lang="en-US" sz="1300" b="1" dirty="0">
                <a:latin typeface="Calibri" panose="020F0502020204030204" pitchFamily="34" charset="0"/>
              </a:rPr>
              <a:t>Station</a:t>
            </a:r>
          </a:p>
          <a:p>
            <a:pPr lvl="0" algn="ctr"/>
            <a:r>
              <a:rPr lang="en-US" sz="1300" dirty="0" smtClean="0">
                <a:latin typeface="Calibri"/>
                <a:ea typeface="Times New Roman"/>
                <a:cs typeface="Times New Roman"/>
              </a:rPr>
              <a:t>Cut in the North Edinburg – </a:t>
            </a:r>
            <a:r>
              <a:rPr lang="en-US" sz="1300" dirty="0" err="1">
                <a:latin typeface="Calibri"/>
                <a:ea typeface="Times New Roman"/>
                <a:cs typeface="Times New Roman"/>
              </a:rPr>
              <a:t>Palmito</a:t>
            </a:r>
            <a:r>
              <a:rPr lang="en-US" sz="1300" dirty="0">
                <a:latin typeface="Calibri"/>
                <a:ea typeface="Times New Roman"/>
                <a:cs typeface="Times New Roman"/>
              </a:rPr>
              <a:t> 345kV </a:t>
            </a:r>
            <a:r>
              <a:rPr lang="en-US" sz="1300" dirty="0" smtClean="0">
                <a:latin typeface="Calibri"/>
                <a:ea typeface="Times New Roman"/>
                <a:cs typeface="Times New Roman"/>
              </a:rPr>
              <a:t>Line into Stewart Road 138kV Station </a:t>
            </a:r>
          </a:p>
          <a:p>
            <a:pPr lvl="0" algn="ctr"/>
            <a:r>
              <a:rPr lang="en-US" sz="1300" dirty="0" smtClean="0">
                <a:latin typeface="Calibri"/>
                <a:ea typeface="Times New Roman"/>
                <a:cs typeface="Times New Roman"/>
              </a:rPr>
              <a:t>(Separate ROW, 5 Miles Each)</a:t>
            </a:r>
          </a:p>
          <a:p>
            <a:pPr lvl="0" algn="ctr"/>
            <a:r>
              <a:rPr lang="en-US" sz="1300" dirty="0" smtClean="0">
                <a:latin typeface="Calibri"/>
                <a:ea typeface="Times New Roman"/>
                <a:cs typeface="Times New Roman"/>
              </a:rPr>
              <a:t>Expand </a:t>
            </a:r>
            <a:r>
              <a:rPr lang="en-US" sz="1300" dirty="0">
                <a:latin typeface="Calibri"/>
                <a:ea typeface="Times New Roman"/>
                <a:cs typeface="Times New Roman"/>
              </a:rPr>
              <a:t>Stewart Road </a:t>
            </a:r>
            <a:r>
              <a:rPr lang="en-US" sz="1300" dirty="0" smtClean="0">
                <a:latin typeface="Calibri"/>
                <a:ea typeface="Times New Roman"/>
                <a:cs typeface="Times New Roman"/>
              </a:rPr>
              <a:t>with Dual 345/138kV Autotransformers</a:t>
            </a:r>
            <a:endParaRPr lang="en-US" sz="1300" dirty="0">
              <a:latin typeface="Calibri"/>
              <a:ea typeface="Times New Roman"/>
              <a:cs typeface="Times New Roman"/>
            </a:endParaRPr>
          </a:p>
        </p:txBody>
      </p:sp>
      <p:pic>
        <p:nvPicPr>
          <p:cNvPr id="5" name="Picture 4"/>
          <p:cNvPicPr>
            <a:picLocks noChangeAspect="1"/>
          </p:cNvPicPr>
          <p:nvPr/>
        </p:nvPicPr>
        <p:blipFill>
          <a:blip r:embed="rId3"/>
          <a:stretch>
            <a:fillRect/>
          </a:stretch>
        </p:blipFill>
        <p:spPr>
          <a:xfrm>
            <a:off x="84841" y="70889"/>
            <a:ext cx="9000935" cy="5554055"/>
          </a:xfrm>
          <a:prstGeom prst="rect">
            <a:avLst/>
          </a:prstGeom>
        </p:spPr>
      </p:pic>
      <p:sp>
        <p:nvSpPr>
          <p:cNvPr id="6" name="TextBox 5"/>
          <p:cNvSpPr txBox="1"/>
          <p:nvPr/>
        </p:nvSpPr>
        <p:spPr>
          <a:xfrm>
            <a:off x="7872247" y="2412741"/>
            <a:ext cx="172258" cy="184666"/>
          </a:xfrm>
          <a:prstGeom prst="rect">
            <a:avLst/>
          </a:prstGeom>
          <a:noFill/>
        </p:spPr>
        <p:txBody>
          <a:bodyPr wrap="square" rtlCol="0">
            <a:spAutoFit/>
          </a:bodyPr>
          <a:lstStyle/>
          <a:p>
            <a:r>
              <a:rPr lang="en-US" sz="600" b="1" dirty="0" smtClean="0">
                <a:solidFill>
                  <a:schemeClr val="bg1"/>
                </a:solidFill>
              </a:rPr>
              <a:t>X</a:t>
            </a:r>
            <a:endParaRPr lang="en-US" sz="600" b="1" dirty="0">
              <a:solidFill>
                <a:schemeClr val="bg1"/>
              </a:solidFill>
            </a:endParaRPr>
          </a:p>
        </p:txBody>
      </p:sp>
    </p:spTree>
    <p:extLst>
      <p:ext uri="{BB962C8B-B14F-4D97-AF65-F5344CB8AC3E}">
        <p14:creationId xmlns:p14="http://schemas.microsoft.com/office/powerpoint/2010/main" val="4269129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10093" y="5486397"/>
            <a:ext cx="6543677" cy="892552"/>
          </a:xfrm>
          <a:prstGeom prst="rect">
            <a:avLst/>
          </a:prstGeom>
          <a:solidFill>
            <a:schemeClr val="bg1">
              <a:lumMod val="95000"/>
            </a:schemeClr>
          </a:solidFill>
        </p:spPr>
        <p:txBody>
          <a:bodyPr wrap="square" rtlCol="0">
            <a:spAutoFit/>
          </a:bodyPr>
          <a:lstStyle/>
          <a:p>
            <a:pPr lvl="0" algn="ctr"/>
            <a:r>
              <a:rPr lang="en-US" sz="1300" b="1" dirty="0" smtClean="0">
                <a:latin typeface="Calibri" panose="020F0502020204030204" pitchFamily="34" charset="0"/>
              </a:rPr>
              <a:t>Option 4  --  Pharr 345kV Station</a:t>
            </a:r>
          </a:p>
          <a:p>
            <a:pPr lvl="0" algn="ctr"/>
            <a:r>
              <a:rPr lang="en-US" sz="1300" dirty="0" smtClean="0">
                <a:latin typeface="Calibri"/>
                <a:ea typeface="Times New Roman"/>
                <a:cs typeface="Times New Roman"/>
              </a:rPr>
              <a:t>Cut in the North Edinburg – </a:t>
            </a:r>
            <a:r>
              <a:rPr lang="en-US" sz="1300" dirty="0">
                <a:latin typeface="Calibri"/>
                <a:ea typeface="Times New Roman"/>
                <a:cs typeface="Times New Roman"/>
              </a:rPr>
              <a:t>Palmito 345kV </a:t>
            </a:r>
            <a:r>
              <a:rPr lang="en-US" sz="1300" dirty="0" smtClean="0">
                <a:latin typeface="Calibri"/>
                <a:ea typeface="Times New Roman"/>
                <a:cs typeface="Times New Roman"/>
              </a:rPr>
              <a:t>Line into Pharr 138kV Station </a:t>
            </a:r>
          </a:p>
          <a:p>
            <a:pPr lvl="0" algn="ctr"/>
            <a:r>
              <a:rPr lang="en-US" sz="1300" dirty="0" smtClean="0">
                <a:latin typeface="Calibri"/>
                <a:ea typeface="Times New Roman"/>
                <a:cs typeface="Times New Roman"/>
              </a:rPr>
              <a:t>(Separate ROW, 8 Miles Each)</a:t>
            </a:r>
          </a:p>
          <a:p>
            <a:pPr lvl="0" algn="ctr"/>
            <a:r>
              <a:rPr lang="en-US" sz="1300" dirty="0" smtClean="0">
                <a:latin typeface="Calibri"/>
                <a:ea typeface="Times New Roman"/>
                <a:cs typeface="Times New Roman"/>
              </a:rPr>
              <a:t>Expand </a:t>
            </a:r>
            <a:r>
              <a:rPr lang="en-US" sz="1300" dirty="0">
                <a:latin typeface="Calibri"/>
                <a:ea typeface="Times New Roman"/>
                <a:cs typeface="Times New Roman"/>
              </a:rPr>
              <a:t>Pharr </a:t>
            </a:r>
            <a:r>
              <a:rPr lang="en-US" sz="1300" dirty="0" smtClean="0">
                <a:latin typeface="Calibri"/>
                <a:ea typeface="Times New Roman"/>
                <a:cs typeface="Times New Roman"/>
              </a:rPr>
              <a:t>with Dual 345/138kV Autotransformers</a:t>
            </a:r>
            <a:endParaRPr lang="en-US" sz="1300" dirty="0">
              <a:latin typeface="Calibri"/>
              <a:ea typeface="Times New Roman"/>
              <a:cs typeface="Times New Roman"/>
            </a:endParaRPr>
          </a:p>
        </p:txBody>
      </p:sp>
      <p:pic>
        <p:nvPicPr>
          <p:cNvPr id="3" name="Picture 2"/>
          <p:cNvPicPr>
            <a:picLocks noChangeAspect="1"/>
          </p:cNvPicPr>
          <p:nvPr/>
        </p:nvPicPr>
        <p:blipFill>
          <a:blip r:embed="rId3"/>
          <a:stretch>
            <a:fillRect/>
          </a:stretch>
        </p:blipFill>
        <p:spPr>
          <a:xfrm>
            <a:off x="82588" y="1375290"/>
            <a:ext cx="8998689" cy="4111107"/>
          </a:xfrm>
          <a:prstGeom prst="rect">
            <a:avLst/>
          </a:prstGeom>
        </p:spPr>
      </p:pic>
      <p:sp>
        <p:nvSpPr>
          <p:cNvPr id="4" name="TextBox 3"/>
          <p:cNvSpPr txBox="1"/>
          <p:nvPr/>
        </p:nvSpPr>
        <p:spPr>
          <a:xfrm>
            <a:off x="8703519" y="2874560"/>
            <a:ext cx="172258" cy="184666"/>
          </a:xfrm>
          <a:prstGeom prst="rect">
            <a:avLst/>
          </a:prstGeom>
          <a:noFill/>
        </p:spPr>
        <p:txBody>
          <a:bodyPr wrap="square" rtlCol="0">
            <a:spAutoFit/>
          </a:bodyPr>
          <a:lstStyle/>
          <a:p>
            <a:r>
              <a:rPr lang="en-US" sz="600" b="1" dirty="0" smtClean="0">
                <a:solidFill>
                  <a:schemeClr val="bg1"/>
                </a:solidFill>
              </a:rPr>
              <a:t>X</a:t>
            </a:r>
            <a:endParaRPr lang="en-US" sz="600" b="1" dirty="0">
              <a:solidFill>
                <a:schemeClr val="bg1"/>
              </a:solidFill>
            </a:endParaRPr>
          </a:p>
        </p:txBody>
      </p:sp>
    </p:spTree>
    <p:extLst>
      <p:ext uri="{BB962C8B-B14F-4D97-AF65-F5344CB8AC3E}">
        <p14:creationId xmlns:p14="http://schemas.microsoft.com/office/powerpoint/2010/main" val="4041471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10091" y="5421744"/>
            <a:ext cx="6543677" cy="892552"/>
          </a:xfrm>
          <a:prstGeom prst="rect">
            <a:avLst/>
          </a:prstGeom>
          <a:solidFill>
            <a:schemeClr val="bg1">
              <a:lumMod val="95000"/>
            </a:schemeClr>
          </a:solidFill>
        </p:spPr>
        <p:txBody>
          <a:bodyPr wrap="square" rtlCol="0">
            <a:spAutoFit/>
          </a:bodyPr>
          <a:lstStyle/>
          <a:p>
            <a:pPr lvl="0" algn="ctr"/>
            <a:r>
              <a:rPr lang="en-US" sz="1300" b="1" dirty="0" smtClean="0">
                <a:latin typeface="Calibri" panose="020F0502020204030204" pitchFamily="34" charset="0"/>
              </a:rPr>
              <a:t>Option 5  --  Weslaco 345kV Station</a:t>
            </a:r>
          </a:p>
          <a:p>
            <a:pPr lvl="0" algn="ctr"/>
            <a:r>
              <a:rPr lang="en-US" sz="1300" dirty="0" smtClean="0">
                <a:latin typeface="Calibri"/>
                <a:ea typeface="Times New Roman"/>
                <a:cs typeface="Times New Roman"/>
              </a:rPr>
              <a:t>Cut in the North Edinburg – </a:t>
            </a:r>
            <a:r>
              <a:rPr lang="en-US" sz="1300" dirty="0" err="1">
                <a:latin typeface="Calibri"/>
                <a:ea typeface="Times New Roman"/>
                <a:cs typeface="Times New Roman"/>
              </a:rPr>
              <a:t>Palmito</a:t>
            </a:r>
            <a:r>
              <a:rPr lang="en-US" sz="1300" dirty="0">
                <a:latin typeface="Calibri"/>
                <a:ea typeface="Times New Roman"/>
                <a:cs typeface="Times New Roman"/>
              </a:rPr>
              <a:t> 345kV </a:t>
            </a:r>
            <a:r>
              <a:rPr lang="en-US" sz="1300" dirty="0" smtClean="0">
                <a:latin typeface="Calibri"/>
                <a:ea typeface="Times New Roman"/>
                <a:cs typeface="Times New Roman"/>
              </a:rPr>
              <a:t>Line into Weslaco 138kV Station </a:t>
            </a:r>
          </a:p>
          <a:p>
            <a:pPr lvl="0" algn="ctr"/>
            <a:r>
              <a:rPr lang="en-US" sz="1300" dirty="0" smtClean="0">
                <a:latin typeface="Calibri"/>
                <a:ea typeface="Times New Roman"/>
                <a:cs typeface="Times New Roman"/>
              </a:rPr>
              <a:t>(Separate ROW, 3 Miles Each)</a:t>
            </a:r>
          </a:p>
          <a:p>
            <a:pPr lvl="0" algn="ctr"/>
            <a:r>
              <a:rPr lang="en-US" sz="1300" dirty="0" smtClean="0">
                <a:latin typeface="Calibri"/>
                <a:ea typeface="Times New Roman"/>
                <a:cs typeface="Times New Roman"/>
              </a:rPr>
              <a:t>Expand </a:t>
            </a:r>
            <a:r>
              <a:rPr lang="en-US" sz="1300" dirty="0">
                <a:latin typeface="Calibri"/>
                <a:ea typeface="Times New Roman"/>
                <a:cs typeface="Times New Roman"/>
              </a:rPr>
              <a:t>Weslaco </a:t>
            </a:r>
            <a:r>
              <a:rPr lang="en-US" sz="1300" dirty="0" smtClean="0">
                <a:latin typeface="Calibri"/>
                <a:ea typeface="Times New Roman"/>
                <a:cs typeface="Times New Roman"/>
              </a:rPr>
              <a:t>with Dual 345/138kV Autotransformers</a:t>
            </a:r>
            <a:endParaRPr lang="en-US" sz="1300" dirty="0">
              <a:latin typeface="Calibri"/>
              <a:ea typeface="Times New Roman"/>
              <a:cs typeface="Times New Roman"/>
            </a:endParaRPr>
          </a:p>
        </p:txBody>
      </p:sp>
      <p:pic>
        <p:nvPicPr>
          <p:cNvPr id="3" name="Picture 2"/>
          <p:cNvPicPr>
            <a:picLocks noChangeAspect="1"/>
          </p:cNvPicPr>
          <p:nvPr/>
        </p:nvPicPr>
        <p:blipFill>
          <a:blip r:embed="rId3"/>
          <a:stretch>
            <a:fillRect/>
          </a:stretch>
        </p:blipFill>
        <p:spPr>
          <a:xfrm>
            <a:off x="128158" y="1441915"/>
            <a:ext cx="8907545" cy="3979829"/>
          </a:xfrm>
          <a:prstGeom prst="rect">
            <a:avLst/>
          </a:prstGeom>
        </p:spPr>
      </p:pic>
      <p:sp>
        <p:nvSpPr>
          <p:cNvPr id="4" name="TextBox 3"/>
          <p:cNvSpPr txBox="1"/>
          <p:nvPr/>
        </p:nvSpPr>
        <p:spPr>
          <a:xfrm>
            <a:off x="7068683" y="2403506"/>
            <a:ext cx="172258" cy="184666"/>
          </a:xfrm>
          <a:prstGeom prst="rect">
            <a:avLst/>
          </a:prstGeom>
          <a:noFill/>
        </p:spPr>
        <p:txBody>
          <a:bodyPr wrap="square" rtlCol="0">
            <a:spAutoFit/>
          </a:bodyPr>
          <a:lstStyle/>
          <a:p>
            <a:r>
              <a:rPr lang="en-US" sz="600" b="1" dirty="0" smtClean="0">
                <a:solidFill>
                  <a:schemeClr val="bg1"/>
                </a:solidFill>
              </a:rPr>
              <a:t>X</a:t>
            </a:r>
            <a:endParaRPr lang="en-US" sz="600" b="1" dirty="0">
              <a:solidFill>
                <a:schemeClr val="bg1"/>
              </a:solidFill>
            </a:endParaRPr>
          </a:p>
        </p:txBody>
      </p:sp>
    </p:spTree>
    <p:extLst>
      <p:ext uri="{BB962C8B-B14F-4D97-AF65-F5344CB8AC3E}">
        <p14:creationId xmlns:p14="http://schemas.microsoft.com/office/powerpoint/2010/main" val="3960646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4591" y="47690"/>
            <a:ext cx="8274211" cy="6782602"/>
          </a:xfrm>
          <a:prstGeom prst="rect">
            <a:avLst/>
          </a:prstGeom>
        </p:spPr>
      </p:pic>
      <p:sp>
        <p:nvSpPr>
          <p:cNvPr id="3" name="TextBox 2"/>
          <p:cNvSpPr txBox="1"/>
          <p:nvPr/>
        </p:nvSpPr>
        <p:spPr>
          <a:xfrm>
            <a:off x="424592" y="6565612"/>
            <a:ext cx="8442658" cy="292388"/>
          </a:xfrm>
          <a:prstGeom prst="rect">
            <a:avLst/>
          </a:prstGeom>
          <a:solidFill>
            <a:schemeClr val="bg1">
              <a:lumMod val="95000"/>
            </a:schemeClr>
          </a:solidFill>
        </p:spPr>
        <p:txBody>
          <a:bodyPr wrap="square" rtlCol="0">
            <a:spAutoFit/>
          </a:bodyPr>
          <a:lstStyle/>
          <a:p>
            <a:pPr lvl="0" algn="ctr"/>
            <a:r>
              <a:rPr lang="en-US" sz="1300" b="1" dirty="0" smtClean="0">
                <a:latin typeface="Calibri" panose="020F0502020204030204" pitchFamily="34" charset="0"/>
              </a:rPr>
              <a:t>Summary of Options</a:t>
            </a:r>
          </a:p>
        </p:txBody>
      </p:sp>
    </p:spTree>
    <p:extLst>
      <p:ext uri="{BB962C8B-B14F-4D97-AF65-F5344CB8AC3E}">
        <p14:creationId xmlns:p14="http://schemas.microsoft.com/office/powerpoint/2010/main" val="2657087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07472" y="3348"/>
            <a:ext cx="3122971" cy="707886"/>
          </a:xfrm>
          <a:prstGeom prst="rect">
            <a:avLst/>
          </a:prstGeom>
          <a:noFill/>
        </p:spPr>
        <p:txBody>
          <a:bodyPr wrap="none" rtlCol="0">
            <a:spAutoFit/>
          </a:bodyPr>
          <a:lstStyle/>
          <a:p>
            <a:r>
              <a:rPr lang="en-US" sz="2400" dirty="0" smtClean="0"/>
              <a:t>Single Station Results</a:t>
            </a:r>
          </a:p>
          <a:p>
            <a:pPr algn="ctr"/>
            <a:r>
              <a:rPr lang="en-US" sz="1600" dirty="0">
                <a:solidFill>
                  <a:schemeClr val="tx1">
                    <a:lumMod val="50000"/>
                    <a:lumOff val="50000"/>
                  </a:schemeClr>
                </a:solidFill>
              </a:rPr>
              <a:t>(</a:t>
            </a:r>
            <a:r>
              <a:rPr lang="en-US" sz="1600" dirty="0" smtClean="0">
                <a:solidFill>
                  <a:schemeClr val="tx1">
                    <a:lumMod val="50000"/>
                    <a:lumOff val="50000"/>
                  </a:schemeClr>
                </a:solidFill>
              </a:rPr>
              <a:t>2020 Summer On-Peak)</a:t>
            </a:r>
          </a:p>
        </p:txBody>
      </p:sp>
      <p:pic>
        <p:nvPicPr>
          <p:cNvPr id="4" name="Picture 3"/>
          <p:cNvPicPr>
            <a:picLocks noChangeAspect="1"/>
          </p:cNvPicPr>
          <p:nvPr/>
        </p:nvPicPr>
        <p:blipFill>
          <a:blip r:embed="rId4"/>
          <a:stretch>
            <a:fillRect/>
          </a:stretch>
        </p:blipFill>
        <p:spPr>
          <a:xfrm>
            <a:off x="76267" y="676510"/>
            <a:ext cx="8994505" cy="5518102"/>
          </a:xfrm>
          <a:prstGeom prst="rect">
            <a:avLst/>
          </a:prstGeom>
        </p:spPr>
      </p:pic>
      <p:sp>
        <p:nvSpPr>
          <p:cNvPr id="5" name="TextBox 4"/>
          <p:cNvSpPr txBox="1"/>
          <p:nvPr/>
        </p:nvSpPr>
        <p:spPr>
          <a:xfrm>
            <a:off x="4341090" y="6183053"/>
            <a:ext cx="4729682" cy="246221"/>
          </a:xfrm>
          <a:prstGeom prst="rect">
            <a:avLst/>
          </a:prstGeom>
          <a:noFill/>
        </p:spPr>
        <p:txBody>
          <a:bodyPr wrap="square" lIns="0" rIns="0" rtlCol="0">
            <a:spAutoFit/>
          </a:bodyPr>
          <a:lstStyle/>
          <a:p>
            <a:pPr defTabSz="230188"/>
            <a:r>
              <a:rPr lang="en-US" sz="1000" dirty="0"/>
              <a:t>	</a:t>
            </a:r>
            <a:r>
              <a:rPr lang="en-US" sz="1000" dirty="0" smtClean="0">
                <a:latin typeface="Calibri" panose="020F0502020204030204" pitchFamily="34" charset="0"/>
              </a:rPr>
              <a:t>Max ---&gt;       129%	              96%	              99%	            104%	            138%	          134%</a:t>
            </a:r>
            <a:endParaRPr lang="en-US" sz="1000" dirty="0">
              <a:latin typeface="Calibri" panose="020F0502020204030204" pitchFamily="34" charset="0"/>
            </a:endParaRPr>
          </a:p>
        </p:txBody>
      </p:sp>
      <p:sp>
        <p:nvSpPr>
          <p:cNvPr id="6" name="TextBox 5"/>
          <p:cNvSpPr txBox="1"/>
          <p:nvPr/>
        </p:nvSpPr>
        <p:spPr>
          <a:xfrm>
            <a:off x="2155171" y="6426250"/>
            <a:ext cx="4836695" cy="307777"/>
          </a:xfrm>
          <a:prstGeom prst="rect">
            <a:avLst/>
          </a:prstGeom>
          <a:solidFill>
            <a:schemeClr val="bg1">
              <a:lumMod val="95000"/>
            </a:schemeClr>
          </a:solidFill>
        </p:spPr>
        <p:txBody>
          <a:bodyPr wrap="square" rtlCol="0">
            <a:spAutoFit/>
          </a:bodyPr>
          <a:lstStyle/>
          <a:p>
            <a:pPr algn="ctr"/>
            <a:r>
              <a:rPr lang="en-US" sz="1400" b="1" dirty="0" smtClean="0"/>
              <a:t>Overloading in 2020</a:t>
            </a:r>
            <a:endParaRPr lang="en-US" sz="1400" b="1" dirty="0"/>
          </a:p>
        </p:txBody>
      </p:sp>
    </p:spTree>
    <p:extLst>
      <p:ext uri="{BB962C8B-B14F-4D97-AF65-F5344CB8AC3E}">
        <p14:creationId xmlns:p14="http://schemas.microsoft.com/office/powerpoint/2010/main" val="3283378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756246" y="144959"/>
            <a:ext cx="3631507" cy="707886"/>
          </a:xfrm>
          <a:prstGeom prst="rect">
            <a:avLst/>
          </a:prstGeom>
          <a:noFill/>
        </p:spPr>
        <p:txBody>
          <a:bodyPr wrap="none" rtlCol="0">
            <a:spAutoFit/>
          </a:bodyPr>
          <a:lstStyle/>
          <a:p>
            <a:r>
              <a:rPr lang="en-US" sz="2400" dirty="0" smtClean="0"/>
              <a:t>Lower Rio Grande Valley</a:t>
            </a:r>
          </a:p>
          <a:p>
            <a:pPr algn="ctr"/>
            <a:r>
              <a:rPr lang="en-US" sz="1600" dirty="0">
                <a:solidFill>
                  <a:schemeClr val="tx1">
                    <a:lumMod val="50000"/>
                    <a:lumOff val="50000"/>
                  </a:schemeClr>
                </a:solidFill>
              </a:rPr>
              <a:t>(</a:t>
            </a:r>
            <a:r>
              <a:rPr lang="en-US" sz="1600" dirty="0" smtClean="0">
                <a:solidFill>
                  <a:schemeClr val="tx1">
                    <a:lumMod val="50000"/>
                    <a:lumOff val="50000"/>
                  </a:schemeClr>
                </a:solidFill>
              </a:rPr>
              <a:t>2016)</a:t>
            </a:r>
            <a:endParaRPr lang="en-US" sz="1600" dirty="0">
              <a:solidFill>
                <a:schemeClr val="tx1">
                  <a:lumMod val="50000"/>
                  <a:lumOff val="50000"/>
                </a:schemeClr>
              </a:solidFill>
            </a:endParaRPr>
          </a:p>
        </p:txBody>
      </p:sp>
      <p:grpSp>
        <p:nvGrpSpPr>
          <p:cNvPr id="5" name="Group 4"/>
          <p:cNvGrpSpPr/>
          <p:nvPr/>
        </p:nvGrpSpPr>
        <p:grpSpPr>
          <a:xfrm>
            <a:off x="152400" y="914400"/>
            <a:ext cx="8839200" cy="5169895"/>
            <a:chOff x="152400" y="914400"/>
            <a:chExt cx="8839200" cy="5169895"/>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839200" cy="516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943688"/>
              <a:ext cx="442750"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Starr</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6" name="TextBox 5"/>
            <p:cNvSpPr txBox="1"/>
            <p:nvPr/>
          </p:nvSpPr>
          <p:spPr>
            <a:xfrm>
              <a:off x="1752600" y="952832"/>
              <a:ext cx="590226"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Hidalgo</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7" name="TextBox 6"/>
            <p:cNvSpPr txBox="1"/>
            <p:nvPr/>
          </p:nvSpPr>
          <p:spPr>
            <a:xfrm>
              <a:off x="4350624" y="1066798"/>
              <a:ext cx="574196"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Willacy</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8" name="TextBox 7"/>
            <p:cNvSpPr txBox="1"/>
            <p:nvPr/>
          </p:nvSpPr>
          <p:spPr>
            <a:xfrm>
              <a:off x="6553200" y="2927937"/>
              <a:ext cx="665567"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Cameron</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grpSp>
      <p:sp>
        <p:nvSpPr>
          <p:cNvPr id="9" name="Oval 8"/>
          <p:cNvSpPr/>
          <p:nvPr/>
        </p:nvSpPr>
        <p:spPr>
          <a:xfrm>
            <a:off x="2514600" y="2438400"/>
            <a:ext cx="381000" cy="3048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2235408"/>
            <a:ext cx="1018227" cy="369332"/>
          </a:xfrm>
          <a:prstGeom prst="rect">
            <a:avLst/>
          </a:prstGeom>
          <a:noFill/>
        </p:spPr>
        <p:txBody>
          <a:bodyPr wrap="none" rtlCol="0">
            <a:spAutoFit/>
          </a:bodyPr>
          <a:lstStyle/>
          <a:p>
            <a:r>
              <a:rPr lang="en-US" sz="900" b="1" dirty="0" smtClean="0">
                <a:solidFill>
                  <a:schemeClr val="bg1">
                    <a:lumMod val="85000"/>
                  </a:schemeClr>
                </a:solidFill>
                <a:latin typeface="Calibri" panose="020F0502020204030204" pitchFamily="34" charset="0"/>
              </a:rPr>
              <a:t>  MVEC         HEC</a:t>
            </a:r>
          </a:p>
          <a:p>
            <a:r>
              <a:rPr lang="en-US" sz="900" b="1" dirty="0" smtClean="0">
                <a:solidFill>
                  <a:schemeClr val="bg1">
                    <a:lumMod val="85000"/>
                  </a:schemeClr>
                </a:solidFill>
                <a:latin typeface="Calibri" panose="020F0502020204030204" pitchFamily="34" charset="0"/>
              </a:rPr>
              <a:t>764MW   536MW</a:t>
            </a:r>
            <a:endParaRPr lang="en-US" sz="900" b="1" dirty="0">
              <a:solidFill>
                <a:schemeClr val="bg1">
                  <a:lumMod val="85000"/>
                </a:schemeClr>
              </a:solidFill>
              <a:latin typeface="Calibri" panose="020F0502020204030204" pitchFamily="34" charset="0"/>
            </a:endParaRPr>
          </a:p>
        </p:txBody>
      </p:sp>
      <p:sp>
        <p:nvSpPr>
          <p:cNvPr id="13" name="Oval 12"/>
          <p:cNvSpPr/>
          <p:nvPr/>
        </p:nvSpPr>
        <p:spPr>
          <a:xfrm>
            <a:off x="6441093" y="5257800"/>
            <a:ext cx="340707" cy="2286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948547" y="5345668"/>
            <a:ext cx="604653" cy="369332"/>
          </a:xfrm>
          <a:prstGeom prst="rect">
            <a:avLst/>
          </a:prstGeom>
          <a:noFill/>
        </p:spPr>
        <p:txBody>
          <a:bodyPr wrap="none" rtlCol="0">
            <a:spAutoFit/>
          </a:bodyPr>
          <a:lstStyle/>
          <a:p>
            <a:r>
              <a:rPr lang="en-US" sz="900" b="1" dirty="0" smtClean="0">
                <a:solidFill>
                  <a:schemeClr val="bg1">
                    <a:lumMod val="85000"/>
                  </a:schemeClr>
                </a:solidFill>
                <a:latin typeface="Calibri" panose="020F0502020204030204" pitchFamily="34" charset="0"/>
              </a:rPr>
              <a:t>Silas Ray</a:t>
            </a:r>
          </a:p>
          <a:p>
            <a:r>
              <a:rPr lang="en-US" sz="900" b="1" dirty="0" smtClean="0">
                <a:solidFill>
                  <a:schemeClr val="bg1">
                    <a:lumMod val="85000"/>
                  </a:schemeClr>
                </a:solidFill>
                <a:latin typeface="Calibri" panose="020F0502020204030204" pitchFamily="34" charset="0"/>
              </a:rPr>
              <a:t>46MW</a:t>
            </a:r>
            <a:endParaRPr lang="en-US" sz="900" b="1" dirty="0">
              <a:solidFill>
                <a:schemeClr val="bg1">
                  <a:lumMod val="85000"/>
                </a:schemeClr>
              </a:solidFill>
              <a:latin typeface="Calibri" panose="020F0502020204030204" pitchFamily="34" charset="0"/>
            </a:endParaRPr>
          </a:p>
        </p:txBody>
      </p:sp>
      <p:sp>
        <p:nvSpPr>
          <p:cNvPr id="15" name="Oval 14"/>
          <p:cNvSpPr/>
          <p:nvPr/>
        </p:nvSpPr>
        <p:spPr>
          <a:xfrm>
            <a:off x="1254546" y="3352800"/>
            <a:ext cx="340707" cy="2286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70153" y="3505200"/>
            <a:ext cx="601447" cy="369332"/>
          </a:xfrm>
          <a:prstGeom prst="rect">
            <a:avLst/>
          </a:prstGeom>
          <a:noFill/>
        </p:spPr>
        <p:txBody>
          <a:bodyPr wrap="none" rtlCol="0">
            <a:spAutoFit/>
          </a:bodyPr>
          <a:lstStyle/>
          <a:p>
            <a:r>
              <a:rPr lang="en-US" sz="900" b="1" strike="sngStrike" dirty="0" smtClean="0">
                <a:solidFill>
                  <a:schemeClr val="bg1">
                    <a:lumMod val="85000"/>
                  </a:schemeClr>
                </a:solidFill>
                <a:latin typeface="Calibri" panose="020F0502020204030204" pitchFamily="34" charset="0"/>
              </a:rPr>
              <a:t>Frontera</a:t>
            </a:r>
          </a:p>
          <a:p>
            <a:r>
              <a:rPr lang="en-US" sz="900" b="1" strike="sngStrike" dirty="0" smtClean="0">
                <a:solidFill>
                  <a:schemeClr val="bg1">
                    <a:lumMod val="85000"/>
                  </a:schemeClr>
                </a:solidFill>
                <a:latin typeface="Calibri" panose="020F0502020204030204" pitchFamily="34" charset="0"/>
              </a:rPr>
              <a:t>524MW</a:t>
            </a:r>
            <a:endParaRPr lang="en-US" sz="900" b="1" strike="sngStrike" dirty="0">
              <a:solidFill>
                <a:schemeClr val="bg1">
                  <a:lumMod val="85000"/>
                </a:schemeClr>
              </a:solidFill>
              <a:latin typeface="Calibri" panose="020F0502020204030204" pitchFamily="34" charset="0"/>
            </a:endParaRPr>
          </a:p>
        </p:txBody>
      </p:sp>
      <p:sp>
        <p:nvSpPr>
          <p:cNvPr id="17" name="TextBox 16"/>
          <p:cNvSpPr txBox="1"/>
          <p:nvPr/>
        </p:nvSpPr>
        <p:spPr>
          <a:xfrm>
            <a:off x="986159" y="3810000"/>
            <a:ext cx="918841" cy="369332"/>
          </a:xfrm>
          <a:prstGeom prst="rect">
            <a:avLst/>
          </a:prstGeom>
          <a:noFill/>
        </p:spPr>
        <p:txBody>
          <a:bodyPr wrap="none" rtlCol="0">
            <a:spAutoFit/>
          </a:bodyPr>
          <a:lstStyle/>
          <a:p>
            <a:r>
              <a:rPr lang="en-US" sz="900" b="1" dirty="0" smtClean="0">
                <a:solidFill>
                  <a:schemeClr val="bg1">
                    <a:lumMod val="85000"/>
                  </a:schemeClr>
                </a:solidFill>
                <a:latin typeface="Calibri" panose="020F0502020204030204" pitchFamily="34" charset="0"/>
              </a:rPr>
              <a:t>Railroad DC Tie</a:t>
            </a:r>
          </a:p>
          <a:p>
            <a:r>
              <a:rPr lang="en-US" sz="900" b="1" dirty="0" smtClean="0">
                <a:solidFill>
                  <a:schemeClr val="bg1">
                    <a:lumMod val="85000"/>
                  </a:schemeClr>
                </a:solidFill>
                <a:latin typeface="Calibri" panose="020F0502020204030204" pitchFamily="34" charset="0"/>
              </a:rPr>
              <a:t>±300MW</a:t>
            </a:r>
            <a:endParaRPr lang="en-US" sz="900" b="1" dirty="0">
              <a:solidFill>
                <a:schemeClr val="bg1">
                  <a:lumMod val="85000"/>
                </a:schemeClr>
              </a:solidFill>
              <a:latin typeface="Calibri" panose="020F0502020204030204" pitchFamily="34" charset="0"/>
            </a:endParaRPr>
          </a:p>
        </p:txBody>
      </p:sp>
      <p:sp>
        <p:nvSpPr>
          <p:cNvPr id="18" name="Oval 17"/>
          <p:cNvSpPr/>
          <p:nvPr/>
        </p:nvSpPr>
        <p:spPr>
          <a:xfrm>
            <a:off x="1718774" y="3625839"/>
            <a:ext cx="340707" cy="2286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253753" y="6295979"/>
            <a:ext cx="2767937" cy="369332"/>
          </a:xfrm>
          <a:prstGeom prst="rect">
            <a:avLst/>
          </a:prstGeom>
          <a:noFill/>
        </p:spPr>
        <p:txBody>
          <a:bodyPr wrap="none" rtlCol="0">
            <a:spAutoFit/>
          </a:bodyPr>
          <a:lstStyle/>
          <a:p>
            <a:r>
              <a:rPr lang="en-US" dirty="0" smtClean="0"/>
              <a:t>Conventional Generation</a:t>
            </a:r>
            <a:endParaRPr lang="en-US" dirty="0"/>
          </a:p>
        </p:txBody>
      </p:sp>
      <p:sp>
        <p:nvSpPr>
          <p:cNvPr id="19" name="Oval 18"/>
          <p:cNvSpPr/>
          <p:nvPr/>
        </p:nvSpPr>
        <p:spPr>
          <a:xfrm>
            <a:off x="2059480" y="2743200"/>
            <a:ext cx="696765" cy="1131332"/>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t>McAllen</a:t>
            </a:r>
            <a:endParaRPr lang="en-US" sz="600" dirty="0"/>
          </a:p>
        </p:txBody>
      </p:sp>
      <p:sp>
        <p:nvSpPr>
          <p:cNvPr id="20" name="Oval 19"/>
          <p:cNvSpPr/>
          <p:nvPr/>
        </p:nvSpPr>
        <p:spPr>
          <a:xfrm>
            <a:off x="2780198" y="2927937"/>
            <a:ext cx="281710" cy="820438"/>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 dirty="0" smtClean="0"/>
              <a:t>Pharr</a:t>
            </a:r>
            <a:endParaRPr lang="en-US" sz="600" dirty="0"/>
          </a:p>
        </p:txBody>
      </p:sp>
      <p:sp>
        <p:nvSpPr>
          <p:cNvPr id="21" name="Oval 20"/>
          <p:cNvSpPr/>
          <p:nvPr/>
        </p:nvSpPr>
        <p:spPr>
          <a:xfrm>
            <a:off x="3088346" y="3185756"/>
            <a:ext cx="602233" cy="3048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t>Alamo</a:t>
            </a:r>
            <a:endParaRPr lang="en-US" sz="600" dirty="0"/>
          </a:p>
        </p:txBody>
      </p:sp>
      <p:sp>
        <p:nvSpPr>
          <p:cNvPr id="22" name="Oval 21"/>
          <p:cNvSpPr/>
          <p:nvPr/>
        </p:nvSpPr>
        <p:spPr>
          <a:xfrm>
            <a:off x="5486400" y="3276600"/>
            <a:ext cx="762000" cy="444917"/>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t>Harlingen</a:t>
            </a:r>
            <a:endParaRPr lang="en-US" sz="600" dirty="0"/>
          </a:p>
        </p:txBody>
      </p:sp>
      <p:sp>
        <p:nvSpPr>
          <p:cNvPr id="23" name="Oval 22"/>
          <p:cNvSpPr/>
          <p:nvPr/>
        </p:nvSpPr>
        <p:spPr>
          <a:xfrm>
            <a:off x="6358860" y="4697768"/>
            <a:ext cx="1413540" cy="1093431"/>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t>Brownsville</a:t>
            </a:r>
            <a:endParaRPr lang="en-US" sz="600" dirty="0"/>
          </a:p>
        </p:txBody>
      </p:sp>
      <p:sp>
        <p:nvSpPr>
          <p:cNvPr id="24" name="TextBox 23"/>
          <p:cNvSpPr txBox="1"/>
          <p:nvPr/>
        </p:nvSpPr>
        <p:spPr>
          <a:xfrm>
            <a:off x="3464965" y="6311169"/>
            <a:ext cx="2214068" cy="369332"/>
          </a:xfrm>
          <a:prstGeom prst="rect">
            <a:avLst/>
          </a:prstGeom>
          <a:noFill/>
        </p:spPr>
        <p:txBody>
          <a:bodyPr wrap="none" rtlCol="0">
            <a:spAutoFit/>
          </a:bodyPr>
          <a:lstStyle/>
          <a:p>
            <a:r>
              <a:rPr lang="en-US" dirty="0" smtClean="0"/>
              <a:t>Major Load Centers</a:t>
            </a:r>
            <a:endParaRPr lang="en-US" dirty="0"/>
          </a:p>
        </p:txBody>
      </p:sp>
      <p:sp>
        <p:nvSpPr>
          <p:cNvPr id="4" name="TextBox 3"/>
          <p:cNvSpPr txBox="1"/>
          <p:nvPr/>
        </p:nvSpPr>
        <p:spPr>
          <a:xfrm>
            <a:off x="7348245" y="6218836"/>
            <a:ext cx="848309" cy="553998"/>
          </a:xfrm>
          <a:prstGeom prst="rect">
            <a:avLst/>
          </a:prstGeom>
          <a:noFill/>
        </p:spPr>
        <p:txBody>
          <a:bodyPr wrap="none" rtlCol="0">
            <a:spAutoFit/>
          </a:bodyPr>
          <a:lstStyle/>
          <a:p>
            <a:r>
              <a:rPr lang="en-US" sz="1000" dirty="0" smtClean="0">
                <a:solidFill>
                  <a:srgbClr val="0000FF"/>
                </a:solidFill>
                <a:latin typeface="Calibri" panose="020F0502020204030204" pitchFamily="34" charset="0"/>
              </a:rPr>
              <a:t>-------- 345kV</a:t>
            </a:r>
          </a:p>
          <a:p>
            <a:r>
              <a:rPr lang="en-US" sz="1000" dirty="0" smtClean="0">
                <a:solidFill>
                  <a:srgbClr val="C00000"/>
                </a:solidFill>
                <a:latin typeface="Calibri" panose="020F0502020204030204" pitchFamily="34" charset="0"/>
              </a:rPr>
              <a:t>-------- 138kV</a:t>
            </a:r>
          </a:p>
          <a:p>
            <a:r>
              <a:rPr lang="en-US" sz="1000" dirty="0" smtClean="0">
                <a:solidFill>
                  <a:srgbClr val="00B050"/>
                </a:solidFill>
                <a:latin typeface="Calibri" panose="020F0502020204030204" pitchFamily="34" charset="0"/>
              </a:rPr>
              <a:t>-------- 69kV</a:t>
            </a:r>
            <a:endParaRPr lang="en-US" sz="1000" dirty="0">
              <a:solidFill>
                <a:srgbClr val="00B050"/>
              </a:solidFill>
              <a:latin typeface="Calibri" panose="020F0502020204030204" pitchFamily="34" charset="0"/>
            </a:endParaRPr>
          </a:p>
        </p:txBody>
      </p:sp>
      <p:sp>
        <p:nvSpPr>
          <p:cNvPr id="25" name="Oval 24"/>
          <p:cNvSpPr/>
          <p:nvPr/>
        </p:nvSpPr>
        <p:spPr>
          <a:xfrm>
            <a:off x="3648363" y="3639124"/>
            <a:ext cx="1560082" cy="165517"/>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t>Interstate 2</a:t>
            </a:r>
            <a:endParaRPr lang="en-US" sz="600" dirty="0"/>
          </a:p>
        </p:txBody>
      </p:sp>
      <p:cxnSp>
        <p:nvCxnSpPr>
          <p:cNvPr id="26" name="Straight Arrow Connector 25"/>
          <p:cNvCxnSpPr/>
          <p:nvPr/>
        </p:nvCxnSpPr>
        <p:spPr>
          <a:xfrm flipV="1">
            <a:off x="5227107" y="832409"/>
            <a:ext cx="0" cy="23438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014578" y="823077"/>
            <a:ext cx="28573" cy="196684"/>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30281" y="809732"/>
            <a:ext cx="28573" cy="19668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74648" y="1979809"/>
            <a:ext cx="152402" cy="4812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5986" y="2032033"/>
            <a:ext cx="609601" cy="1645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55903" y="2747214"/>
            <a:ext cx="332876" cy="1135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96617" y="729734"/>
            <a:ext cx="1556836" cy="246221"/>
          </a:xfrm>
          <a:prstGeom prst="rect">
            <a:avLst/>
          </a:prstGeom>
          <a:noFill/>
        </p:spPr>
        <p:txBody>
          <a:bodyPr wrap="none" rtlCol="0">
            <a:spAutoFit/>
          </a:bodyPr>
          <a:lstStyle/>
          <a:p>
            <a:r>
              <a:rPr lang="en-US" sz="1000" dirty="0" smtClean="0">
                <a:solidFill>
                  <a:srgbClr val="0000FF"/>
                </a:solidFill>
              </a:rPr>
              <a:t>Nelson Sharpe (Corpus)</a:t>
            </a:r>
            <a:endParaRPr lang="en-US" sz="1000" dirty="0">
              <a:solidFill>
                <a:srgbClr val="0000FF"/>
              </a:solidFill>
            </a:endParaRPr>
          </a:p>
        </p:txBody>
      </p:sp>
      <p:sp>
        <p:nvSpPr>
          <p:cNvPr id="37" name="TextBox 36"/>
          <p:cNvSpPr txBox="1"/>
          <p:nvPr/>
        </p:nvSpPr>
        <p:spPr>
          <a:xfrm>
            <a:off x="2993892" y="729115"/>
            <a:ext cx="1199367" cy="246221"/>
          </a:xfrm>
          <a:prstGeom prst="rect">
            <a:avLst/>
          </a:prstGeom>
          <a:noFill/>
        </p:spPr>
        <p:txBody>
          <a:bodyPr wrap="none" rtlCol="0">
            <a:spAutoFit/>
          </a:bodyPr>
          <a:lstStyle/>
          <a:p>
            <a:r>
              <a:rPr lang="en-US" sz="1000" dirty="0" smtClean="0">
                <a:solidFill>
                  <a:srgbClr val="0000FF"/>
                </a:solidFill>
              </a:rPr>
              <a:t>Lon Hill (Corpus)</a:t>
            </a:r>
            <a:endParaRPr lang="en-US" sz="1000" dirty="0">
              <a:solidFill>
                <a:srgbClr val="0000FF"/>
              </a:solidFill>
            </a:endParaRPr>
          </a:p>
        </p:txBody>
      </p:sp>
      <p:sp>
        <p:nvSpPr>
          <p:cNvPr id="39" name="TextBox 38"/>
          <p:cNvSpPr txBox="1"/>
          <p:nvPr/>
        </p:nvSpPr>
        <p:spPr>
          <a:xfrm>
            <a:off x="1394750" y="712522"/>
            <a:ext cx="1556836" cy="246221"/>
          </a:xfrm>
          <a:prstGeom prst="rect">
            <a:avLst/>
          </a:prstGeom>
          <a:noFill/>
        </p:spPr>
        <p:txBody>
          <a:bodyPr wrap="none" rtlCol="0">
            <a:spAutoFit/>
          </a:bodyPr>
          <a:lstStyle/>
          <a:p>
            <a:r>
              <a:rPr lang="en-US" sz="1000" dirty="0" smtClean="0">
                <a:solidFill>
                  <a:srgbClr val="FF0000"/>
                </a:solidFill>
              </a:rPr>
              <a:t>Nelson Sharpe (Corpus)</a:t>
            </a:r>
            <a:endParaRPr lang="en-US" sz="1000" dirty="0">
              <a:solidFill>
                <a:srgbClr val="FF0000"/>
              </a:solidFill>
            </a:endParaRPr>
          </a:p>
        </p:txBody>
      </p:sp>
      <p:sp>
        <p:nvSpPr>
          <p:cNvPr id="41" name="TextBox 40"/>
          <p:cNvSpPr txBox="1"/>
          <p:nvPr/>
        </p:nvSpPr>
        <p:spPr>
          <a:xfrm rot="16200000">
            <a:off x="-373326" y="1434406"/>
            <a:ext cx="910827" cy="230832"/>
          </a:xfrm>
          <a:prstGeom prst="rect">
            <a:avLst/>
          </a:prstGeom>
          <a:noFill/>
        </p:spPr>
        <p:txBody>
          <a:bodyPr wrap="none" rtlCol="0">
            <a:spAutoFit/>
          </a:bodyPr>
          <a:lstStyle/>
          <a:p>
            <a:r>
              <a:rPr lang="en-US" sz="900" dirty="0" smtClean="0">
                <a:solidFill>
                  <a:srgbClr val="0000FF"/>
                </a:solidFill>
              </a:rPr>
              <a:t>Lobo (Laredo)</a:t>
            </a:r>
            <a:endParaRPr lang="en-US" sz="900" dirty="0">
              <a:solidFill>
                <a:srgbClr val="0000FF"/>
              </a:solidFill>
            </a:endParaRPr>
          </a:p>
        </p:txBody>
      </p:sp>
      <p:sp>
        <p:nvSpPr>
          <p:cNvPr id="42" name="TextBox 41"/>
          <p:cNvSpPr txBox="1"/>
          <p:nvPr/>
        </p:nvSpPr>
        <p:spPr>
          <a:xfrm rot="16200000">
            <a:off x="-221095" y="2927196"/>
            <a:ext cx="606370" cy="230832"/>
          </a:xfrm>
          <a:prstGeom prst="rect">
            <a:avLst/>
          </a:prstGeom>
          <a:noFill/>
        </p:spPr>
        <p:txBody>
          <a:bodyPr wrap="square" rtlCol="0">
            <a:spAutoFit/>
          </a:bodyPr>
          <a:lstStyle/>
          <a:p>
            <a:pPr algn="r"/>
            <a:r>
              <a:rPr lang="en-US" sz="900" dirty="0" smtClean="0">
                <a:solidFill>
                  <a:srgbClr val="FF0000"/>
                </a:solidFill>
              </a:rPr>
              <a:t>Molina</a:t>
            </a:r>
            <a:r>
              <a:rPr lang="en-US" sz="900" dirty="0" smtClean="0">
                <a:solidFill>
                  <a:srgbClr val="0000FF"/>
                </a:solidFill>
              </a:rPr>
              <a:t> </a:t>
            </a:r>
            <a:endParaRPr lang="en-US" sz="900" dirty="0">
              <a:solidFill>
                <a:srgbClr val="0000FF"/>
              </a:solidFill>
            </a:endParaRPr>
          </a:p>
        </p:txBody>
      </p:sp>
      <p:sp>
        <p:nvSpPr>
          <p:cNvPr id="43" name="TextBox 42"/>
          <p:cNvSpPr txBox="1"/>
          <p:nvPr/>
        </p:nvSpPr>
        <p:spPr>
          <a:xfrm rot="16200000">
            <a:off x="-240981" y="2284653"/>
            <a:ext cx="646141" cy="230832"/>
          </a:xfrm>
          <a:prstGeom prst="rect">
            <a:avLst/>
          </a:prstGeom>
          <a:noFill/>
        </p:spPr>
        <p:txBody>
          <a:bodyPr wrap="square" rtlCol="0">
            <a:spAutoFit/>
          </a:bodyPr>
          <a:lstStyle/>
          <a:p>
            <a:r>
              <a:rPr lang="en-US" sz="900" dirty="0" smtClean="0">
                <a:solidFill>
                  <a:srgbClr val="FF0000"/>
                </a:solidFill>
              </a:rPr>
              <a:t>(Laredo)</a:t>
            </a:r>
            <a:r>
              <a:rPr lang="en-US" sz="900" dirty="0" smtClean="0">
                <a:solidFill>
                  <a:srgbClr val="0000FF"/>
                </a:solidFill>
              </a:rPr>
              <a:t> </a:t>
            </a:r>
            <a:endParaRPr lang="en-US" sz="900" dirty="0">
              <a:solidFill>
                <a:srgbClr val="0000FF"/>
              </a:solidFill>
            </a:endParaRPr>
          </a:p>
        </p:txBody>
      </p:sp>
      <p:sp>
        <p:nvSpPr>
          <p:cNvPr id="34" name="Oval 33"/>
          <p:cNvSpPr/>
          <p:nvPr/>
        </p:nvSpPr>
        <p:spPr>
          <a:xfrm>
            <a:off x="5149962" y="1220631"/>
            <a:ext cx="84507" cy="148374"/>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890723" y="1226901"/>
            <a:ext cx="119479" cy="148374"/>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69300" y="2002811"/>
            <a:ext cx="119479" cy="148374"/>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stCxn id="70" idx="1"/>
            <a:endCxn id="47" idx="6"/>
          </p:cNvCxnSpPr>
          <p:nvPr/>
        </p:nvCxnSpPr>
        <p:spPr>
          <a:xfrm flipH="1" flipV="1">
            <a:off x="3010202" y="1301088"/>
            <a:ext cx="292663" cy="2414"/>
          </a:xfrm>
          <a:prstGeom prst="line">
            <a:avLst/>
          </a:prstGeom>
          <a:ln w="19050">
            <a:solidFill>
              <a:schemeClr val="bg1">
                <a:lumMod val="9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7" idx="2"/>
            <a:endCxn id="59" idx="3"/>
          </p:cNvCxnSpPr>
          <p:nvPr/>
        </p:nvCxnSpPr>
        <p:spPr>
          <a:xfrm flipH="1">
            <a:off x="2251715" y="1301088"/>
            <a:ext cx="639008" cy="27896"/>
          </a:xfrm>
          <a:prstGeom prst="line">
            <a:avLst/>
          </a:prstGeom>
          <a:ln w="19050">
            <a:solidFill>
              <a:schemeClr val="bg1">
                <a:lumMod val="9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48" idx="0"/>
          </p:cNvCxnSpPr>
          <p:nvPr/>
        </p:nvCxnSpPr>
        <p:spPr>
          <a:xfrm flipH="1">
            <a:off x="329040" y="1339663"/>
            <a:ext cx="336547" cy="663148"/>
          </a:xfrm>
          <a:prstGeom prst="line">
            <a:avLst/>
          </a:prstGeom>
          <a:ln w="19050">
            <a:solidFill>
              <a:schemeClr val="bg1">
                <a:lumMod val="9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182191" y="1205873"/>
            <a:ext cx="1069524" cy="246221"/>
          </a:xfrm>
          <a:prstGeom prst="rect">
            <a:avLst/>
          </a:prstGeom>
          <a:noFill/>
        </p:spPr>
        <p:txBody>
          <a:bodyPr wrap="none" rtlCol="0">
            <a:spAutoFit/>
          </a:bodyPr>
          <a:lstStyle/>
          <a:p>
            <a:pPr algn="ctr"/>
            <a:r>
              <a:rPr lang="en-US" sz="1000" dirty="0" smtClean="0">
                <a:solidFill>
                  <a:schemeClr val="bg1">
                    <a:lumMod val="95000"/>
                  </a:schemeClr>
                </a:solidFill>
              </a:rPr>
              <a:t>LRGV Interface</a:t>
            </a:r>
            <a:endParaRPr lang="en-US" sz="1000" dirty="0">
              <a:solidFill>
                <a:schemeClr val="bg1">
                  <a:lumMod val="95000"/>
                </a:schemeClr>
              </a:solidFill>
            </a:endParaRPr>
          </a:p>
        </p:txBody>
      </p:sp>
      <p:cxnSp>
        <p:nvCxnSpPr>
          <p:cNvPr id="61" name="Straight Connector 60"/>
          <p:cNvCxnSpPr>
            <a:stCxn id="59" idx="1"/>
          </p:cNvCxnSpPr>
          <p:nvPr/>
        </p:nvCxnSpPr>
        <p:spPr>
          <a:xfrm flipH="1">
            <a:off x="665587" y="1328984"/>
            <a:ext cx="516604" cy="21359"/>
          </a:xfrm>
          <a:prstGeom prst="line">
            <a:avLst/>
          </a:prstGeom>
          <a:ln w="19050">
            <a:solidFill>
              <a:schemeClr val="bg1">
                <a:lumMod val="9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302865" y="1180391"/>
            <a:ext cx="1069524" cy="246221"/>
          </a:xfrm>
          <a:prstGeom prst="rect">
            <a:avLst/>
          </a:prstGeom>
          <a:noFill/>
        </p:spPr>
        <p:txBody>
          <a:bodyPr wrap="none" rtlCol="0">
            <a:spAutoFit/>
          </a:bodyPr>
          <a:lstStyle/>
          <a:p>
            <a:pPr algn="ctr"/>
            <a:r>
              <a:rPr lang="en-US" sz="1000" dirty="0" smtClean="0">
                <a:solidFill>
                  <a:schemeClr val="bg1">
                    <a:lumMod val="95000"/>
                  </a:schemeClr>
                </a:solidFill>
              </a:rPr>
              <a:t>LRGV Interface</a:t>
            </a:r>
            <a:endParaRPr lang="en-US" sz="1000" dirty="0">
              <a:solidFill>
                <a:schemeClr val="bg1">
                  <a:lumMod val="95000"/>
                </a:schemeClr>
              </a:solidFill>
            </a:endParaRPr>
          </a:p>
        </p:txBody>
      </p:sp>
      <p:cxnSp>
        <p:nvCxnSpPr>
          <p:cNvPr id="73" name="Straight Connector 72"/>
          <p:cNvCxnSpPr>
            <a:stCxn id="34" idx="2"/>
            <a:endCxn id="70" idx="3"/>
          </p:cNvCxnSpPr>
          <p:nvPr/>
        </p:nvCxnSpPr>
        <p:spPr>
          <a:xfrm flipH="1">
            <a:off x="4372389" y="1294818"/>
            <a:ext cx="777573" cy="8684"/>
          </a:xfrm>
          <a:prstGeom prst="line">
            <a:avLst/>
          </a:prstGeom>
          <a:ln w="19050">
            <a:solidFill>
              <a:schemeClr val="bg1">
                <a:lumMod val="95000"/>
              </a:schemeClr>
            </a:solidFill>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3" grpId="0" animBg="1"/>
      <p:bldP spid="13" grpId="1" animBg="1"/>
      <p:bldP spid="14" grpId="0"/>
      <p:bldP spid="14" grpId="1"/>
      <p:bldP spid="15" grpId="0" animBg="1"/>
      <p:bldP spid="15" grpId="1" animBg="1"/>
      <p:bldP spid="16" grpId="0"/>
      <p:bldP spid="16" grpId="1"/>
      <p:bldP spid="17" grpId="0"/>
      <p:bldP spid="17" grpId="1"/>
      <p:bldP spid="18" grpId="0" animBg="1"/>
      <p:bldP spid="18" grpId="1" animBg="1"/>
      <p:bldP spid="12" grpId="0"/>
      <p:bldP spid="12" grpId="1"/>
      <p:bldP spid="19" grpId="0" animBg="1"/>
      <p:bldP spid="20" grpId="0" animBg="1"/>
      <p:bldP spid="21" grpId="0" animBg="1"/>
      <p:bldP spid="22" grpId="0" animBg="1"/>
      <p:bldP spid="23" grpId="0" animBg="1"/>
      <p:bldP spid="24" grpId="0"/>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30033" y="3348"/>
            <a:ext cx="6507148" cy="707886"/>
          </a:xfrm>
          <a:prstGeom prst="rect">
            <a:avLst/>
          </a:prstGeom>
          <a:noFill/>
        </p:spPr>
        <p:txBody>
          <a:bodyPr wrap="square" rtlCol="0">
            <a:spAutoFit/>
          </a:bodyPr>
          <a:lstStyle/>
          <a:p>
            <a:pPr algn="ctr"/>
            <a:r>
              <a:rPr lang="en-US" sz="2400" dirty="0" smtClean="0"/>
              <a:t>Single Station Results </a:t>
            </a:r>
            <a:r>
              <a:rPr lang="en-US" dirty="0" smtClean="0"/>
              <a:t>(N-1-1)</a:t>
            </a:r>
          </a:p>
          <a:p>
            <a:pPr algn="ctr"/>
            <a:r>
              <a:rPr lang="en-US" sz="1600" dirty="0">
                <a:solidFill>
                  <a:schemeClr val="tx1">
                    <a:lumMod val="50000"/>
                    <a:lumOff val="50000"/>
                  </a:schemeClr>
                </a:solidFill>
              </a:rPr>
              <a:t>(</a:t>
            </a:r>
            <a:r>
              <a:rPr lang="en-US" sz="1600" dirty="0" smtClean="0">
                <a:solidFill>
                  <a:schemeClr val="tx1">
                    <a:lumMod val="50000"/>
                    <a:lumOff val="50000"/>
                  </a:schemeClr>
                </a:solidFill>
              </a:rPr>
              <a:t>2020 Spring Off-Peak)</a:t>
            </a:r>
          </a:p>
        </p:txBody>
      </p:sp>
      <p:sp>
        <p:nvSpPr>
          <p:cNvPr id="5" name="TextBox 4"/>
          <p:cNvSpPr txBox="1"/>
          <p:nvPr/>
        </p:nvSpPr>
        <p:spPr>
          <a:xfrm>
            <a:off x="4645890" y="6310230"/>
            <a:ext cx="3210145" cy="246221"/>
          </a:xfrm>
          <a:prstGeom prst="rect">
            <a:avLst/>
          </a:prstGeom>
          <a:noFill/>
        </p:spPr>
        <p:txBody>
          <a:bodyPr wrap="square" lIns="0" rIns="0" rtlCol="0">
            <a:spAutoFit/>
          </a:bodyPr>
          <a:lstStyle/>
          <a:p>
            <a:pPr defTabSz="230188"/>
            <a:r>
              <a:rPr lang="en-US" sz="1000" dirty="0" smtClean="0"/>
              <a:t>   </a:t>
            </a:r>
            <a:r>
              <a:rPr lang="en-US" sz="800" dirty="0" smtClean="0">
                <a:latin typeface="Calibri" panose="020F0502020204030204" pitchFamily="34" charset="0"/>
              </a:rPr>
              <a:t>Max --&gt;   170%        122%            119%             119%            161%           197%</a:t>
            </a:r>
            <a:endParaRPr lang="en-US" sz="800" dirty="0">
              <a:latin typeface="Calibri" panose="020F0502020204030204" pitchFamily="34" charset="0"/>
            </a:endParaRPr>
          </a:p>
        </p:txBody>
      </p:sp>
      <p:sp>
        <p:nvSpPr>
          <p:cNvPr id="6" name="TextBox 5"/>
          <p:cNvSpPr txBox="1"/>
          <p:nvPr/>
        </p:nvSpPr>
        <p:spPr>
          <a:xfrm>
            <a:off x="1330033" y="6490902"/>
            <a:ext cx="6526002" cy="307777"/>
          </a:xfrm>
          <a:prstGeom prst="rect">
            <a:avLst/>
          </a:prstGeom>
          <a:solidFill>
            <a:schemeClr val="bg1">
              <a:lumMod val="95000"/>
            </a:schemeClr>
          </a:solidFill>
        </p:spPr>
        <p:txBody>
          <a:bodyPr wrap="square" rtlCol="0">
            <a:spAutoFit/>
          </a:bodyPr>
          <a:lstStyle/>
          <a:p>
            <a:pPr algn="ctr"/>
            <a:r>
              <a:rPr lang="en-US" sz="1400" b="1" dirty="0" smtClean="0"/>
              <a:t>N-1-1 Overloading in 2020</a:t>
            </a:r>
            <a:endParaRPr lang="en-US" sz="1400" b="1" dirty="0"/>
          </a:p>
        </p:txBody>
      </p:sp>
      <p:pic>
        <p:nvPicPr>
          <p:cNvPr id="2" name="Picture 1"/>
          <p:cNvPicPr>
            <a:picLocks noChangeAspect="1"/>
          </p:cNvPicPr>
          <p:nvPr/>
        </p:nvPicPr>
        <p:blipFill>
          <a:blip r:embed="rId4"/>
          <a:stretch>
            <a:fillRect/>
          </a:stretch>
        </p:blipFill>
        <p:spPr>
          <a:xfrm>
            <a:off x="1330033" y="702668"/>
            <a:ext cx="6526003" cy="5606665"/>
          </a:xfrm>
          <a:prstGeom prst="rect">
            <a:avLst/>
          </a:prstGeom>
          <a:effectLst>
            <a:softEdge rad="0"/>
          </a:effectLst>
        </p:spPr>
      </p:pic>
    </p:spTree>
    <p:extLst>
      <p:ext uri="{BB962C8B-B14F-4D97-AF65-F5344CB8AC3E}">
        <p14:creationId xmlns:p14="http://schemas.microsoft.com/office/powerpoint/2010/main" val="1027101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42815" y="92505"/>
            <a:ext cx="6481431" cy="5313010"/>
          </a:xfrm>
          <a:prstGeom prst="rect">
            <a:avLst/>
          </a:prstGeom>
        </p:spPr>
      </p:pic>
      <p:sp>
        <p:nvSpPr>
          <p:cNvPr id="4" name="TextBox 3"/>
          <p:cNvSpPr txBox="1"/>
          <p:nvPr/>
        </p:nvSpPr>
        <p:spPr>
          <a:xfrm>
            <a:off x="982491" y="5537611"/>
            <a:ext cx="7202078" cy="1169551"/>
          </a:xfrm>
          <a:prstGeom prst="rect">
            <a:avLst/>
          </a:prstGeom>
          <a:noFill/>
        </p:spPr>
        <p:txBody>
          <a:bodyPr wrap="square" rtlCol="0">
            <a:spAutoFit/>
          </a:bodyPr>
          <a:lstStyle/>
          <a:p>
            <a:r>
              <a:rPr lang="en-US" dirty="0" smtClean="0"/>
              <a:t>To accommodate planned maintenance plus outage conditions </a:t>
            </a:r>
            <a:r>
              <a:rPr lang="en-US" sz="1400" dirty="0" smtClean="0"/>
              <a:t>(N-1-1)</a:t>
            </a:r>
          </a:p>
          <a:p>
            <a:pPr algn="ctr"/>
            <a:endParaRPr lang="en-US" sz="800" dirty="0" smtClean="0"/>
          </a:p>
          <a:p>
            <a:r>
              <a:rPr lang="en-US" sz="1600" dirty="0" smtClean="0"/>
              <a:t>The West </a:t>
            </a:r>
            <a:r>
              <a:rPr lang="en-US" sz="1400" dirty="0" smtClean="0"/>
              <a:t>Valley</a:t>
            </a:r>
            <a:r>
              <a:rPr lang="en-US" sz="1600" dirty="0" smtClean="0"/>
              <a:t> needs:</a:t>
            </a:r>
          </a:p>
          <a:p>
            <a:r>
              <a:rPr lang="en-US" sz="1400" dirty="0" smtClean="0"/>
              <a:t>1)  a strong source on the Southside, and</a:t>
            </a:r>
          </a:p>
          <a:p>
            <a:r>
              <a:rPr lang="en-US" sz="1400" dirty="0" smtClean="0"/>
              <a:t>2)  a strong source on the Eastside</a:t>
            </a:r>
            <a:endParaRPr lang="en-US" sz="1400" dirty="0"/>
          </a:p>
        </p:txBody>
      </p:sp>
    </p:spTree>
    <p:extLst>
      <p:ext uri="{BB962C8B-B14F-4D97-AF65-F5344CB8AC3E}">
        <p14:creationId xmlns:p14="http://schemas.microsoft.com/office/powerpoint/2010/main" val="3842688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48037" y="517236"/>
            <a:ext cx="6466788" cy="1785104"/>
          </a:xfrm>
          <a:prstGeom prst="rect">
            <a:avLst/>
          </a:prstGeom>
          <a:noFill/>
        </p:spPr>
        <p:txBody>
          <a:bodyPr wrap="square" rtlCol="0">
            <a:spAutoFit/>
          </a:bodyPr>
          <a:lstStyle/>
          <a:p>
            <a:pPr algn="ctr"/>
            <a:r>
              <a:rPr lang="en-US" b="1" dirty="0" smtClean="0"/>
              <a:t>Two Station Options Evaluated</a:t>
            </a:r>
          </a:p>
          <a:p>
            <a:pPr algn="ctr"/>
            <a:r>
              <a:rPr lang="en-US" sz="1400" i="1" dirty="0" smtClean="0"/>
              <a:t>(with 138kV Upgrade1 and 2)</a:t>
            </a:r>
          </a:p>
          <a:p>
            <a:pPr algn="ctr"/>
            <a:endParaRPr lang="en-US" sz="600" dirty="0" smtClean="0"/>
          </a:p>
          <a:p>
            <a:pPr marL="0" lvl="1"/>
            <a:r>
              <a:rPr lang="en-US" dirty="0" smtClean="0">
                <a:effectLst>
                  <a:glow>
                    <a:srgbClr val="000000"/>
                  </a:glow>
                  <a:outerShdw sx="0" sy="0">
                    <a:srgbClr val="000000"/>
                  </a:outerShdw>
                  <a:reflection stA="0" endPos="0" fadeDir="0" sx="0" sy="0"/>
                </a:effectLst>
                <a:latin typeface="Calibri" panose="020F0502020204030204" pitchFamily="34" charset="0"/>
              </a:rPr>
              <a:t>Option 2-1:  South McAllen and Frontera 345 </a:t>
            </a:r>
            <a:r>
              <a:rPr lang="en-US" dirty="0">
                <a:effectLst>
                  <a:glow>
                    <a:srgbClr val="000000"/>
                  </a:glow>
                  <a:outerShdw sx="0" sy="0">
                    <a:srgbClr val="000000"/>
                  </a:outerShdw>
                  <a:reflection stA="0" endPos="0" fadeDir="0" sx="0" sy="0"/>
                </a:effectLst>
                <a:latin typeface="Calibri" panose="020F0502020204030204" pitchFamily="34" charset="0"/>
              </a:rPr>
              <a:t>kV </a:t>
            </a:r>
            <a:r>
              <a:rPr lang="en-US" dirty="0" smtClean="0">
                <a:effectLst>
                  <a:glow>
                    <a:srgbClr val="000000"/>
                  </a:glow>
                  <a:outerShdw sx="0" sy="0">
                    <a:srgbClr val="000000"/>
                  </a:outerShdw>
                  <a:reflection stA="0" endPos="0" fadeDir="0" sx="0" sy="0"/>
                </a:effectLst>
                <a:latin typeface="Calibri" panose="020F0502020204030204" pitchFamily="34" charset="0"/>
              </a:rPr>
              <a:t>Stations</a:t>
            </a:r>
            <a:endParaRPr lang="en-US" dirty="0" smtClean="0">
              <a:latin typeface="Calibri" panose="020F0502020204030204" pitchFamily="34" charset="0"/>
            </a:endParaRPr>
          </a:p>
          <a:p>
            <a:pPr marL="0" lvl="1"/>
            <a:r>
              <a:rPr lang="en-US" dirty="0">
                <a:latin typeface="Calibri" panose="020F0502020204030204" pitchFamily="34" charset="0"/>
              </a:rPr>
              <a:t>Option </a:t>
            </a:r>
            <a:r>
              <a:rPr lang="en-US" dirty="0" smtClean="0">
                <a:latin typeface="Calibri" panose="020F0502020204030204" pitchFamily="34" charset="0"/>
              </a:rPr>
              <a:t>3-1:  </a:t>
            </a:r>
            <a:r>
              <a:rPr lang="en-US" dirty="0" smtClean="0">
                <a:effectLst>
                  <a:glow>
                    <a:srgbClr val="000000"/>
                  </a:glow>
                  <a:outerShdw sx="0" sy="0">
                    <a:srgbClr val="000000"/>
                  </a:outerShdw>
                  <a:reflection stA="0" endPos="0" fadeDir="0" sx="0" sy="0"/>
                </a:effectLst>
                <a:latin typeface="Calibri" panose="020F0502020204030204" pitchFamily="34" charset="0"/>
              </a:rPr>
              <a:t>Stewart Road </a:t>
            </a:r>
            <a:r>
              <a:rPr lang="en-US" dirty="0">
                <a:effectLst>
                  <a:glow>
                    <a:srgbClr val="000000"/>
                  </a:glow>
                  <a:outerShdw sx="0" sy="0">
                    <a:srgbClr val="000000"/>
                  </a:outerShdw>
                  <a:reflection stA="0" endPos="0" fadeDir="0" sx="0" sy="0"/>
                </a:effectLst>
                <a:latin typeface="Calibri" panose="020F0502020204030204" pitchFamily="34" charset="0"/>
              </a:rPr>
              <a:t>and Frontera 345 kV Stations</a:t>
            </a:r>
            <a:endParaRPr lang="en-US" dirty="0" smtClean="0">
              <a:latin typeface="Calibri" panose="020F0502020204030204" pitchFamily="34" charset="0"/>
            </a:endParaRPr>
          </a:p>
          <a:p>
            <a:pPr marL="0" lvl="1"/>
            <a:r>
              <a:rPr lang="en-US" dirty="0" smtClean="0">
                <a:latin typeface="Calibri" panose="020F0502020204030204" pitchFamily="34" charset="0"/>
              </a:rPr>
              <a:t>Option 4-1:  </a:t>
            </a:r>
            <a:r>
              <a:rPr lang="en-US" dirty="0" smtClean="0">
                <a:effectLst>
                  <a:glow>
                    <a:srgbClr val="000000"/>
                  </a:glow>
                  <a:outerShdw sx="0" sy="0">
                    <a:srgbClr val="000000"/>
                  </a:outerShdw>
                  <a:reflection stA="0" endPos="0" fadeDir="0" sx="0" sy="0"/>
                </a:effectLst>
                <a:latin typeface="Calibri" panose="020F0502020204030204" pitchFamily="34" charset="0"/>
              </a:rPr>
              <a:t>Pharr and </a:t>
            </a:r>
            <a:r>
              <a:rPr lang="en-US" dirty="0">
                <a:effectLst>
                  <a:glow>
                    <a:srgbClr val="000000"/>
                  </a:glow>
                  <a:outerShdw sx="0" sy="0">
                    <a:srgbClr val="000000"/>
                  </a:outerShdw>
                  <a:reflection stA="0" endPos="0" fadeDir="0" sx="0" sy="0"/>
                </a:effectLst>
                <a:latin typeface="Calibri" panose="020F0502020204030204" pitchFamily="34" charset="0"/>
              </a:rPr>
              <a:t>Frontera 345 kV Stations </a:t>
            </a:r>
            <a:endParaRPr lang="en-US" dirty="0" smtClean="0">
              <a:effectLst>
                <a:glow>
                  <a:srgbClr val="000000"/>
                </a:glow>
                <a:outerShdw sx="0" sy="0">
                  <a:srgbClr val="000000"/>
                </a:outerShdw>
                <a:reflection stA="0" endPos="0" fadeDir="0" sx="0" sy="0"/>
              </a:effectLst>
              <a:latin typeface="Calibri" panose="020F0502020204030204" pitchFamily="34" charset="0"/>
            </a:endParaRPr>
          </a:p>
          <a:p>
            <a:pPr marL="0" lvl="1"/>
            <a:r>
              <a:rPr lang="en-US" dirty="0" smtClean="0">
                <a:latin typeface="Calibri" panose="020F0502020204030204" pitchFamily="34" charset="0"/>
              </a:rPr>
              <a:t>Option 5-1:  </a:t>
            </a:r>
            <a:r>
              <a:rPr lang="en-US" dirty="0" smtClean="0">
                <a:effectLst>
                  <a:glow>
                    <a:srgbClr val="000000"/>
                  </a:glow>
                  <a:outerShdw sx="0" sy="0">
                    <a:srgbClr val="000000"/>
                  </a:outerShdw>
                  <a:reflection stA="0" endPos="0" fadeDir="0" sx="0" sy="0"/>
                </a:effectLst>
                <a:latin typeface="Calibri" panose="020F0502020204030204" pitchFamily="34" charset="0"/>
              </a:rPr>
              <a:t>Weslaco and </a:t>
            </a:r>
            <a:r>
              <a:rPr lang="en-US" dirty="0">
                <a:effectLst>
                  <a:glow>
                    <a:srgbClr val="000000"/>
                  </a:glow>
                  <a:outerShdw sx="0" sy="0">
                    <a:srgbClr val="000000"/>
                  </a:outerShdw>
                  <a:reflection stA="0" endPos="0" fadeDir="0" sx="0" sy="0"/>
                </a:effectLst>
                <a:latin typeface="Calibri" panose="020F0502020204030204" pitchFamily="34" charset="0"/>
              </a:rPr>
              <a:t>Frontera 345 kV </a:t>
            </a:r>
            <a:r>
              <a:rPr lang="en-US" dirty="0" smtClean="0">
                <a:effectLst>
                  <a:glow>
                    <a:srgbClr val="000000"/>
                  </a:glow>
                  <a:outerShdw sx="0" sy="0">
                    <a:srgbClr val="000000"/>
                  </a:outerShdw>
                  <a:reflection stA="0" endPos="0" fadeDir="0" sx="0" sy="0"/>
                </a:effectLst>
                <a:latin typeface="Calibri" panose="020F0502020204030204" pitchFamily="34" charset="0"/>
              </a:rPr>
              <a:t>Stations</a:t>
            </a:r>
            <a:endParaRPr lang="en-US" dirty="0">
              <a:latin typeface="Calibri" panose="020F0502020204030204" pitchFamily="34" charset="0"/>
            </a:endParaRPr>
          </a:p>
        </p:txBody>
      </p:sp>
    </p:spTree>
    <p:extLst>
      <p:ext uri="{BB962C8B-B14F-4D97-AF65-F5344CB8AC3E}">
        <p14:creationId xmlns:p14="http://schemas.microsoft.com/office/powerpoint/2010/main" val="2550131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7504" y="746293"/>
            <a:ext cx="6473183" cy="5219458"/>
          </a:xfrm>
          <a:prstGeom prst="rect">
            <a:avLst/>
          </a:prstGeom>
        </p:spPr>
      </p:pic>
      <p:sp>
        <p:nvSpPr>
          <p:cNvPr id="3" name="Rectangle 2"/>
          <p:cNvSpPr/>
          <p:nvPr/>
        </p:nvSpPr>
        <p:spPr>
          <a:xfrm>
            <a:off x="3172300" y="205571"/>
            <a:ext cx="2823593" cy="369332"/>
          </a:xfrm>
          <a:prstGeom prst="rect">
            <a:avLst/>
          </a:prstGeom>
        </p:spPr>
        <p:txBody>
          <a:bodyPr wrap="none">
            <a:spAutoFit/>
          </a:bodyPr>
          <a:lstStyle/>
          <a:p>
            <a:pPr algn="ctr"/>
            <a:r>
              <a:rPr lang="en-US" dirty="0" smtClean="0"/>
              <a:t>Two Station </a:t>
            </a:r>
            <a:r>
              <a:rPr lang="en-US" dirty="0"/>
              <a:t>Results </a:t>
            </a:r>
            <a:r>
              <a:rPr lang="en-US" sz="1400" dirty="0"/>
              <a:t>(N-1-1)</a:t>
            </a:r>
          </a:p>
        </p:txBody>
      </p:sp>
      <p:sp>
        <p:nvSpPr>
          <p:cNvPr id="4" name="TextBox 3"/>
          <p:cNvSpPr txBox="1"/>
          <p:nvPr/>
        </p:nvSpPr>
        <p:spPr>
          <a:xfrm>
            <a:off x="5258633" y="5937470"/>
            <a:ext cx="2562054" cy="246221"/>
          </a:xfrm>
          <a:prstGeom prst="rect">
            <a:avLst/>
          </a:prstGeom>
          <a:noFill/>
        </p:spPr>
        <p:txBody>
          <a:bodyPr wrap="square" lIns="0" rIns="0" rtlCol="0">
            <a:spAutoFit/>
          </a:bodyPr>
          <a:lstStyle/>
          <a:p>
            <a:pPr defTabSz="230188"/>
            <a:r>
              <a:rPr lang="en-US" sz="1000" dirty="0" smtClean="0"/>
              <a:t>   </a:t>
            </a:r>
            <a:r>
              <a:rPr lang="en-US" sz="800" dirty="0" smtClean="0">
                <a:latin typeface="Calibri" panose="020F0502020204030204" pitchFamily="34" charset="0"/>
              </a:rPr>
              <a:t>Max --&gt;       89%                93%               142%              122%           </a:t>
            </a:r>
            <a:endParaRPr lang="en-US" sz="800" dirty="0">
              <a:latin typeface="Calibri" panose="020F0502020204030204" pitchFamily="34" charset="0"/>
            </a:endParaRPr>
          </a:p>
        </p:txBody>
      </p:sp>
      <p:sp>
        <p:nvSpPr>
          <p:cNvPr id="5" name="TextBox 4"/>
          <p:cNvSpPr txBox="1"/>
          <p:nvPr/>
        </p:nvSpPr>
        <p:spPr>
          <a:xfrm>
            <a:off x="1347503" y="6241522"/>
            <a:ext cx="6473184" cy="461665"/>
          </a:xfrm>
          <a:prstGeom prst="rect">
            <a:avLst/>
          </a:prstGeom>
          <a:solidFill>
            <a:schemeClr val="bg1">
              <a:lumMod val="95000"/>
            </a:schemeClr>
          </a:solidFill>
        </p:spPr>
        <p:txBody>
          <a:bodyPr wrap="square" rtlCol="0">
            <a:spAutoFit/>
          </a:bodyPr>
          <a:lstStyle/>
          <a:p>
            <a:pPr algn="ctr"/>
            <a:r>
              <a:rPr lang="en-US" sz="1200" b="1" dirty="0" smtClean="0"/>
              <a:t>Option 2-1 and 3-1 Perform Best in 2020</a:t>
            </a:r>
          </a:p>
          <a:p>
            <a:pPr algn="ctr"/>
            <a:r>
              <a:rPr lang="en-US" sz="1200" b="1" dirty="0" smtClean="0">
                <a:solidFill>
                  <a:schemeClr val="bg1">
                    <a:lumMod val="50000"/>
                  </a:schemeClr>
                </a:solidFill>
              </a:rPr>
              <a:t>What about load growth Performance?</a:t>
            </a:r>
            <a:endParaRPr lang="en-US" sz="1200" b="1" dirty="0">
              <a:solidFill>
                <a:schemeClr val="bg1">
                  <a:lumMod val="50000"/>
                </a:schemeClr>
              </a:solidFill>
            </a:endParaRPr>
          </a:p>
        </p:txBody>
      </p:sp>
    </p:spTree>
    <p:extLst>
      <p:ext uri="{BB962C8B-B14F-4D97-AF65-F5344CB8AC3E}">
        <p14:creationId xmlns:p14="http://schemas.microsoft.com/office/powerpoint/2010/main" val="939342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817089" y="212436"/>
            <a:ext cx="3566682" cy="584775"/>
          </a:xfrm>
          <a:prstGeom prst="rect">
            <a:avLst/>
          </a:prstGeom>
          <a:noFill/>
        </p:spPr>
        <p:txBody>
          <a:bodyPr wrap="none" rtlCol="0">
            <a:spAutoFit/>
          </a:bodyPr>
          <a:lstStyle/>
          <a:p>
            <a:pPr algn="ctr"/>
            <a:r>
              <a:rPr lang="en-US" dirty="0"/>
              <a:t>Load Growth </a:t>
            </a:r>
            <a:r>
              <a:rPr lang="en-US" dirty="0" err="1"/>
              <a:t>Senstivity</a:t>
            </a:r>
            <a:r>
              <a:rPr lang="en-US" dirty="0"/>
              <a:t> </a:t>
            </a:r>
            <a:r>
              <a:rPr lang="en-US" dirty="0" smtClean="0"/>
              <a:t>Analysis</a:t>
            </a:r>
          </a:p>
          <a:p>
            <a:pPr algn="ctr"/>
            <a:r>
              <a:rPr lang="en-US" sz="1400" dirty="0" smtClean="0">
                <a:solidFill>
                  <a:schemeClr val="bg1">
                    <a:lumMod val="50000"/>
                  </a:schemeClr>
                </a:solidFill>
              </a:rPr>
              <a:t>Single and Dual Station Options</a:t>
            </a:r>
            <a:endParaRPr lang="en-US" sz="1400" dirty="0">
              <a:solidFill>
                <a:schemeClr val="bg1">
                  <a:lumMod val="50000"/>
                </a:schemeClr>
              </a:solidFill>
            </a:endParaRPr>
          </a:p>
        </p:txBody>
      </p:sp>
      <p:pic>
        <p:nvPicPr>
          <p:cNvPr id="3" name="Picture 2"/>
          <p:cNvPicPr>
            <a:picLocks noChangeAspect="1"/>
          </p:cNvPicPr>
          <p:nvPr/>
        </p:nvPicPr>
        <p:blipFill>
          <a:blip r:embed="rId3"/>
          <a:stretch>
            <a:fillRect/>
          </a:stretch>
        </p:blipFill>
        <p:spPr>
          <a:xfrm>
            <a:off x="942307" y="906308"/>
            <a:ext cx="7281467" cy="3129983"/>
          </a:xfrm>
          <a:prstGeom prst="rect">
            <a:avLst/>
          </a:prstGeom>
        </p:spPr>
      </p:pic>
      <p:sp>
        <p:nvSpPr>
          <p:cNvPr id="4" name="Rectangle 3"/>
          <p:cNvSpPr/>
          <p:nvPr/>
        </p:nvSpPr>
        <p:spPr>
          <a:xfrm>
            <a:off x="942307" y="4195766"/>
            <a:ext cx="7281467" cy="1200329"/>
          </a:xfrm>
          <a:prstGeom prst="rect">
            <a:avLst/>
          </a:prstGeom>
        </p:spPr>
        <p:txBody>
          <a:bodyPr wrap="square">
            <a:spAutoFit/>
          </a:bodyPr>
          <a:lstStyle/>
          <a:p>
            <a:pPr marL="0" marR="0" algn="just">
              <a:spcBef>
                <a:spcPts val="0"/>
              </a:spcBef>
              <a:spcAft>
                <a:spcPts val="0"/>
              </a:spcAft>
            </a:pP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Single Station Results:</a:t>
            </a:r>
          </a:p>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Option 3,4, </a:t>
            </a:r>
            <a:r>
              <a:rPr lang="en-US" sz="1000" dirty="0" smtClean="0">
                <a:latin typeface="Calibri" panose="020F0502020204030204" pitchFamily="34" charset="0"/>
                <a:ea typeface="Times New Roman" panose="02020603050405020304" pitchFamily="18" charset="0"/>
                <a:cs typeface="Times New Roman" panose="02020603050405020304" pitchFamily="18" charset="0"/>
              </a:rPr>
              <a:t>&amp;</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 5 </a:t>
            </a:r>
            <a:r>
              <a:rPr lang="en-US" sz="1200" dirty="0">
                <a:latin typeface="Calibri" panose="020F0502020204030204" pitchFamily="34" charset="0"/>
                <a:ea typeface="Times New Roman" panose="02020603050405020304" pitchFamily="18" charset="0"/>
                <a:cs typeface="Times New Roman" panose="02020603050405020304" pitchFamily="18" charset="0"/>
              </a:rPr>
              <a:t>do not provide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any support </a:t>
            </a:r>
            <a:r>
              <a:rPr lang="en-US" sz="1200" dirty="0">
                <a:latin typeface="Calibri" panose="020F0502020204030204" pitchFamily="34" charset="0"/>
                <a:ea typeface="Times New Roman" panose="02020603050405020304" pitchFamily="18" charset="0"/>
                <a:cs typeface="Times New Roman" panose="02020603050405020304" pitchFamily="18" charset="0"/>
              </a:rPr>
              <a:t>for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additional </a:t>
            </a:r>
            <a:r>
              <a:rPr lang="en-US" sz="1200" dirty="0">
                <a:latin typeface="Calibri" panose="020F0502020204030204" pitchFamily="34" charset="0"/>
                <a:ea typeface="Times New Roman" panose="02020603050405020304" pitchFamily="18" charset="0"/>
                <a:cs typeface="Times New Roman" panose="02020603050405020304" pitchFamily="18" charset="0"/>
              </a:rPr>
              <a:t>load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growth in the West Valley.  </a:t>
            </a:r>
          </a:p>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Option </a:t>
            </a:r>
            <a:r>
              <a:rPr lang="en-US" sz="1200" dirty="0">
                <a:latin typeface="Calibri" panose="020F0502020204030204" pitchFamily="34" charset="0"/>
                <a:ea typeface="Times New Roman" panose="02020603050405020304" pitchFamily="18" charset="0"/>
                <a:cs typeface="Times New Roman" panose="02020603050405020304" pitchFamily="18" charset="0"/>
              </a:rPr>
              <a:t>1 </a:t>
            </a:r>
            <a:r>
              <a:rPr lang="en-US" sz="1000" dirty="0">
                <a:latin typeface="Calibri" panose="020F0502020204030204" pitchFamily="34" charset="0"/>
                <a:ea typeface="Times New Roman" panose="02020603050405020304" pitchFamily="18" charset="0"/>
                <a:cs typeface="Times New Roman" panose="02020603050405020304" pitchFamily="18" charset="0"/>
              </a:rPr>
              <a:t>&amp;</a:t>
            </a:r>
            <a:r>
              <a:rPr lang="en-US" sz="12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2 support about 6% West Valley load growth.</a:t>
            </a:r>
          </a:p>
          <a:p>
            <a:pPr marL="171450" marR="0" indent="-171450" algn="just">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0"/>
              </a:spcBef>
              <a:spcAft>
                <a:spcPts val="0"/>
              </a:spcAft>
            </a:pP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Dual Station Results:</a:t>
            </a:r>
            <a:endParaRPr lang="en-US" sz="1200" b="1" dirty="0">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Option 2-1 and Option 3-1 support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about a 27% West Valley load growth.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035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28718939"/>
              </p:ext>
            </p:extLst>
          </p:nvPr>
        </p:nvGraphicFramePr>
        <p:xfrm>
          <a:off x="240151" y="637305"/>
          <a:ext cx="8626761" cy="2375684"/>
        </p:xfrm>
        <a:graphic>
          <a:graphicData uri="http://schemas.openxmlformats.org/drawingml/2006/table">
            <a:tbl>
              <a:tblPr firstRow="1" lastRow="1" bandRow="1"/>
              <a:tblGrid>
                <a:gridCol w="711198"/>
                <a:gridCol w="6973454"/>
                <a:gridCol w="942109"/>
              </a:tblGrid>
              <a:tr h="240145">
                <a:tc>
                  <a:txBody>
                    <a:bodyPr/>
                    <a:lstStyle/>
                    <a:p>
                      <a:pPr marL="0" marR="0" algn="ctr">
                        <a:spcBef>
                          <a:spcPts val="300"/>
                        </a:spcBef>
                        <a:spcAft>
                          <a:spcPts val="600"/>
                        </a:spcAft>
                      </a:pPr>
                      <a:r>
                        <a:rPr 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Option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marL="0" marR="0" algn="ctr">
                        <a:spcBef>
                          <a:spcPts val="300"/>
                        </a:spcBef>
                        <a:spcAft>
                          <a:spcPts val="600"/>
                        </a:spcAft>
                      </a:pPr>
                      <a:r>
                        <a:rPr 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marL="0" marR="0" algn="ctr">
                        <a:spcBef>
                          <a:spcPts val="300"/>
                        </a:spcBef>
                        <a:spcAft>
                          <a:spcPts val="600"/>
                        </a:spcAft>
                      </a:pPr>
                      <a:r>
                        <a:rPr lang="en-US" sz="800" b="1"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 (USD)</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r h="581891">
                <a:tc>
                  <a:txBody>
                    <a:bodyPr/>
                    <a:lstStyle/>
                    <a:p>
                      <a:pPr marL="0" marR="0" algn="ctr">
                        <a:spcBef>
                          <a:spcPts val="3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Option 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Construct a new 345 kV terminal at the Frontera 138 kV substation with a single 345/138 kV autotransformer.  Construct a new 23 mile 345 kV line from Frontera to Pomelo substation.  In addition, loop in the McColl Road to North McAllen 138 kV line into Pharr 138 kV substation, and loop in the North Edinburg to Palmhurst 138 kV line into West Edinburg 138 kV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substation</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91.1M</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710">
                <a:tc>
                  <a:txBody>
                    <a:bodyPr/>
                    <a:lstStyle/>
                    <a:p>
                      <a:pPr marL="0" marR="0" algn="ctr">
                        <a:spcBef>
                          <a:spcPts val="300"/>
                        </a:spcBef>
                        <a:spcAft>
                          <a:spcPts val="60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Option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Construct a new 345 kV terminal at the South McAllen 138 kV substation with double 345/138 kV autotransformers.  Construct 12 miles of new 345 kV line in and out of South McAllen from the North Edinburg to Loma Alta 345 kV line.  In addition, loop in the McColl Road to North McAllen 138 kV line into Pharr 138 kV substation, and loop in the North Edinburg to Palmhurst 138 kV line into West Edinburg 138 kV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substation</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97.2M</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237">
                <a:tc>
                  <a:txBody>
                    <a:bodyPr/>
                    <a:lstStyle/>
                    <a:p>
                      <a:pPr marL="0" marR="0" algn="ctr">
                        <a:spcBef>
                          <a:spcPts val="300"/>
                        </a:spcBef>
                        <a:spcAft>
                          <a:spcPts val="60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Option3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Construct a new 345 kV terminal at the Stewart Road 138 kV substation with double 345/138 kV autotransformers.  Construct 5 miles of new 345 kV line in and out of Stewart Road from the North Edinburg to Loma Alta 345 kV line.  In addition, loop in the McColl Road to North McAllen 138 kV line into Pharr 138 kV substation, and loop in the North Edinburg to Palmhurst 138 kV line into West Edinburg 138 kV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substation</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70.1M</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30">
                <a:tc>
                  <a:txBody>
                    <a:bodyPr/>
                    <a:lstStyle/>
                    <a:p>
                      <a:pPr marL="0" marR="0" algn="ctr">
                        <a:spcBef>
                          <a:spcPts val="300"/>
                        </a:spcBef>
                        <a:spcAft>
                          <a:spcPts val="30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Option2-1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30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Combined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800" b="0" dirty="0">
                          <a:effectLst/>
                          <a:latin typeface="Calibri" panose="020F0502020204030204" pitchFamily="34" charset="0"/>
                          <a:ea typeface="Calibri" panose="020F0502020204030204" pitchFamily="34" charset="0"/>
                          <a:cs typeface="Times New Roman" panose="02020603050405020304" pitchFamily="18" charset="0"/>
                        </a:rPr>
                        <a:t>Option 2 and Option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178.2M</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071">
                <a:tc>
                  <a:txBody>
                    <a:bodyPr/>
                    <a:lstStyle/>
                    <a:p>
                      <a:pPr marL="0" marR="0" algn="ctr">
                        <a:spcBef>
                          <a:spcPts val="300"/>
                        </a:spcBef>
                        <a:spcAft>
                          <a:spcPts val="30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Option3-1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30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Combined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800" b="0" dirty="0">
                          <a:effectLst/>
                          <a:latin typeface="Calibri" panose="020F0502020204030204" pitchFamily="34" charset="0"/>
                          <a:ea typeface="Calibri" panose="020F0502020204030204" pitchFamily="34" charset="0"/>
                          <a:cs typeface="Times New Roman" panose="02020603050405020304" pitchFamily="18" charset="0"/>
                        </a:rPr>
                        <a:t>Option 3 and Option </a:t>
                      </a: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b="0" dirty="0" smtClean="0">
                          <a:effectLst/>
                          <a:latin typeface="Calibri" panose="020F0502020204030204" pitchFamily="34" charset="0"/>
                          <a:ea typeface="Calibri" panose="020F0502020204030204" pitchFamily="34" charset="0"/>
                          <a:cs typeface="Times New Roman" panose="02020603050405020304" pitchFamily="18" charset="0"/>
                        </a:rPr>
                        <a:t>151.1M</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162" marR="6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3716595" y="157018"/>
            <a:ext cx="1749198" cy="369332"/>
          </a:xfrm>
          <a:prstGeom prst="rect">
            <a:avLst/>
          </a:prstGeom>
          <a:noFill/>
        </p:spPr>
        <p:txBody>
          <a:bodyPr wrap="none" rtlCol="0">
            <a:spAutoFit/>
          </a:bodyPr>
          <a:lstStyle/>
          <a:p>
            <a:pPr algn="ctr"/>
            <a:r>
              <a:rPr lang="en-US" dirty="0" smtClean="0"/>
              <a:t>Cost Estimates</a:t>
            </a:r>
            <a:endParaRPr lang="en-US" sz="1400" dirty="0">
              <a:solidFill>
                <a:schemeClr val="bg1">
                  <a:lumMod val="50000"/>
                </a:schemeClr>
              </a:solidFill>
            </a:endParaRPr>
          </a:p>
        </p:txBody>
      </p:sp>
      <p:sp>
        <p:nvSpPr>
          <p:cNvPr id="6" name="Rectangle 5"/>
          <p:cNvSpPr/>
          <p:nvPr/>
        </p:nvSpPr>
        <p:spPr>
          <a:xfrm>
            <a:off x="221673" y="3161442"/>
            <a:ext cx="8663710" cy="3200876"/>
          </a:xfrm>
          <a:prstGeom prst="rect">
            <a:avLst/>
          </a:prstGeom>
        </p:spPr>
        <p:txBody>
          <a:bodyPr wrap="square">
            <a:spAutoFit/>
          </a:bodyPr>
          <a:lstStyle/>
          <a:p>
            <a:pPr lvl="0"/>
            <a:r>
              <a:rPr lang="en-US" sz="1200" b="1" kern="0" cap="all"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Recommendation</a:t>
            </a:r>
          </a:p>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Both Option </a:t>
            </a:r>
            <a:r>
              <a:rPr lang="en-US" sz="1200" dirty="0">
                <a:latin typeface="Calibri" panose="020F0502020204030204" pitchFamily="34" charset="0"/>
                <a:ea typeface="Times New Roman" panose="02020603050405020304" pitchFamily="18" charset="0"/>
                <a:cs typeface="Times New Roman" panose="02020603050405020304" pitchFamily="18" charset="0"/>
              </a:rPr>
              <a:t>2-1 and 3-1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resolve P1,P3,P6, and P7 issues </a:t>
            </a:r>
            <a:r>
              <a:rPr lang="en-US" sz="1200" dirty="0">
                <a:latin typeface="Calibri" panose="020F0502020204030204" pitchFamily="34" charset="0"/>
                <a:ea typeface="Times New Roman" panose="02020603050405020304" pitchFamily="18" charset="0"/>
                <a:cs typeface="Times New Roman" panose="02020603050405020304" pitchFamily="18" charset="0"/>
              </a:rPr>
              <a:t>and allows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the West </a:t>
            </a:r>
            <a:r>
              <a:rPr lang="en-US" sz="1200" dirty="0">
                <a:latin typeface="Calibri" panose="020F0502020204030204" pitchFamily="34" charset="0"/>
                <a:ea typeface="Times New Roman" panose="02020603050405020304" pitchFamily="18" charset="0"/>
                <a:cs typeface="Times New Roman" panose="02020603050405020304" pitchFamily="18" charset="0"/>
              </a:rPr>
              <a:t>Valley load to increase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about 27% </a:t>
            </a:r>
            <a:r>
              <a:rPr lang="en-US" sz="1200" dirty="0">
                <a:latin typeface="Calibri" panose="020F0502020204030204" pitchFamily="34" charset="0"/>
                <a:ea typeface="Times New Roman" panose="02020603050405020304" pitchFamily="18" charset="0"/>
                <a:cs typeface="Times New Roman" panose="02020603050405020304" pitchFamily="18" charset="0"/>
              </a:rPr>
              <a:t>beyond this 2020 analysis.</a:t>
            </a:r>
          </a:p>
          <a:p>
            <a:pPr marL="171450" marR="0" indent="-171450" algn="just">
              <a:spcBef>
                <a:spcPts val="0"/>
              </a:spcBef>
              <a:spcAft>
                <a:spcPts val="60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Option 3-1 is $27.0 M less that Option 2-1.  </a:t>
            </a:r>
          </a:p>
          <a:p>
            <a:pPr lvl="0">
              <a:spcBef>
                <a:spcPts val="0"/>
              </a:spcBef>
              <a:spcAft>
                <a:spcPts val="600"/>
              </a:spcAft>
            </a:pPr>
            <a:r>
              <a:rPr lang="en-US" sz="1200"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Based </a:t>
            </a: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on the </a:t>
            </a:r>
            <a:r>
              <a:rPr lang="en-US" sz="1200"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analysis </a:t>
            </a: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and </a:t>
            </a:r>
            <a:r>
              <a:rPr lang="en-US" sz="1200"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evaluation of options in this Regional </a:t>
            </a: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Planning Group (RPG) submission, American Electric Power Service Corporation (AEPSC), on behalf of American Electric Power Texas Central Company (AEP-TCC) and Electric Transmission Texas (ETT), proposes and is seeking Electric Reliability Council of Texas (ERCOT) </a:t>
            </a:r>
            <a:r>
              <a:rPr lang="en-US" sz="1200"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endorsement of the </a:t>
            </a: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following </a:t>
            </a:r>
            <a:r>
              <a:rPr lang="en-US" sz="1200"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project:</a:t>
            </a:r>
          </a:p>
          <a:p>
            <a:pPr lvl="0" algn="just">
              <a:spcBef>
                <a:spcPts val="0"/>
              </a:spcBef>
              <a:spcAft>
                <a:spcPts val="0"/>
              </a:spcAft>
            </a:pPr>
            <a:r>
              <a:rPr lang="en-US" sz="1200" b="1"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rPr>
              <a:t>Option 3-1 ($151M): </a:t>
            </a:r>
            <a:r>
              <a:rPr 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b="1" kern="0" cap="all" dirty="0" smtClean="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Expand the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Stewart </a:t>
            </a:r>
            <a:r>
              <a:rPr lang="en-US" sz="1200" dirty="0">
                <a:latin typeface="Calibri" panose="020F0502020204030204" pitchFamily="34" charset="0"/>
                <a:ea typeface="Times New Roman" panose="02020603050405020304" pitchFamily="18" charset="0"/>
                <a:cs typeface="Times New Roman" panose="02020603050405020304" pitchFamily="18" charset="0"/>
              </a:rPr>
              <a:t>Road 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Station with two (2) </a:t>
            </a:r>
            <a:r>
              <a:rPr lang="en-US" sz="1200" dirty="0">
                <a:latin typeface="Calibri" panose="020F0502020204030204" pitchFamily="34" charset="0"/>
                <a:ea typeface="Times New Roman" panose="02020603050405020304" pitchFamily="18" charset="0"/>
                <a:cs typeface="Times New Roman" panose="02020603050405020304" pitchFamily="18" charset="0"/>
              </a:rPr>
              <a:t>new 345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lines terminals </a:t>
            </a:r>
            <a:r>
              <a:rPr lang="en-US" sz="1200" dirty="0">
                <a:latin typeface="Calibri" panose="020F0502020204030204" pitchFamily="34" charset="0"/>
                <a:ea typeface="Times New Roman" panose="02020603050405020304" pitchFamily="18" charset="0"/>
                <a:cs typeface="Times New Roman" panose="02020603050405020304" pitchFamily="18" charset="0"/>
              </a:rPr>
              <a:t>and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two (2) </a:t>
            </a:r>
            <a:r>
              <a:rPr lang="en-US" sz="1200" dirty="0">
                <a:latin typeface="Calibri" panose="020F0502020204030204" pitchFamily="34" charset="0"/>
                <a:ea typeface="Times New Roman" panose="02020603050405020304" pitchFamily="18" charset="0"/>
                <a:cs typeface="Times New Roman" panose="02020603050405020304" pitchFamily="18" charset="0"/>
              </a:rPr>
              <a:t>345/138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autotransformers.</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err="1" smtClean="0">
                <a:latin typeface="Calibri" panose="020F0502020204030204" pitchFamily="34" charset="0"/>
                <a:ea typeface="Times New Roman" panose="02020603050405020304" pitchFamily="18" charset="0"/>
                <a:cs typeface="Times New Roman" panose="02020603050405020304" pitchFamily="18" charset="0"/>
              </a:rPr>
              <a:t>Cutin</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 two (2) </a:t>
            </a:r>
            <a:r>
              <a:rPr lang="en-US" sz="1200" dirty="0">
                <a:latin typeface="Calibri" panose="020F0502020204030204" pitchFamily="34" charset="0"/>
                <a:ea typeface="Times New Roman" panose="02020603050405020304" pitchFamily="18" charset="0"/>
                <a:cs typeface="Times New Roman" panose="02020603050405020304" pitchFamily="18" charset="0"/>
              </a:rPr>
              <a:t>new 345 kV transmission lines,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about 5 </a:t>
            </a:r>
            <a:r>
              <a:rPr lang="en-US" sz="1200" dirty="0">
                <a:latin typeface="Calibri" panose="020F0502020204030204" pitchFamily="34" charset="0"/>
                <a:ea typeface="Times New Roman" panose="02020603050405020304" pitchFamily="18" charset="0"/>
                <a:cs typeface="Times New Roman" panose="02020603050405020304" pitchFamily="18" charset="0"/>
              </a:rPr>
              <a:t>miles each from the North Edinburg to Loma Alta 345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Expand the existing Frontera 138 kV S</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tation </a:t>
            </a:r>
            <a:r>
              <a:rPr lang="en-US" sz="1200" dirty="0">
                <a:latin typeface="Calibri" panose="020F0502020204030204" pitchFamily="34" charset="0"/>
                <a:ea typeface="Times New Roman" panose="02020603050405020304" pitchFamily="18" charset="0"/>
                <a:cs typeface="Times New Roman" panose="02020603050405020304" pitchFamily="18" charset="0"/>
              </a:rPr>
              <a:t>with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one (1) new </a:t>
            </a:r>
            <a:r>
              <a:rPr lang="en-US" sz="1200" dirty="0">
                <a:latin typeface="Calibri" panose="020F0502020204030204" pitchFamily="34" charset="0"/>
                <a:ea typeface="Times New Roman" panose="02020603050405020304" pitchFamily="18" charset="0"/>
                <a:cs typeface="Times New Roman" panose="02020603050405020304" pitchFamily="18" charset="0"/>
              </a:rPr>
              <a:t>345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 terminal and one (1) 345/138 </a:t>
            </a:r>
            <a:r>
              <a:rPr lang="en-US" sz="1200" dirty="0">
                <a:latin typeface="Calibri" panose="020F0502020204030204" pitchFamily="34" charset="0"/>
                <a:ea typeface="Times New Roman" panose="02020603050405020304" pitchFamily="18" charset="0"/>
                <a:cs typeface="Times New Roman" panose="02020603050405020304" pitchFamily="18" charset="0"/>
              </a:rPr>
              <a:t>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autotransformer.</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Construct a </a:t>
            </a:r>
            <a:r>
              <a:rPr lang="en-US" sz="1200" dirty="0">
                <a:latin typeface="Calibri" panose="020F0502020204030204" pitchFamily="34" charset="0"/>
                <a:ea typeface="Times New Roman" panose="02020603050405020304" pitchFamily="18" charset="0"/>
                <a:cs typeface="Times New Roman" panose="02020603050405020304" pitchFamily="18" charset="0"/>
              </a:rPr>
              <a:t>new 345 kV transmission line, approximately 23 miles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from the </a:t>
            </a:r>
            <a:r>
              <a:rPr lang="en-US" sz="1200" dirty="0">
                <a:latin typeface="Calibri" panose="020F0502020204030204" pitchFamily="34" charset="0"/>
                <a:ea typeface="Times New Roman" panose="02020603050405020304" pitchFamily="18" charset="0"/>
                <a:cs typeface="Times New Roman" panose="02020603050405020304" pitchFamily="18" charset="0"/>
              </a:rPr>
              <a:t>Frontera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345kV station </a:t>
            </a:r>
            <a:r>
              <a:rPr lang="en-US" sz="1200" dirty="0">
                <a:latin typeface="Calibri" panose="020F0502020204030204" pitchFamily="34" charset="0"/>
                <a:ea typeface="Times New Roman" panose="02020603050405020304" pitchFamily="18" charset="0"/>
                <a:cs typeface="Times New Roman" panose="02020603050405020304" pitchFamily="18" charset="0"/>
              </a:rPr>
              <a:t>to the planned Pomelo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station.</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Expand the existing West Edinburg 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substation </a:t>
            </a:r>
            <a:r>
              <a:rPr lang="en-US" sz="1200" dirty="0">
                <a:latin typeface="Calibri" panose="020F0502020204030204" pitchFamily="34" charset="0"/>
                <a:ea typeface="Times New Roman" panose="02020603050405020304" pitchFamily="18" charset="0"/>
                <a:cs typeface="Times New Roman" panose="02020603050405020304" pitchFamily="18" charset="0"/>
              </a:rPr>
              <a:t>to accommodate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two (2) </a:t>
            </a:r>
            <a:r>
              <a:rPr lang="en-US" sz="1200" dirty="0">
                <a:latin typeface="Calibri" panose="020F0502020204030204" pitchFamily="34" charset="0"/>
                <a:ea typeface="Times New Roman" panose="02020603050405020304" pitchFamily="18" charset="0"/>
                <a:cs typeface="Times New Roman" panose="02020603050405020304" pitchFamily="18" charset="0"/>
              </a:rPr>
              <a:t>new 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 terminals.</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err="1" smtClean="0">
                <a:latin typeface="Calibri" panose="020F0502020204030204" pitchFamily="34" charset="0"/>
                <a:ea typeface="Times New Roman" panose="02020603050405020304" pitchFamily="18" charset="0"/>
                <a:cs typeface="Times New Roman" panose="02020603050405020304" pitchFamily="18" charset="0"/>
              </a:rPr>
              <a:t>Cutin</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 the North </a:t>
            </a:r>
            <a:r>
              <a:rPr lang="en-US" sz="1200" dirty="0">
                <a:latin typeface="Calibri" panose="020F0502020204030204" pitchFamily="34" charset="0"/>
                <a:ea typeface="Times New Roman" panose="02020603050405020304" pitchFamily="18" charset="0"/>
                <a:cs typeface="Times New Roman" panose="02020603050405020304" pitchFamily="18" charset="0"/>
              </a:rPr>
              <a:t>Edinburg to Palmhurst 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 about 1000ft, </a:t>
            </a:r>
            <a:r>
              <a:rPr lang="en-US" sz="1200" dirty="0">
                <a:latin typeface="Calibri" panose="020F0502020204030204" pitchFamily="34" charset="0"/>
                <a:ea typeface="Times New Roman" panose="02020603050405020304" pitchFamily="18" charset="0"/>
                <a:cs typeface="Times New Roman" panose="02020603050405020304" pitchFamily="18" charset="0"/>
              </a:rPr>
              <a:t>into the West Edinburg 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Station</a:t>
            </a:r>
            <a:r>
              <a:rPr lang="en-US" sz="1200" dirty="0">
                <a:latin typeface="Calibri" panose="020F0502020204030204" pitchFamily="34" charset="0"/>
                <a:ea typeface="Times New Roman" panose="02020603050405020304" pitchFamily="18" charset="0"/>
                <a:cs typeface="Times New Roman" panose="02020603050405020304" pitchFamily="18" charset="0"/>
              </a:rPr>
              <a:t>.</a:t>
            </a:r>
          </a:p>
          <a:p>
            <a:pPr marL="176213" marR="0" lvl="0" indent="-176213" algn="just">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Expand the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Pharr </a:t>
            </a:r>
            <a:r>
              <a:rPr lang="en-US" sz="1200" dirty="0">
                <a:latin typeface="Calibri" panose="020F0502020204030204" pitchFamily="34" charset="0"/>
                <a:ea typeface="Times New Roman" panose="02020603050405020304" pitchFamily="18" charset="0"/>
                <a:cs typeface="Times New Roman" panose="02020603050405020304" pitchFamily="18" charset="0"/>
              </a:rPr>
              <a:t>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Station </a:t>
            </a:r>
            <a:r>
              <a:rPr lang="en-US" sz="1200" dirty="0">
                <a:latin typeface="Calibri" panose="020F0502020204030204" pitchFamily="34" charset="0"/>
                <a:ea typeface="Times New Roman" panose="02020603050405020304" pitchFamily="18" charset="0"/>
                <a:cs typeface="Times New Roman" panose="02020603050405020304" pitchFamily="18" charset="0"/>
              </a:rPr>
              <a:t>to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accommodate two (2) new </a:t>
            </a:r>
            <a:r>
              <a:rPr lang="en-US" sz="1200" dirty="0">
                <a:latin typeface="Calibri" panose="020F0502020204030204" pitchFamily="34" charset="0"/>
                <a:ea typeface="Times New Roman" panose="02020603050405020304" pitchFamily="18" charset="0"/>
                <a:cs typeface="Times New Roman" panose="02020603050405020304" pitchFamily="18" charset="0"/>
              </a:rPr>
              <a:t>138 kV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line terminals.</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76213" marR="0" lvl="0" indent="-176213" algn="just">
              <a:spcBef>
                <a:spcPts val="0"/>
              </a:spcBef>
              <a:spcAft>
                <a:spcPts val="0"/>
              </a:spcAft>
              <a:buFont typeface="Arial" panose="020B0604020202020204" pitchFamily="34" charset="0"/>
              <a:buChar char="•"/>
            </a:pPr>
            <a:r>
              <a:rPr lang="en-US" sz="1200" dirty="0" err="1" smtClean="0">
                <a:latin typeface="Calibri" panose="020F0502020204030204" pitchFamily="34" charset="0"/>
                <a:ea typeface="Times New Roman" panose="02020603050405020304" pitchFamily="18" charset="0"/>
                <a:cs typeface="Times New Roman" panose="02020603050405020304" pitchFamily="18" charset="0"/>
              </a:rPr>
              <a:t>Cutin</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 the </a:t>
            </a:r>
            <a:r>
              <a:rPr lang="en-US" sz="1200" dirty="0">
                <a:latin typeface="Calibri" panose="020F0502020204030204" pitchFamily="34" charset="0"/>
                <a:ea typeface="Times New Roman" panose="02020603050405020304" pitchFamily="18" charset="0"/>
                <a:cs typeface="Times New Roman" panose="02020603050405020304" pitchFamily="18" charset="0"/>
              </a:rPr>
              <a:t>McColl Road to North McAllen 138kV line </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into the Pharr 138kV Station, Double Circuit, two (2) miles.</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407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649" y="77700"/>
            <a:ext cx="8664030" cy="5648848"/>
          </a:xfrm>
          <a:prstGeom prst="rect">
            <a:avLst/>
          </a:prstGeom>
        </p:spPr>
      </p:pic>
      <p:sp>
        <p:nvSpPr>
          <p:cNvPr id="3" name="Rectangle 2"/>
          <p:cNvSpPr/>
          <p:nvPr/>
        </p:nvSpPr>
        <p:spPr>
          <a:xfrm>
            <a:off x="243649" y="5778190"/>
            <a:ext cx="8664030" cy="1015663"/>
          </a:xfrm>
          <a:prstGeom prst="rect">
            <a:avLst/>
          </a:prstGeom>
        </p:spPr>
        <p:txBody>
          <a:bodyPr wrap="square">
            <a:spAutoFit/>
          </a:bodyPr>
          <a:lstStyle/>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970MW of Wind Generation will be connecting in this area of the system by the end of 2016</a:t>
            </a:r>
          </a:p>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Additional 730MW connecting to the Laredo area system by the end of 2016</a:t>
            </a:r>
          </a:p>
          <a:p>
            <a:pPr marL="171450" marR="0" indent="-171450" algn="just">
              <a:spcBef>
                <a:spcPts val="0"/>
              </a:spcBef>
              <a:spcAft>
                <a:spcPts val="0"/>
              </a:spcAft>
              <a:buFont typeface="Arial" panose="020B0604020202020204" pitchFamily="34" charset="0"/>
              <a:buChar char="•"/>
            </a:pPr>
            <a:r>
              <a:rPr lang="en-US" sz="1200" dirty="0" smtClean="0">
                <a:latin typeface="Calibri" panose="020F0502020204030204" pitchFamily="34" charset="0"/>
                <a:ea typeface="Times New Roman" panose="02020603050405020304" pitchFamily="18" charset="0"/>
                <a:cs typeface="Times New Roman" panose="02020603050405020304" pitchFamily="18" charset="0"/>
              </a:rPr>
              <a:t>800MW of renewable generation under study and not yet </a:t>
            </a:r>
            <a:r>
              <a:rPr lang="en-US" sz="1200" dirty="0" err="1" smtClean="0">
                <a:latin typeface="Calibri" panose="020F0502020204030204" pitchFamily="34" charset="0"/>
                <a:ea typeface="Times New Roman" panose="02020603050405020304" pitchFamily="18" charset="0"/>
                <a:cs typeface="Times New Roman" panose="02020603050405020304" pitchFamily="18" charset="0"/>
              </a:rPr>
              <a:t>commited</a:t>
            </a:r>
            <a:r>
              <a:rPr lang="en-US" sz="1200" dirty="0" smtClean="0">
                <a:latin typeface="Calibri" panose="020F0502020204030204" pitchFamily="34" charset="0"/>
                <a:ea typeface="Times New Roman" panose="02020603050405020304" pitchFamily="18" charset="0"/>
                <a:cs typeface="Times New Roman" panose="02020603050405020304" pitchFamily="18" charset="0"/>
              </a:rPr>
              <a:t> to interconnection</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R="0" algn="just">
              <a:spcBef>
                <a:spcPts val="0"/>
              </a:spcBef>
              <a:spcAft>
                <a:spcPts val="0"/>
              </a:spcAft>
            </a:pP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The Pomelo – Frontera 345kV line will provide another path for this generation for loss of the Pomelo – North Edinburg 345kV line.</a:t>
            </a:r>
          </a:p>
          <a:p>
            <a:pPr marR="0" algn="just">
              <a:spcBef>
                <a:spcPts val="0"/>
              </a:spcBef>
              <a:spcAft>
                <a:spcPts val="0"/>
              </a:spcAft>
            </a:pP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However, This line will </a:t>
            </a: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provide </a:t>
            </a: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another path for only 250MW of </a:t>
            </a:r>
            <a:r>
              <a:rPr lang="en-US" sz="1200" b="1" dirty="0">
                <a:latin typeface="Calibri" panose="020F0502020204030204" pitchFamily="34" charset="0"/>
                <a:ea typeface="Times New Roman" panose="02020603050405020304" pitchFamily="18" charset="0"/>
                <a:cs typeface="Times New Roman" panose="02020603050405020304" pitchFamily="18" charset="0"/>
              </a:rPr>
              <a:t>w</a:t>
            </a: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ind generation for loss of the Del Sol – Pomelo 345kV line.</a:t>
            </a:r>
          </a:p>
        </p:txBody>
      </p:sp>
      <p:sp>
        <p:nvSpPr>
          <p:cNvPr id="4" name="TextBox 3"/>
          <p:cNvSpPr txBox="1"/>
          <p:nvPr/>
        </p:nvSpPr>
        <p:spPr>
          <a:xfrm>
            <a:off x="120072" y="5944424"/>
            <a:ext cx="8870731" cy="369332"/>
          </a:xfrm>
          <a:prstGeom prst="rect">
            <a:avLst/>
          </a:prstGeom>
          <a:noFill/>
        </p:spPr>
        <p:txBody>
          <a:bodyPr wrap="square" rtlCol="0">
            <a:spAutoFit/>
          </a:bodyPr>
          <a:lstStyle/>
          <a:p>
            <a:pPr algn="ctr"/>
            <a:r>
              <a:rPr lang="en-US" dirty="0" smtClean="0"/>
              <a:t>Update Since this Study was Performed</a:t>
            </a:r>
            <a:endParaRPr lang="en-US" sz="1400" dirty="0" smtClean="0"/>
          </a:p>
        </p:txBody>
      </p:sp>
    </p:spTree>
    <p:extLst>
      <p:ext uri="{BB962C8B-B14F-4D97-AF65-F5344CB8AC3E}">
        <p14:creationId xmlns:p14="http://schemas.microsoft.com/office/powerpoint/2010/main" val="16452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073" y="148582"/>
            <a:ext cx="8885382" cy="5721837"/>
          </a:xfrm>
          <a:prstGeom prst="rect">
            <a:avLst/>
          </a:prstGeom>
        </p:spPr>
      </p:pic>
      <p:sp>
        <p:nvSpPr>
          <p:cNvPr id="3" name="Rectangle 2"/>
          <p:cNvSpPr/>
          <p:nvPr/>
        </p:nvSpPr>
        <p:spPr>
          <a:xfrm>
            <a:off x="120072" y="5898258"/>
            <a:ext cx="8870731" cy="646331"/>
          </a:xfrm>
          <a:prstGeom prst="rect">
            <a:avLst/>
          </a:prstGeom>
        </p:spPr>
        <p:txBody>
          <a:bodyPr wrap="square">
            <a:spAutoFit/>
          </a:bodyPr>
          <a:lstStyle/>
          <a:p>
            <a:pPr marR="0" algn="just">
              <a:spcBef>
                <a:spcPts val="0"/>
              </a:spcBef>
              <a:spcAft>
                <a:spcPts val="0"/>
              </a:spcAft>
            </a:pPr>
            <a:r>
              <a:rPr lang="en-US" sz="1200" i="1" dirty="0" smtClean="0">
                <a:latin typeface="Calibri" panose="020F0502020204030204" pitchFamily="34" charset="0"/>
                <a:ea typeface="Times New Roman" panose="02020603050405020304" pitchFamily="18" charset="0"/>
                <a:cs typeface="Times New Roman" panose="02020603050405020304" pitchFamily="18" charset="0"/>
              </a:rPr>
              <a:t>Something for ERCOT Staff to consider while performing the Independent Study:</a:t>
            </a:r>
            <a:endParaRPr lang="en-US" sz="1200" b="1" i="1" dirty="0">
              <a:latin typeface="Calibri" panose="020F0502020204030204" pitchFamily="34" charset="0"/>
              <a:ea typeface="Times New Roman" panose="02020603050405020304" pitchFamily="18" charset="0"/>
              <a:cs typeface="Times New Roman" panose="02020603050405020304" pitchFamily="18" charset="0"/>
            </a:endParaRPr>
          </a:p>
          <a:p>
            <a:pPr marR="0" algn="just">
              <a:spcBef>
                <a:spcPts val="0"/>
              </a:spcBef>
              <a:spcAft>
                <a:spcPts val="0"/>
              </a:spcAft>
            </a:pPr>
            <a:r>
              <a:rPr lang="en-US" sz="1200" b="1" dirty="0" smtClean="0">
                <a:latin typeface="Calibri" panose="020F0502020204030204" pitchFamily="34" charset="0"/>
                <a:ea typeface="Times New Roman" panose="02020603050405020304" pitchFamily="18" charset="0"/>
                <a:cs typeface="Times New Roman" panose="02020603050405020304" pitchFamily="18" charset="0"/>
              </a:rPr>
              <a:t>A Del Sol – Frontera 345kV line (33 miles) would provide wind generation paths to the West Valley load for loss of the Del Sol – Pomelo 345kV line.</a:t>
            </a:r>
          </a:p>
        </p:txBody>
      </p:sp>
    </p:spTree>
    <p:extLst>
      <p:ext uri="{BB962C8B-B14F-4D97-AF65-F5344CB8AC3E}">
        <p14:creationId xmlns:p14="http://schemas.microsoft.com/office/powerpoint/2010/main" val="2910848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 y="6324600"/>
            <a:ext cx="1742785" cy="461665"/>
          </a:xfrm>
          <a:prstGeom prst="rect">
            <a:avLst/>
          </a:prstGeom>
          <a:noFill/>
        </p:spPr>
        <p:txBody>
          <a:bodyPr wrap="none" rtlCol="0">
            <a:spAutoFit/>
          </a:bodyPr>
          <a:lstStyle/>
          <a:p>
            <a:r>
              <a:rPr lang="en-US" sz="800" dirty="0" smtClean="0">
                <a:solidFill>
                  <a:schemeClr val="bg1">
                    <a:lumMod val="85000"/>
                  </a:schemeClr>
                </a:solidFill>
                <a:latin typeface="Cambria" panose="02040503050406030204" pitchFamily="18" charset="0"/>
              </a:rPr>
              <a:t>Dan Lyons</a:t>
            </a:r>
          </a:p>
          <a:p>
            <a:r>
              <a:rPr lang="en-US" sz="800" dirty="0" smtClean="0">
                <a:solidFill>
                  <a:schemeClr val="bg1">
                    <a:lumMod val="85000"/>
                  </a:schemeClr>
                </a:solidFill>
                <a:latin typeface="Cambria" panose="02040503050406030204" pitchFamily="18" charset="0"/>
              </a:rPr>
              <a:t>Supervisor, Planning &amp; Engineering</a:t>
            </a:r>
          </a:p>
          <a:p>
            <a:r>
              <a:rPr lang="en-US" sz="800" dirty="0" smtClean="0">
                <a:solidFill>
                  <a:schemeClr val="bg1">
                    <a:lumMod val="85000"/>
                  </a:schemeClr>
                </a:solidFill>
                <a:latin typeface="Cambria" panose="02040503050406030204" pitchFamily="18" charset="0"/>
              </a:rPr>
              <a:t>American Electric Power</a:t>
            </a:r>
            <a:endParaRPr lang="en-US" sz="800" dirty="0">
              <a:solidFill>
                <a:schemeClr val="bg1">
                  <a:lumMod val="85000"/>
                </a:schemeClr>
              </a:solidFill>
              <a:latin typeface="Cambria" panose="020405030504060302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751" y="6532203"/>
            <a:ext cx="704849" cy="2650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6532203"/>
            <a:ext cx="760476" cy="233172"/>
          </a:xfrm>
          <a:prstGeom prst="rect">
            <a:avLst/>
          </a:prstGeom>
        </p:spPr>
      </p:pic>
      <p:sp>
        <p:nvSpPr>
          <p:cNvPr id="9" name="TextBox 8"/>
          <p:cNvSpPr txBox="1"/>
          <p:nvPr/>
        </p:nvSpPr>
        <p:spPr>
          <a:xfrm>
            <a:off x="3445164" y="2706260"/>
            <a:ext cx="2408608" cy="646331"/>
          </a:xfrm>
          <a:prstGeom prst="rect">
            <a:avLst/>
          </a:prstGeom>
          <a:noFill/>
        </p:spPr>
        <p:txBody>
          <a:bodyPr wrap="none" rtlCol="0">
            <a:spAutoFit/>
          </a:bodyPr>
          <a:lstStyle/>
          <a:p>
            <a:r>
              <a:rPr lang="en-US" sz="3600" dirty="0" smtClean="0"/>
              <a:t>Thank You</a:t>
            </a:r>
          </a:p>
        </p:txBody>
      </p:sp>
    </p:spTree>
    <p:extLst>
      <p:ext uri="{BB962C8B-B14F-4D97-AF65-F5344CB8AC3E}">
        <p14:creationId xmlns:p14="http://schemas.microsoft.com/office/powerpoint/2010/main" val="157731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613775"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7831" y="219370"/>
            <a:ext cx="5029200" cy="461665"/>
          </a:xfrm>
          <a:prstGeom prst="rect">
            <a:avLst/>
          </a:prstGeom>
          <a:noFill/>
        </p:spPr>
        <p:txBody>
          <a:bodyPr wrap="square" rtlCol="0">
            <a:spAutoFit/>
          </a:bodyPr>
          <a:lstStyle/>
          <a:p>
            <a:r>
              <a:rPr lang="en-US" sz="2400" dirty="0" smtClean="0"/>
              <a:t>Lower Rio Grande Valley At Night</a:t>
            </a:r>
            <a:endParaRPr lang="en-US" sz="2400" dirty="0"/>
          </a:p>
        </p:txBody>
      </p:sp>
      <p:sp>
        <p:nvSpPr>
          <p:cNvPr id="4" name="TextBox 3"/>
          <p:cNvSpPr txBox="1"/>
          <p:nvPr/>
        </p:nvSpPr>
        <p:spPr>
          <a:xfrm>
            <a:off x="228600" y="5334000"/>
            <a:ext cx="5412509" cy="276999"/>
          </a:xfrm>
          <a:prstGeom prst="rect">
            <a:avLst/>
          </a:prstGeom>
          <a:noFill/>
        </p:spPr>
        <p:txBody>
          <a:bodyPr wrap="square" rtlCol="0">
            <a:spAutoFit/>
          </a:bodyPr>
          <a:lstStyle/>
          <a:p>
            <a:r>
              <a:rPr lang="en-US" sz="1200" dirty="0" smtClean="0">
                <a:solidFill>
                  <a:schemeClr val="tx1">
                    <a:lumMod val="50000"/>
                    <a:lumOff val="50000"/>
                  </a:schemeClr>
                </a:solidFill>
                <a:latin typeface="Cambria" panose="02040503050406030204" pitchFamily="18" charset="0"/>
              </a:rPr>
              <a:t>Thanks to NASA Earth Science and Remote Sensing Unit, Johnson Space Center</a:t>
            </a:r>
          </a:p>
        </p:txBody>
      </p:sp>
      <p:sp>
        <p:nvSpPr>
          <p:cNvPr id="5" name="TextBox 4"/>
          <p:cNvSpPr txBox="1"/>
          <p:nvPr/>
        </p:nvSpPr>
        <p:spPr>
          <a:xfrm>
            <a:off x="228600" y="5715000"/>
            <a:ext cx="8613775" cy="923330"/>
          </a:xfrm>
          <a:prstGeom prst="rect">
            <a:avLst/>
          </a:prstGeom>
          <a:noFill/>
        </p:spPr>
        <p:txBody>
          <a:bodyPr wrap="square" rtlCol="0">
            <a:spAutoFit/>
          </a:bodyPr>
          <a:lstStyle/>
          <a:p>
            <a:r>
              <a:rPr lang="en-US" sz="1200" i="1" dirty="0" smtClean="0">
                <a:solidFill>
                  <a:srgbClr val="002060"/>
                </a:solidFill>
                <a:latin typeface="Cambria" panose="02040503050406030204" pitchFamily="18" charset="0"/>
              </a:rPr>
              <a:t>“The </a:t>
            </a:r>
            <a:r>
              <a:rPr lang="en-US" sz="1200" i="1" dirty="0">
                <a:solidFill>
                  <a:srgbClr val="002060"/>
                </a:solidFill>
                <a:latin typeface="Cambria" panose="02040503050406030204" pitchFamily="18" charset="0"/>
              </a:rPr>
              <a:t>principal cities of McAllen, Brownsville and Harlingen combine to form the northern half of the </a:t>
            </a:r>
            <a:r>
              <a:rPr lang="en-US" sz="1200" i="1" dirty="0" smtClean="0">
                <a:solidFill>
                  <a:srgbClr val="002060"/>
                </a:solidFill>
                <a:latin typeface="Cambria" panose="02040503050406030204" pitchFamily="18" charset="0"/>
              </a:rPr>
              <a:t>Rioplex </a:t>
            </a:r>
            <a:r>
              <a:rPr lang="en-US" sz="1200" i="1" dirty="0">
                <a:solidFill>
                  <a:srgbClr val="002060"/>
                </a:solidFill>
                <a:latin typeface="Cambria" panose="02040503050406030204" pitchFamily="18" charset="0"/>
              </a:rPr>
              <a:t>and are among the most rapidly growing region in </a:t>
            </a:r>
            <a:r>
              <a:rPr lang="en-US" sz="1200" i="1" dirty="0" smtClean="0">
                <a:solidFill>
                  <a:srgbClr val="002060"/>
                </a:solidFill>
                <a:latin typeface="Cambria" panose="02040503050406030204" pitchFamily="18" charset="0"/>
              </a:rPr>
              <a:t>America”. </a:t>
            </a:r>
          </a:p>
          <a:p>
            <a:r>
              <a:rPr lang="en-US" sz="1000" dirty="0" smtClean="0">
                <a:solidFill>
                  <a:srgbClr val="002060"/>
                </a:solidFill>
                <a:latin typeface="Cambria" panose="02040503050406030204" pitchFamily="18" charset="0"/>
              </a:rPr>
              <a:t>(Source: McAllen Chamber of Commerce)</a:t>
            </a:r>
          </a:p>
          <a:p>
            <a:endParaRPr lang="en-US" sz="1000" dirty="0">
              <a:solidFill>
                <a:srgbClr val="002060"/>
              </a:solidFill>
              <a:latin typeface="Cambria" panose="02040503050406030204" pitchFamily="18" charset="0"/>
            </a:endParaRPr>
          </a:p>
          <a:p>
            <a:r>
              <a:rPr lang="en-US" sz="1000" i="1" dirty="0">
                <a:solidFill>
                  <a:srgbClr val="002060"/>
                </a:solidFill>
                <a:latin typeface="Cambria" panose="02040503050406030204" pitchFamily="18" charset="0"/>
              </a:rPr>
              <a:t>*Rioplex: Starr, Hidalgo, Willacy, Cameron counties and northern Mexico cities between Matamoros and Ciudad </a:t>
            </a:r>
            <a:r>
              <a:rPr lang="en-US" sz="1000" i="1" dirty="0" smtClean="0">
                <a:solidFill>
                  <a:srgbClr val="002060"/>
                </a:solidFill>
                <a:latin typeface="Cambria" panose="02040503050406030204" pitchFamily="18" charset="0"/>
              </a:rPr>
              <a:t>Mier</a:t>
            </a:r>
            <a:endParaRPr lang="en-US" sz="1000" i="1" dirty="0">
              <a:solidFill>
                <a:srgbClr val="002060"/>
              </a:solidFill>
              <a:latin typeface="Cambria" panose="02040503050406030204" pitchFamily="18" charset="0"/>
            </a:endParaRPr>
          </a:p>
        </p:txBody>
      </p:sp>
      <p:sp>
        <p:nvSpPr>
          <p:cNvPr id="2" name="TextBox 1"/>
          <p:cNvSpPr txBox="1"/>
          <p:nvPr/>
        </p:nvSpPr>
        <p:spPr>
          <a:xfrm>
            <a:off x="771525" y="3990975"/>
            <a:ext cx="644728" cy="253916"/>
          </a:xfrm>
          <a:prstGeom prst="rect">
            <a:avLst/>
          </a:prstGeom>
          <a:noFill/>
        </p:spPr>
        <p:txBody>
          <a:bodyPr wrap="none" rtlCol="0">
            <a:spAutoFit/>
          </a:bodyPr>
          <a:lstStyle/>
          <a:p>
            <a:r>
              <a:rPr lang="en-US" sz="1050" dirty="0" smtClean="0">
                <a:solidFill>
                  <a:schemeClr val="bg1">
                    <a:lumMod val="65000"/>
                  </a:schemeClr>
                </a:solidFill>
                <a:latin typeface="Calibri" panose="020F0502020204030204" pitchFamily="34" charset="0"/>
              </a:rPr>
              <a:t>Reynosa</a:t>
            </a:r>
            <a:endParaRPr lang="en-US" sz="1050" dirty="0">
              <a:solidFill>
                <a:schemeClr val="bg1">
                  <a:lumMod val="65000"/>
                </a:schemeClr>
              </a:solidFill>
              <a:latin typeface="Calibri" panose="020F0502020204030204" pitchFamily="34" charset="0"/>
            </a:endParaRPr>
          </a:p>
        </p:txBody>
      </p:sp>
      <p:sp>
        <p:nvSpPr>
          <p:cNvPr id="7" name="TextBox 6"/>
          <p:cNvSpPr txBox="1"/>
          <p:nvPr/>
        </p:nvSpPr>
        <p:spPr>
          <a:xfrm>
            <a:off x="6591300" y="4683251"/>
            <a:ext cx="821059" cy="253916"/>
          </a:xfrm>
          <a:prstGeom prst="rect">
            <a:avLst/>
          </a:prstGeom>
          <a:noFill/>
        </p:spPr>
        <p:txBody>
          <a:bodyPr wrap="none" rtlCol="0">
            <a:spAutoFit/>
          </a:bodyPr>
          <a:lstStyle/>
          <a:p>
            <a:r>
              <a:rPr lang="en-US" sz="1050" dirty="0" smtClean="0">
                <a:solidFill>
                  <a:schemeClr val="bg1">
                    <a:lumMod val="65000"/>
                  </a:schemeClr>
                </a:solidFill>
                <a:latin typeface="Calibri" panose="020F0502020204030204" pitchFamily="34" charset="0"/>
              </a:rPr>
              <a:t>Matamoros</a:t>
            </a:r>
            <a:endParaRPr lang="en-US" sz="1050"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8" y="5791200"/>
            <a:ext cx="877570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604" y="727621"/>
            <a:ext cx="5983287"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8" y="154663"/>
            <a:ext cx="8775700" cy="338554"/>
          </a:xfrm>
          <a:prstGeom prst="rect">
            <a:avLst/>
          </a:prstGeom>
          <a:noFill/>
        </p:spPr>
        <p:txBody>
          <a:bodyPr wrap="square" rtlCol="0">
            <a:spAutoFit/>
          </a:bodyPr>
          <a:lstStyle/>
          <a:p>
            <a:pPr algn="ctr"/>
            <a:r>
              <a:rPr lang="en-US" sz="1600" b="1" dirty="0"/>
              <a:t>2013 &amp; 2014 ERCOT RTP RESULTS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9499" y="140485"/>
            <a:ext cx="6851735" cy="6619853"/>
          </a:xfrm>
          <a:prstGeom prst="rect">
            <a:avLst/>
          </a:prstGeom>
        </p:spPr>
      </p:pic>
      <p:sp>
        <p:nvSpPr>
          <p:cNvPr id="4" name="TextBox 3"/>
          <p:cNvSpPr txBox="1"/>
          <p:nvPr/>
        </p:nvSpPr>
        <p:spPr>
          <a:xfrm>
            <a:off x="1159500" y="6519446"/>
            <a:ext cx="6851734" cy="338554"/>
          </a:xfrm>
          <a:prstGeom prst="rect">
            <a:avLst/>
          </a:prstGeom>
          <a:solidFill>
            <a:schemeClr val="bg1">
              <a:lumMod val="95000"/>
            </a:schemeClr>
          </a:solidFill>
        </p:spPr>
        <p:txBody>
          <a:bodyPr wrap="square" rtlCol="0">
            <a:spAutoFit/>
          </a:bodyPr>
          <a:lstStyle/>
          <a:p>
            <a:pPr algn="ctr"/>
            <a:r>
              <a:rPr lang="en-US" sz="1600" b="1" dirty="0" smtClean="0"/>
              <a:t>Overloading Identified in 2013 Regional Transmission Plan (RTP)</a:t>
            </a:r>
            <a:endParaRPr lang="en-US" sz="1600" b="1" dirty="0"/>
          </a:p>
        </p:txBody>
      </p:sp>
    </p:spTree>
    <p:extLst>
      <p:ext uri="{BB962C8B-B14F-4D97-AF65-F5344CB8AC3E}">
        <p14:creationId xmlns:p14="http://schemas.microsoft.com/office/powerpoint/2010/main" val="3413618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32611" y="6135802"/>
            <a:ext cx="8469069" cy="276999"/>
          </a:xfrm>
          <a:prstGeom prst="rect">
            <a:avLst/>
          </a:prstGeom>
        </p:spPr>
        <p:txBody>
          <a:bodyPr wrap="square">
            <a:spAutoFit/>
          </a:bodyPr>
          <a:lstStyle/>
          <a:p>
            <a:pPr marL="57150" indent="-114300">
              <a:spcBef>
                <a:spcPts val="300"/>
              </a:spcBef>
              <a:spcAft>
                <a:spcPts val="600"/>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 </a:t>
            </a:r>
            <a:r>
              <a:rPr lang="en-US" sz="1000" dirty="0">
                <a:latin typeface="Calibri" panose="020F0502020204030204" pitchFamily="34" charset="0"/>
                <a:ea typeface="Times New Roman" panose="02020603050405020304" pitchFamily="18" charset="0"/>
                <a:cs typeface="Times New Roman" panose="02020603050405020304" pitchFamily="18" charset="0"/>
              </a:rPr>
              <a:t>Since planned maintenance outages generally occur during off-peak conditions, this study used a </a:t>
            </a:r>
            <a:r>
              <a:rPr lang="en-US" sz="1000" dirty="0" smtClean="0">
                <a:latin typeface="Calibri" panose="020F0502020204030204" pitchFamily="34" charset="0"/>
                <a:ea typeface="Times New Roman" panose="02020603050405020304" pitchFamily="18" charset="0"/>
                <a:cs typeface="Times New Roman" panose="02020603050405020304" pitchFamily="18" charset="0"/>
              </a:rPr>
              <a:t>2020 </a:t>
            </a:r>
            <a:r>
              <a:rPr lang="en-US" sz="1000" dirty="0">
                <a:latin typeface="Calibri" panose="020F0502020204030204" pitchFamily="34" charset="0"/>
                <a:ea typeface="Times New Roman" panose="02020603050405020304" pitchFamily="18" charset="0"/>
                <a:cs typeface="Times New Roman" panose="02020603050405020304" pitchFamily="18" charset="0"/>
              </a:rPr>
              <a:t>Spring case for the N-1-1 analysis.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52400" y="3663216"/>
            <a:ext cx="1986441" cy="276999"/>
          </a:xfrm>
          <a:prstGeom prst="rect">
            <a:avLst/>
          </a:prstGeom>
        </p:spPr>
        <p:txBody>
          <a:bodyPr wrap="none">
            <a:spAutoFit/>
          </a:bodyPr>
          <a:lstStyle/>
          <a:p>
            <a:pPr marL="0" marR="0" algn="just">
              <a:spcBef>
                <a:spcPts val="1200"/>
              </a:spcBef>
              <a:spcAft>
                <a:spcPts val="600"/>
              </a:spcAft>
            </a:pPr>
            <a:r>
              <a:rPr lang="en-US" sz="1200" b="1" kern="0" cap="all" dirty="0">
                <a:latin typeface="Calibri" panose="020F0502020204030204" pitchFamily="34" charset="0"/>
                <a:ea typeface="Times New Roman" panose="02020603050405020304" pitchFamily="18" charset="0"/>
                <a:cs typeface="Times New Roman" panose="02020603050405020304" pitchFamily="18" charset="0"/>
              </a:rPr>
              <a:t>Contingency Definitions</a:t>
            </a:r>
            <a:endParaRPr lang="en-US" sz="1200" b="1" kern="0" cap="all"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p:cNvSpPr txBox="1"/>
          <p:nvPr/>
        </p:nvSpPr>
        <p:spPr>
          <a:xfrm>
            <a:off x="152400" y="177553"/>
            <a:ext cx="8610600" cy="2015936"/>
          </a:xfrm>
          <a:prstGeom prst="rect">
            <a:avLst/>
          </a:prstGeom>
          <a:noFill/>
        </p:spPr>
        <p:txBody>
          <a:bodyPr wrap="square" rtlCol="0">
            <a:spAutoFit/>
          </a:bodyPr>
          <a:lstStyle/>
          <a:p>
            <a:r>
              <a:rPr lang="en-US" sz="1200" b="1" kern="0" cap="all" dirty="0">
                <a:latin typeface="Calibri" panose="020F0502020204030204" pitchFamily="34" charset="0"/>
                <a:ea typeface="Times New Roman" panose="02020603050405020304" pitchFamily="18" charset="0"/>
                <a:cs typeface="Times New Roman" panose="02020603050405020304" pitchFamily="18" charset="0"/>
              </a:rPr>
              <a:t>Study Methodology</a:t>
            </a:r>
          </a:p>
          <a:p>
            <a:pPr marL="171450" indent="-171450">
              <a:buFont typeface="Arial" panose="020B0604020202020204" pitchFamily="34" charset="0"/>
              <a:buChar char="•"/>
            </a:pPr>
            <a:r>
              <a:rPr lang="en-US" sz="1200" dirty="0" smtClean="0">
                <a:latin typeface="Calibri" panose="020F0502020204030204" pitchFamily="34" charset="0"/>
              </a:rPr>
              <a:t>Use ERCOT RTP 2017 Summer Peak, 2017 Spring, and 2020 Summer Peak Cases (South and South Central) developed in May 2014.</a:t>
            </a:r>
          </a:p>
          <a:p>
            <a:pPr marL="171450" indent="-171450">
              <a:buFont typeface="Arial" panose="020B0604020202020204" pitchFamily="34" charset="0"/>
              <a:buChar char="•"/>
            </a:pPr>
            <a:r>
              <a:rPr lang="en-US" sz="1200" dirty="0" smtClean="0">
                <a:latin typeface="Calibri" panose="020F0502020204030204" pitchFamily="34" charset="0"/>
              </a:rPr>
              <a:t>Since no Spring case was available in the 2020 study year, the 2020 Summer Peak case was scaled down 12% to represent a 2020 Spring scenario.</a:t>
            </a:r>
          </a:p>
          <a:p>
            <a:pPr marL="171450" indent="-171450">
              <a:buFont typeface="Arial" panose="020B0604020202020204" pitchFamily="34" charset="0"/>
              <a:buChar char="•"/>
            </a:pPr>
            <a:r>
              <a:rPr lang="en-US" sz="1200" dirty="0" smtClean="0">
                <a:latin typeface="Calibri" panose="020F0502020204030204" pitchFamily="34" charset="0"/>
              </a:rPr>
              <a:t>Evaluate combinations of wind and conventional generation dispatch and Railroad HVDC tie interchange to identify the most stressed On-Peak and Off-Peak cases. </a:t>
            </a:r>
          </a:p>
          <a:p>
            <a:pPr marL="171450" indent="-171450">
              <a:buFont typeface="Arial" panose="020B0604020202020204" pitchFamily="34" charset="0"/>
              <a:buChar char="•"/>
            </a:pPr>
            <a:r>
              <a:rPr lang="en-US" sz="1200" dirty="0">
                <a:latin typeface="Calibri" panose="020F0502020204030204" pitchFamily="34" charset="0"/>
              </a:rPr>
              <a:t>P</a:t>
            </a:r>
            <a:r>
              <a:rPr lang="en-US" sz="1200" dirty="0" smtClean="0">
                <a:latin typeface="Calibri" panose="020F0502020204030204" pitchFamily="34" charset="0"/>
              </a:rPr>
              <a:t>erform Steady State Analysis on stressed cases to evaluate system performance and compliance with the Transmission Planning Criteria established by NERC, ERCOT, and AEPSC.</a:t>
            </a:r>
          </a:p>
          <a:p>
            <a:pPr marL="171450" indent="-171450">
              <a:buFont typeface="Arial" panose="020B0604020202020204" pitchFamily="34" charset="0"/>
              <a:buChar char="•"/>
            </a:pPr>
            <a:r>
              <a:rPr lang="en-US" sz="1200" dirty="0" smtClean="0">
                <a:latin typeface="Calibri" panose="020F0502020204030204" pitchFamily="34" charset="0"/>
              </a:rPr>
              <a:t>Identify any thermal or voltage violations.</a:t>
            </a:r>
          </a:p>
          <a:p>
            <a:pPr marL="171450" indent="-171450">
              <a:buFont typeface="Arial" panose="020B0604020202020204" pitchFamily="34" charset="0"/>
              <a:buChar char="•"/>
            </a:pPr>
            <a:r>
              <a:rPr lang="en-US" sz="1200" dirty="0" smtClean="0">
                <a:latin typeface="Calibri" panose="020F0502020204030204" pitchFamily="34" charset="0"/>
              </a:rPr>
              <a:t>Model and evaluate potential transmission system improvements to resolve violations.</a:t>
            </a:r>
            <a:endParaRPr lang="en-US" sz="1200" dirty="0">
              <a:latin typeface="Calibri" panose="020F0502020204030204" pitchFamily="34" charset="0"/>
            </a:endParaRPr>
          </a:p>
        </p:txBody>
      </p:sp>
      <p:sp>
        <p:nvSpPr>
          <p:cNvPr id="11" name="Rectangle 10"/>
          <p:cNvSpPr/>
          <p:nvPr/>
        </p:nvSpPr>
        <p:spPr>
          <a:xfrm>
            <a:off x="167280" y="2193489"/>
            <a:ext cx="8534400" cy="646331"/>
          </a:xfrm>
          <a:prstGeom prst="rect">
            <a:avLst/>
          </a:prstGeom>
        </p:spPr>
        <p:txBody>
          <a:bodyPr wrap="square">
            <a:spAutoFit/>
          </a:bodyPr>
          <a:lstStyle/>
          <a:p>
            <a:r>
              <a:rPr lang="en-US" sz="1200" b="1" kern="0" cap="all" dirty="0">
                <a:latin typeface="Calibri" panose="020F0502020204030204" pitchFamily="34" charset="0"/>
                <a:ea typeface="Times New Roman" panose="02020603050405020304" pitchFamily="18" charset="0"/>
                <a:cs typeface="Times New Roman" panose="02020603050405020304" pitchFamily="18" charset="0"/>
              </a:rPr>
              <a:t>Changes to original RTP models</a:t>
            </a:r>
          </a:p>
          <a:p>
            <a:pPr marL="171450" lvl="0" indent="-171450">
              <a:buFont typeface="Arial" panose="020B0604020202020204" pitchFamily="34" charset="0"/>
              <a:buChar char="•"/>
            </a:pPr>
            <a:r>
              <a:rPr lang="en-US" sz="1200" dirty="0" smtClean="0">
                <a:solidFill>
                  <a:prstClr val="black"/>
                </a:solidFill>
                <a:latin typeface="Calibri" panose="020F0502020204030204" pitchFamily="34" charset="0"/>
              </a:rPr>
              <a:t>Since the Frontera generating facility will be exporting 100% of its 524 MW capacity to CFE in 2016, the Frontera plant was taken off-line in all cases.</a:t>
            </a:r>
            <a:endParaRPr lang="en-US" sz="1200" dirty="0">
              <a:solidFill>
                <a:prstClr val="black"/>
              </a:solidFill>
              <a:latin typeface="Calibri" panose="020F0502020204030204" pitchFamily="34" charset="0"/>
            </a:endParaRPr>
          </a:p>
        </p:txBody>
      </p:sp>
      <p:sp>
        <p:nvSpPr>
          <p:cNvPr id="13" name="Rectangle 12"/>
          <p:cNvSpPr/>
          <p:nvPr/>
        </p:nvSpPr>
        <p:spPr>
          <a:xfrm>
            <a:off x="216568" y="2927086"/>
            <a:ext cx="8546432" cy="646331"/>
          </a:xfrm>
          <a:prstGeom prst="rect">
            <a:avLst/>
          </a:prstGeom>
        </p:spPr>
        <p:txBody>
          <a:bodyPr wrap="square">
            <a:spAutoFit/>
          </a:bodyPr>
          <a:lstStyle/>
          <a:p>
            <a:r>
              <a:rPr lang="en-US" sz="1200" b="1" kern="0" cap="all" dirty="0" smtClean="0">
                <a:latin typeface="Calibri" panose="020F0502020204030204" pitchFamily="34" charset="0"/>
                <a:ea typeface="Times New Roman" panose="02020603050405020304" pitchFamily="18" charset="0"/>
                <a:cs typeface="Times New Roman" panose="02020603050405020304" pitchFamily="18" charset="0"/>
              </a:rPr>
              <a:t>results </a:t>
            </a:r>
            <a:r>
              <a:rPr lang="en-US" sz="1200" b="1" kern="0" cap="all" dirty="0">
                <a:latin typeface="Calibri" panose="020F0502020204030204" pitchFamily="34" charset="0"/>
                <a:ea typeface="Times New Roman" panose="02020603050405020304" pitchFamily="18" charset="0"/>
                <a:cs typeface="Times New Roman" panose="02020603050405020304" pitchFamily="18" charset="0"/>
              </a:rPr>
              <a:t>evaluated</a:t>
            </a:r>
          </a:p>
          <a:p>
            <a:pPr marL="171450" lvl="0" indent="-171450">
              <a:buFont typeface="Arial" panose="020B0604020202020204" pitchFamily="34" charset="0"/>
              <a:buChar char="•"/>
            </a:pPr>
            <a:r>
              <a:rPr lang="en-US" sz="1200" dirty="0" smtClean="0">
                <a:solidFill>
                  <a:prstClr val="black"/>
                </a:solidFill>
                <a:latin typeface="Calibri" panose="020F0502020204030204" pitchFamily="34" charset="0"/>
              </a:rPr>
              <a:t>The 2020 </a:t>
            </a:r>
            <a:r>
              <a:rPr lang="en-US" sz="1200" dirty="0">
                <a:solidFill>
                  <a:prstClr val="black"/>
                </a:solidFill>
                <a:latin typeface="Calibri" panose="020F0502020204030204" pitchFamily="34" charset="0"/>
              </a:rPr>
              <a:t>Summer </a:t>
            </a:r>
            <a:r>
              <a:rPr lang="en-US" sz="1200" dirty="0" smtClean="0">
                <a:solidFill>
                  <a:prstClr val="black"/>
                </a:solidFill>
                <a:latin typeface="Calibri" panose="020F0502020204030204" pitchFamily="34" charset="0"/>
              </a:rPr>
              <a:t>On-Peak  and 2020 Spring Off-Peak cases with wind generation at base dispatch (about 10%), and Railroad HVDC </a:t>
            </a:r>
            <a:r>
              <a:rPr lang="en-US" sz="1200" dirty="0" smtClean="0">
                <a:solidFill>
                  <a:prstClr val="black"/>
                </a:solidFill>
                <a:latin typeface="Calibri" panose="020F0502020204030204" pitchFamily="34" charset="0"/>
              </a:rPr>
              <a:t>unchanged at </a:t>
            </a:r>
            <a:r>
              <a:rPr lang="en-US" sz="1200" dirty="0" smtClean="0">
                <a:solidFill>
                  <a:prstClr val="black"/>
                </a:solidFill>
                <a:latin typeface="Calibri" panose="020F0502020204030204" pitchFamily="34" charset="0"/>
              </a:rPr>
              <a:t>full export were selected to be evaluated. </a:t>
            </a:r>
            <a:endParaRPr lang="en-US" sz="1200" dirty="0">
              <a:solidFill>
                <a:prstClr val="black"/>
              </a:solidFill>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1494256"/>
              </p:ext>
            </p:extLst>
          </p:nvPr>
        </p:nvGraphicFramePr>
        <p:xfrm>
          <a:off x="232611" y="3985086"/>
          <a:ext cx="8530390" cy="1920240"/>
        </p:xfrm>
        <a:graphic>
          <a:graphicData uri="http://schemas.openxmlformats.org/drawingml/2006/table">
            <a:tbl>
              <a:tblPr firstRow="1" firstCol="1" bandRow="1"/>
              <a:tblGrid>
                <a:gridCol w="1001829"/>
                <a:gridCol w="969264"/>
                <a:gridCol w="6559297"/>
              </a:tblGrid>
              <a:tr h="274320">
                <a:tc>
                  <a:txBody>
                    <a:bodyPr/>
                    <a:lstStyle/>
                    <a:p>
                      <a:pPr marL="0" marR="0" algn="ctr">
                        <a:spcBef>
                          <a:spcPts val="0"/>
                        </a:spcBef>
                        <a:spcAft>
                          <a:spcPts val="0"/>
                        </a:spcAft>
                      </a:pPr>
                      <a:r>
                        <a:rPr lang="en-US" sz="800" b="1" dirty="0">
                          <a:solidFill>
                            <a:srgbClr val="FFFFFF"/>
                          </a:solidFill>
                          <a:effectLst/>
                          <a:latin typeface="Arial"/>
                          <a:ea typeface="Calibri"/>
                          <a:cs typeface="Times New Roman"/>
                        </a:rPr>
                        <a:t>Contingency</a:t>
                      </a:r>
                      <a:endParaRPr lang="en-US" sz="1200" dirty="0">
                        <a:effectLst/>
                        <a:latin typeface="Calibri"/>
                        <a:ea typeface="Times New Roman"/>
                        <a:cs typeface="Times New Roman"/>
                      </a:endParaRPr>
                    </a:p>
                    <a:p>
                      <a:pPr marL="0" marR="0" algn="ctr">
                        <a:spcBef>
                          <a:spcPts val="0"/>
                        </a:spcBef>
                        <a:spcAft>
                          <a:spcPts val="0"/>
                        </a:spcAft>
                      </a:pPr>
                      <a:r>
                        <a:rPr lang="en-US" sz="800" b="1" dirty="0">
                          <a:solidFill>
                            <a:srgbClr val="FFFFFF"/>
                          </a:solidFill>
                          <a:effectLst/>
                          <a:latin typeface="Arial"/>
                          <a:ea typeface="Calibri"/>
                          <a:cs typeface="Times New Roman"/>
                        </a:rPr>
                        <a:t>Event</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marL="0" marR="0" algn="ctr">
                        <a:spcBef>
                          <a:spcPts val="0"/>
                        </a:spcBef>
                        <a:spcAft>
                          <a:spcPts val="0"/>
                        </a:spcAft>
                      </a:pPr>
                      <a:r>
                        <a:rPr lang="en-US" sz="800" b="1">
                          <a:solidFill>
                            <a:srgbClr val="FFFFFF"/>
                          </a:solidFill>
                          <a:effectLst/>
                          <a:latin typeface="Arial"/>
                          <a:ea typeface="Calibri"/>
                          <a:cs typeface="Times New Roman"/>
                        </a:rPr>
                        <a:t>NERC Event</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marL="0" marR="0" algn="ctr">
                        <a:spcBef>
                          <a:spcPts val="0"/>
                        </a:spcBef>
                        <a:spcAft>
                          <a:spcPts val="0"/>
                        </a:spcAft>
                      </a:pPr>
                      <a:r>
                        <a:rPr lang="en-US" sz="800" b="1" dirty="0">
                          <a:solidFill>
                            <a:srgbClr val="FFFFFF"/>
                          </a:solidFill>
                          <a:effectLst/>
                          <a:latin typeface="Arial"/>
                          <a:ea typeface="Calibri"/>
                          <a:cs typeface="Times New Roman"/>
                        </a:rPr>
                        <a:t>Description</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r h="274320">
                <a:tc>
                  <a:txBody>
                    <a:bodyPr/>
                    <a:lstStyle/>
                    <a:p>
                      <a:pPr marL="0" marR="0" algn="ctr">
                        <a:spcBef>
                          <a:spcPts val="0"/>
                        </a:spcBef>
                        <a:spcAft>
                          <a:spcPts val="0"/>
                        </a:spcAft>
                      </a:pPr>
                      <a:r>
                        <a:rPr lang="en-US" sz="800" b="1">
                          <a:effectLst/>
                          <a:latin typeface="Arial"/>
                          <a:ea typeface="Calibri"/>
                          <a:cs typeface="Times New Roman"/>
                        </a:rPr>
                        <a:t>N-0</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a:effectLst/>
                          <a:latin typeface="Arial"/>
                          <a:ea typeface="Calibri"/>
                          <a:cs typeface="Times New Roman"/>
                        </a:rPr>
                        <a:t>P0</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effectLst/>
                          <a:latin typeface="Arial"/>
                          <a:ea typeface="Calibri"/>
                          <a:cs typeface="Times New Roman"/>
                        </a:rPr>
                        <a:t>System normal, Zero elements out of service.</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ctr">
                        <a:spcBef>
                          <a:spcPts val="0"/>
                        </a:spcBef>
                        <a:spcAft>
                          <a:spcPts val="0"/>
                        </a:spcAft>
                      </a:pPr>
                      <a:r>
                        <a:rPr lang="en-US" sz="800" b="1">
                          <a:effectLst/>
                          <a:latin typeface="Arial"/>
                          <a:ea typeface="Calibri"/>
                          <a:cs typeface="Times New Roman"/>
                        </a:rPr>
                        <a:t>N-1</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dirty="0" smtClean="0">
                          <a:effectLst/>
                          <a:latin typeface="Arial"/>
                          <a:ea typeface="Calibri"/>
                          <a:cs typeface="Times New Roman"/>
                        </a:rPr>
                        <a:t>P1</a:t>
                      </a:r>
                      <a:r>
                        <a:rPr lang="en-US" sz="800" baseline="0" dirty="0" smtClean="0">
                          <a:effectLst/>
                          <a:latin typeface="Arial"/>
                          <a:ea typeface="Calibri"/>
                          <a:cs typeface="Times New Roman"/>
                        </a:rPr>
                        <a:t> </a:t>
                      </a:r>
                      <a:r>
                        <a:rPr lang="en-US" sz="800" dirty="0" smtClean="0">
                          <a:effectLst/>
                          <a:latin typeface="Arial"/>
                          <a:ea typeface="Calibri"/>
                          <a:cs typeface="Times New Roman"/>
                        </a:rPr>
                        <a:t>(P7)</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a:ea typeface="Calibri"/>
                          <a:cs typeface="Times New Roman"/>
                        </a:rPr>
                        <a:t>Forced outage of a single Transmission line, Transformer, Generating unit</a:t>
                      </a:r>
                      <a:r>
                        <a:rPr lang="en-US" sz="800" dirty="0" smtClean="0">
                          <a:effectLst/>
                          <a:latin typeface="Arial"/>
                          <a:ea typeface="Calibri"/>
                          <a:cs typeface="Times New Roman"/>
                        </a:rPr>
                        <a:t>, </a:t>
                      </a:r>
                      <a:r>
                        <a:rPr lang="en-US" sz="800" dirty="0">
                          <a:effectLst/>
                          <a:latin typeface="Arial"/>
                          <a:ea typeface="Calibri"/>
                          <a:cs typeface="Times New Roman"/>
                        </a:rPr>
                        <a:t>Shunt or FACTS </a:t>
                      </a:r>
                      <a:r>
                        <a:rPr lang="en-US" sz="800" dirty="0" smtClean="0">
                          <a:effectLst/>
                          <a:latin typeface="Arial"/>
                          <a:ea typeface="Calibri"/>
                          <a:cs typeface="Times New Roman"/>
                        </a:rPr>
                        <a:t>device, (Double</a:t>
                      </a:r>
                      <a:r>
                        <a:rPr lang="en-US" sz="800" baseline="0" dirty="0" smtClean="0">
                          <a:effectLst/>
                          <a:latin typeface="Arial"/>
                          <a:ea typeface="Calibri"/>
                          <a:cs typeface="Times New Roman"/>
                        </a:rPr>
                        <a:t> Circuit Line &gt; 0.5 mi).</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ctr">
                        <a:spcBef>
                          <a:spcPts val="0"/>
                        </a:spcBef>
                        <a:spcAft>
                          <a:spcPts val="0"/>
                        </a:spcAft>
                      </a:pPr>
                      <a:r>
                        <a:rPr lang="en-US" sz="800" b="1">
                          <a:effectLst/>
                          <a:latin typeface="Arial"/>
                          <a:ea typeface="Calibri"/>
                          <a:cs typeface="Times New Roman"/>
                        </a:rPr>
                        <a:t>N-A-1</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a:effectLst/>
                          <a:latin typeface="Arial"/>
                          <a:ea typeface="Calibri"/>
                          <a:cs typeface="Times New Roman"/>
                        </a:rPr>
                        <a:t>P6</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effectLst/>
                          <a:latin typeface="Arial"/>
                          <a:ea typeface="Calibri"/>
                          <a:cs typeface="Times New Roman"/>
                        </a:rPr>
                        <a:t>Loss of a 345/138 kV autotransformer followed by an N-1 event defined above.</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ctr">
                        <a:spcBef>
                          <a:spcPts val="0"/>
                        </a:spcBef>
                        <a:spcAft>
                          <a:spcPts val="0"/>
                        </a:spcAft>
                      </a:pPr>
                      <a:r>
                        <a:rPr lang="en-US" sz="800" b="1">
                          <a:effectLst/>
                          <a:latin typeface="Arial"/>
                          <a:ea typeface="Calibri"/>
                          <a:cs typeface="Times New Roman"/>
                        </a:rPr>
                        <a:t>N-G-1</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a:effectLst/>
                          <a:latin typeface="Arial"/>
                          <a:ea typeface="Calibri"/>
                          <a:cs typeface="Times New Roman"/>
                        </a:rPr>
                        <a:t>P3</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effectLst/>
                          <a:latin typeface="Arial"/>
                          <a:ea typeface="Calibri"/>
                          <a:cs typeface="Times New Roman"/>
                        </a:rPr>
                        <a:t>Loss of a generating unit followed by an N-1 event defined above.</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ctr">
                        <a:spcBef>
                          <a:spcPts val="0"/>
                        </a:spcBef>
                        <a:spcAft>
                          <a:spcPts val="0"/>
                        </a:spcAft>
                      </a:pPr>
                      <a:r>
                        <a:rPr lang="en-US" sz="800" b="1">
                          <a:effectLst/>
                          <a:latin typeface="Arial"/>
                          <a:ea typeface="Calibri"/>
                          <a:cs typeface="Times New Roman"/>
                        </a:rPr>
                        <a:t>N-G-G</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a:effectLst/>
                          <a:latin typeface="Arial"/>
                          <a:ea typeface="Calibri"/>
                          <a:cs typeface="Times New Roman"/>
                        </a:rPr>
                        <a:t>P3</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effectLst/>
                          <a:latin typeface="Arial"/>
                          <a:ea typeface="Calibri"/>
                          <a:cs typeface="Times New Roman"/>
                        </a:rPr>
                        <a:t>Loss of a generating unit followed by the loss of generating unit.</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ctr">
                        <a:spcBef>
                          <a:spcPts val="0"/>
                        </a:spcBef>
                        <a:spcAft>
                          <a:spcPts val="0"/>
                        </a:spcAft>
                      </a:pPr>
                      <a:r>
                        <a:rPr lang="en-US" sz="800" b="1" dirty="0" smtClean="0">
                          <a:effectLst/>
                          <a:latin typeface="Arial"/>
                          <a:ea typeface="Calibri"/>
                          <a:cs typeface="Times New Roman"/>
                        </a:rPr>
                        <a:t>N-1-1*</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0"/>
                        </a:spcAft>
                      </a:pPr>
                      <a:r>
                        <a:rPr lang="en-US" sz="800">
                          <a:effectLst/>
                          <a:latin typeface="Arial"/>
                          <a:ea typeface="Calibri"/>
                          <a:cs typeface="Times New Roman"/>
                        </a:rPr>
                        <a:t>P6</a:t>
                      </a:r>
                      <a:endParaRPr lang="en-US"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a:ea typeface="Calibri"/>
                          <a:cs typeface="Times New Roman"/>
                        </a:rPr>
                        <a:t>A planned maintenance outage followed by an N-1 event defined above.</a:t>
                      </a:r>
                      <a:endParaRPr lang="en-US"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7912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9869" y="81122"/>
            <a:ext cx="8443953" cy="6706389"/>
          </a:xfrm>
          <a:prstGeom prst="rect">
            <a:avLst/>
          </a:prstGeom>
        </p:spPr>
      </p:pic>
      <p:sp>
        <p:nvSpPr>
          <p:cNvPr id="3" name="TextBox 2"/>
          <p:cNvSpPr txBox="1"/>
          <p:nvPr/>
        </p:nvSpPr>
        <p:spPr>
          <a:xfrm>
            <a:off x="369868" y="6503067"/>
            <a:ext cx="8443953" cy="369332"/>
          </a:xfrm>
          <a:prstGeom prst="rect">
            <a:avLst/>
          </a:prstGeom>
          <a:solidFill>
            <a:schemeClr val="bg1">
              <a:lumMod val="85000"/>
            </a:schemeClr>
          </a:solidFill>
        </p:spPr>
        <p:txBody>
          <a:bodyPr wrap="square" rtlCol="0">
            <a:spAutoFit/>
          </a:bodyPr>
          <a:lstStyle/>
          <a:p>
            <a:pPr algn="ctr"/>
            <a:r>
              <a:rPr lang="en-US" b="1" dirty="0" smtClean="0"/>
              <a:t>Overloading in 2020</a:t>
            </a:r>
            <a:endParaRPr lang="en-US" b="1" dirty="0"/>
          </a:p>
        </p:txBody>
      </p:sp>
      <p:sp>
        <p:nvSpPr>
          <p:cNvPr id="4" name="TextBox 3"/>
          <p:cNvSpPr txBox="1"/>
          <p:nvPr/>
        </p:nvSpPr>
        <p:spPr>
          <a:xfrm>
            <a:off x="4633032" y="1657895"/>
            <a:ext cx="2337499" cy="230832"/>
          </a:xfrm>
          <a:prstGeom prst="rect">
            <a:avLst/>
          </a:prstGeom>
          <a:solidFill>
            <a:schemeClr val="bg1">
              <a:lumMod val="65000"/>
              <a:alpha val="56000"/>
            </a:schemeClr>
          </a:solidFill>
        </p:spPr>
        <p:txBody>
          <a:bodyPr wrap="none" rtlCol="0">
            <a:spAutoFit/>
          </a:bodyPr>
          <a:lstStyle/>
          <a:p>
            <a:r>
              <a:rPr lang="en-US" sz="900" b="1" dirty="0" smtClean="0"/>
              <a:t>North Edinburg 345/138kV Transformers</a:t>
            </a:r>
            <a:endParaRPr lang="en-US" sz="900" b="1" dirty="0"/>
          </a:p>
        </p:txBody>
      </p:sp>
      <p:cxnSp>
        <p:nvCxnSpPr>
          <p:cNvPr id="6" name="Straight Arrow Connector 5"/>
          <p:cNvCxnSpPr/>
          <p:nvPr/>
        </p:nvCxnSpPr>
        <p:spPr>
          <a:xfrm flipH="1">
            <a:off x="4175832" y="1773311"/>
            <a:ext cx="457200" cy="28519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428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52400" y="914400"/>
            <a:ext cx="8839200" cy="5169895"/>
            <a:chOff x="152400" y="914400"/>
            <a:chExt cx="8839200" cy="5169895"/>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839200" cy="516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943688"/>
              <a:ext cx="442750"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Starr</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5" name="TextBox 4"/>
            <p:cNvSpPr txBox="1"/>
            <p:nvPr/>
          </p:nvSpPr>
          <p:spPr>
            <a:xfrm>
              <a:off x="1752600" y="952832"/>
              <a:ext cx="590226"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Hidalgo</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6" name="TextBox 5"/>
            <p:cNvSpPr txBox="1"/>
            <p:nvPr/>
          </p:nvSpPr>
          <p:spPr>
            <a:xfrm>
              <a:off x="4350624" y="1066798"/>
              <a:ext cx="574196"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Willacy</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sp>
          <p:nvSpPr>
            <p:cNvPr id="7" name="TextBox 6"/>
            <p:cNvSpPr txBox="1"/>
            <p:nvPr/>
          </p:nvSpPr>
          <p:spPr>
            <a:xfrm>
              <a:off x="6553200" y="2927937"/>
              <a:ext cx="665567" cy="246221"/>
            </a:xfrm>
            <a:prstGeom prst="rect">
              <a:avLst/>
            </a:prstGeom>
            <a:noFill/>
          </p:spPr>
          <p:txBody>
            <a:bodyPr wrap="none" rtlCol="0">
              <a:spAutoFit/>
            </a:bodyPr>
            <a:lstStyle/>
            <a:p>
              <a:r>
                <a:rPr lang="en-US" sz="1000" b="1" dirty="0" smtClean="0">
                  <a:solidFill>
                    <a:schemeClr val="bg2">
                      <a:lumMod val="90000"/>
                    </a:schemeClr>
                  </a:solidFill>
                  <a:latin typeface="Calibri" panose="020F0502020204030204" pitchFamily="34" charset="0"/>
                  <a:cs typeface="Courier New" panose="02070309020205020404" pitchFamily="49" charset="0"/>
                </a:rPr>
                <a:t>Cameron</a:t>
              </a:r>
              <a:endParaRPr lang="en-US" sz="1000" b="1" dirty="0">
                <a:solidFill>
                  <a:schemeClr val="bg2">
                    <a:lumMod val="90000"/>
                  </a:schemeClr>
                </a:solidFill>
                <a:latin typeface="Calibri" panose="020F0502020204030204" pitchFamily="34" charset="0"/>
                <a:cs typeface="Courier New" panose="02070309020205020404" pitchFamily="49" charset="0"/>
              </a:endParaRPr>
            </a:p>
          </p:txBody>
        </p:sp>
      </p:grpSp>
      <p:sp>
        <p:nvSpPr>
          <p:cNvPr id="8" name="Oval 7"/>
          <p:cNvSpPr/>
          <p:nvPr/>
        </p:nvSpPr>
        <p:spPr>
          <a:xfrm>
            <a:off x="1447800" y="2590800"/>
            <a:ext cx="2514600" cy="1447800"/>
          </a:xfrm>
          <a:prstGeom prst="ellipse">
            <a:avLst/>
          </a:prstGeom>
          <a:solidFill>
            <a:schemeClr val="bg1">
              <a:lumMod val="85000"/>
              <a:alpha val="34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West LRGV</a:t>
            </a:r>
            <a:endParaRPr lang="en-US" sz="1200" dirty="0"/>
          </a:p>
        </p:txBody>
      </p:sp>
      <p:sp>
        <p:nvSpPr>
          <p:cNvPr id="9" name="TextBox 8"/>
          <p:cNvSpPr txBox="1"/>
          <p:nvPr/>
        </p:nvSpPr>
        <p:spPr>
          <a:xfrm>
            <a:off x="2876311" y="314272"/>
            <a:ext cx="3391378" cy="461665"/>
          </a:xfrm>
          <a:prstGeom prst="rect">
            <a:avLst/>
          </a:prstGeom>
          <a:noFill/>
        </p:spPr>
        <p:txBody>
          <a:bodyPr wrap="none" rtlCol="0">
            <a:spAutoFit/>
          </a:bodyPr>
          <a:lstStyle/>
          <a:p>
            <a:r>
              <a:rPr lang="en-US" sz="2400" dirty="0" smtClean="0"/>
              <a:t>West LRGV Study Area</a:t>
            </a:r>
          </a:p>
        </p:txBody>
      </p:sp>
      <p:sp>
        <p:nvSpPr>
          <p:cNvPr id="10" name="TextBox 9"/>
          <p:cNvSpPr txBox="1"/>
          <p:nvPr/>
        </p:nvSpPr>
        <p:spPr>
          <a:xfrm>
            <a:off x="133927" y="6152584"/>
            <a:ext cx="8857673" cy="492443"/>
          </a:xfrm>
          <a:prstGeom prst="rect">
            <a:avLst/>
          </a:prstGeom>
          <a:noFill/>
        </p:spPr>
        <p:txBody>
          <a:bodyPr wrap="square" rtlCol="0">
            <a:spAutoFit/>
          </a:bodyPr>
          <a:lstStyle/>
          <a:p>
            <a:pPr algn="ctr"/>
            <a:r>
              <a:rPr lang="en-US" sz="1300" dirty="0" smtClean="0">
                <a:latin typeface="Calibri" panose="020F0502020204030204" pitchFamily="34" charset="0"/>
              </a:rPr>
              <a:t>This RPG Submission Addresses Issues in the West LRGV</a:t>
            </a:r>
          </a:p>
          <a:p>
            <a:pPr algn="ctr"/>
            <a:r>
              <a:rPr lang="en-US" sz="1300" dirty="0" smtClean="0">
                <a:latin typeface="Calibri" panose="020F0502020204030204" pitchFamily="34" charset="0"/>
              </a:rPr>
              <a:t>Issues in the East Valley will be Addressed in a Future RPG Submission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2767237" y="9427"/>
            <a:ext cx="3591048" cy="461665"/>
          </a:xfrm>
          <a:prstGeom prst="rect">
            <a:avLst/>
          </a:prstGeom>
          <a:noFill/>
        </p:spPr>
        <p:txBody>
          <a:bodyPr wrap="none" rtlCol="0">
            <a:spAutoFit/>
          </a:bodyPr>
          <a:lstStyle/>
          <a:p>
            <a:r>
              <a:rPr lang="en-US" sz="2400" dirty="0" smtClean="0"/>
              <a:t>138kV Upgrades Studied</a:t>
            </a:r>
          </a:p>
        </p:txBody>
      </p:sp>
      <p:sp>
        <p:nvSpPr>
          <p:cNvPr id="10" name="TextBox 9"/>
          <p:cNvSpPr txBox="1"/>
          <p:nvPr/>
        </p:nvSpPr>
        <p:spPr>
          <a:xfrm>
            <a:off x="228600" y="491308"/>
            <a:ext cx="8686799" cy="4493538"/>
          </a:xfrm>
          <a:prstGeom prst="rect">
            <a:avLst/>
          </a:prstGeom>
          <a:noFill/>
        </p:spPr>
        <p:txBody>
          <a:bodyPr wrap="square" rtlCol="0">
            <a:spAutoFit/>
          </a:bodyPr>
          <a:lstStyle/>
          <a:p>
            <a:pPr marL="341313" indent="-341313" algn="just">
              <a:spcBef>
                <a:spcPts val="0"/>
              </a:spcBef>
              <a:spcAft>
                <a:spcPts val="0"/>
              </a:spcAft>
            </a:pPr>
            <a:r>
              <a:rPr lang="en-US" sz="1300" dirty="0" smtClean="0">
                <a:latin typeface="Calibri" panose="020F0502020204030204" pitchFamily="34" charset="0"/>
              </a:rPr>
              <a:t>0.	</a:t>
            </a:r>
            <a:r>
              <a:rPr lang="en-US" sz="1300" dirty="0" smtClean="0">
                <a:latin typeface="Calibri"/>
                <a:ea typeface="Times New Roman"/>
                <a:cs typeface="Times New Roman"/>
              </a:rPr>
              <a:t>Rebuild/</a:t>
            </a:r>
            <a:r>
              <a:rPr lang="en-US" sz="1300" dirty="0" err="1" smtClean="0">
                <a:latin typeface="Calibri"/>
                <a:ea typeface="Times New Roman"/>
                <a:cs typeface="Times New Roman"/>
              </a:rPr>
              <a:t>Reconductor</a:t>
            </a:r>
            <a:r>
              <a:rPr lang="en-US" sz="1300" dirty="0" smtClean="0">
                <a:latin typeface="Calibri"/>
                <a:ea typeface="Times New Roman"/>
                <a:cs typeface="Times New Roman"/>
              </a:rPr>
              <a:t> </a:t>
            </a:r>
            <a:r>
              <a:rPr lang="en-US" sz="1300" dirty="0">
                <a:latin typeface="Calibri"/>
                <a:ea typeface="Times New Roman"/>
                <a:cs typeface="Times New Roman"/>
              </a:rPr>
              <a:t>Offending lines and Replace North Edinburg Transformers.</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Looping in the North Edinburg – Palmhurst 138 kV line into West Edinburg 138 kV substation.</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Looping in the McColl Road – North McAllen 138 kV line into Pharr 138 kV substation and operate the Pharr – North McAllen 138 kV line segment normally open.</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Looping in the Palmhurst – Merret 138 kV line, North Edinburg – North McAllen 138 kV line, and McColl Road – North McAllen 138 kV line into a new switching substation.</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Installing a Phase Shifting Transformer at the Duke 138 kV substation in series with the Duke – Aderhold 138 kV line.</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Installing a Phase Shifting Transformer at the South McAllen 138 kV substation in series with the South McAllen – Halls Acres 138 kV line.</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Installing a Phase Shifting Transformer at the Frontera 138 kV substation in series with the Frontera – Palmhurst 138 kV line.</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Constructing a new El Gato – Stewart Road 138 kV line and installing a Phase Shifting Transformer at El Gato 138 kV substation in series with the El Gato – Stewart Road 138 kV line.</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Constructing a new substation on the North Edinburg – Moore Field 138 kV line and constructing a new 138 kV line from the new substation to West </a:t>
            </a:r>
            <a:r>
              <a:rPr lang="en-US" sz="1300" dirty="0" smtClean="0">
                <a:latin typeface="Calibri"/>
                <a:ea typeface="Times New Roman"/>
                <a:cs typeface="Times New Roman"/>
              </a:rPr>
              <a:t>Edinburg.</a:t>
            </a:r>
            <a:endParaRPr lang="en-US" sz="1300" dirty="0">
              <a:latin typeface="Calibri"/>
              <a:ea typeface="Times New Roman"/>
              <a:cs typeface="Times New Roman"/>
            </a:endParaRP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Constructing a new double circuit 138 kV line from Stewart Road to the North Edinburg – Loma Alta 345 kV line, adding a new substation and 345/138 kV transformer.</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Constructing a new 138 kV line from El Gato to the North Edinburg – Loma Alta 345 kV line, adding a new substation and 345/138 kV transformer.</a:t>
            </a:r>
          </a:p>
          <a:p>
            <a:pPr marL="342900" marR="0" lvl="0" indent="-342900" algn="just">
              <a:spcBef>
                <a:spcPts val="0"/>
              </a:spcBef>
              <a:spcAft>
                <a:spcPts val="0"/>
              </a:spcAft>
              <a:buFont typeface="+mj-lt"/>
              <a:buAutoNum type="arabicPeriod"/>
            </a:pPr>
            <a:r>
              <a:rPr lang="en-US" sz="1300" dirty="0">
                <a:latin typeface="Calibri"/>
                <a:ea typeface="Times New Roman"/>
                <a:cs typeface="Times New Roman"/>
              </a:rPr>
              <a:t>Constructing a new double circuit 138 kV line from South McAllen to the North Edinburg – Loma Alta 345 kV line, adding a new substation and 345/138 kV </a:t>
            </a:r>
            <a:r>
              <a:rPr lang="en-US" sz="1300" dirty="0" smtClean="0">
                <a:latin typeface="Calibri"/>
                <a:ea typeface="Times New Roman"/>
                <a:cs typeface="Times New Roman"/>
              </a:rPr>
              <a:t>transformer.</a:t>
            </a:r>
          </a:p>
          <a:p>
            <a:pPr marL="342900" marR="0" lvl="0" indent="-342900" algn="just">
              <a:spcBef>
                <a:spcPts val="0"/>
              </a:spcBef>
              <a:spcAft>
                <a:spcPts val="0"/>
              </a:spcAft>
              <a:buFont typeface="+mj-lt"/>
              <a:buAutoNum type="arabicPeriod"/>
            </a:pPr>
            <a:r>
              <a:rPr lang="en-US" sz="1300" dirty="0" smtClean="0">
                <a:latin typeface="Calibri"/>
                <a:ea typeface="Times New Roman"/>
                <a:cs typeface="Times New Roman"/>
              </a:rPr>
              <a:t>Plus a Few Others.</a:t>
            </a:r>
          </a:p>
        </p:txBody>
      </p:sp>
      <p:sp>
        <p:nvSpPr>
          <p:cNvPr id="2" name="TextBox 1"/>
          <p:cNvSpPr txBox="1"/>
          <p:nvPr/>
        </p:nvSpPr>
        <p:spPr>
          <a:xfrm>
            <a:off x="218979" y="5029200"/>
            <a:ext cx="8687564" cy="1292662"/>
          </a:xfrm>
          <a:prstGeom prst="rect">
            <a:avLst/>
          </a:prstGeom>
          <a:noFill/>
        </p:spPr>
        <p:txBody>
          <a:bodyPr wrap="square" rtlCol="0">
            <a:spAutoFit/>
          </a:bodyPr>
          <a:lstStyle/>
          <a:p>
            <a:pPr marL="171450" indent="-171450">
              <a:buFont typeface="Arial" panose="020B0604020202020204" pitchFamily="34" charset="0"/>
              <a:buChar char="•"/>
            </a:pPr>
            <a:r>
              <a:rPr lang="en-US" sz="1300" dirty="0" smtClean="0">
                <a:solidFill>
                  <a:srgbClr val="0000FF"/>
                </a:solidFill>
                <a:latin typeface="Calibri" panose="020F0502020204030204" pitchFamily="34" charset="0"/>
              </a:rPr>
              <a:t>Upgrade0 was determined not to be a practical solution since the cost of upgrading 38 miles of 138kV line in an urban area and replacing two 345/138kV high capacity autotransfomers would rival the cost of more robust and longer term solutions. </a:t>
            </a:r>
          </a:p>
          <a:p>
            <a:pPr marL="171450" indent="-171450">
              <a:buFont typeface="Arial" panose="020B0604020202020204" pitchFamily="34" charset="0"/>
              <a:buChar char="•"/>
            </a:pPr>
            <a:r>
              <a:rPr lang="en-US" sz="1300" dirty="0" smtClean="0">
                <a:solidFill>
                  <a:srgbClr val="0000FF"/>
                </a:solidFill>
                <a:latin typeface="Calibri" panose="020F0502020204030204" pitchFamily="34" charset="0"/>
              </a:rPr>
              <a:t>No single 138kV upgrade above or combination of upgrades were sufficient in resolving the thermal overloads in the 2020 system.</a:t>
            </a:r>
          </a:p>
          <a:p>
            <a:pPr marL="171450" indent="-171450">
              <a:buFont typeface="Arial" panose="020B0604020202020204" pitchFamily="34" charset="0"/>
              <a:buChar char="•"/>
            </a:pPr>
            <a:r>
              <a:rPr lang="en-US" sz="1300" dirty="0" smtClean="0">
                <a:solidFill>
                  <a:srgbClr val="0000FF"/>
                </a:solidFill>
                <a:latin typeface="Calibri" panose="020F0502020204030204" pitchFamily="34" charset="0"/>
              </a:rPr>
              <a:t>138kV Upgrade1 and 2 exhibited substantial benefits with low cost and were then included with combinations of other 345kV options. These two 138kV upgrades are illustrated in the next slides.</a:t>
            </a:r>
            <a:endParaRPr lang="en-US" sz="130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34989525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lnDef>
      <a:spPr>
        <a:ln w="1905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2694</TotalTime>
  <Words>1882</Words>
  <Application>Microsoft Office PowerPoint</Application>
  <PresentationFormat>On-screen Show (4:3)</PresentationFormat>
  <Paragraphs>270</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American Electric Power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LRGV Area Transmission Improvements</dc:title>
  <dc:creator>DLyons</dc:creator>
  <cp:lastModifiedBy>DLyons</cp:lastModifiedBy>
  <cp:revision>194</cp:revision>
  <cp:lastPrinted>2015-08-14T20:22:48Z</cp:lastPrinted>
  <dcterms:created xsi:type="dcterms:W3CDTF">2015-08-03T21:09:19Z</dcterms:created>
  <dcterms:modified xsi:type="dcterms:W3CDTF">2015-08-17T16:11:23Z</dcterms:modified>
</cp:coreProperties>
</file>