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3"/>
  </p:notesMasterIdLst>
  <p:handoutMasterIdLst>
    <p:handoutMasterId r:id="rId14"/>
  </p:handoutMasterIdLst>
  <p:sldIdLst>
    <p:sldId id="401" r:id="rId8"/>
    <p:sldId id="406" r:id="rId9"/>
    <p:sldId id="407" r:id="rId10"/>
    <p:sldId id="410" r:id="rId11"/>
    <p:sldId id="409" r:id="rId12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2" d="100"/>
          <a:sy n="132" d="100"/>
        </p:scale>
        <p:origin x="1410" y="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August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June/July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June/July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06/05/15 – Find Transaction for historic searches (greater than 1 year) unavailable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06/18/15 </a:t>
            </a:r>
            <a:r>
              <a:rPr lang="en-US" sz="1600" dirty="0"/>
              <a:t>– Find Transaction for historic searches (greater than 1 year) unavailable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06/25/15 – MIS Find ESIID and Find Transaction slow response times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07/01/15 – NAESB Issue (15:25 – 15:34)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Market </a:t>
            </a:r>
            <a:r>
              <a:rPr lang="en-US" sz="1400" dirty="0"/>
              <a:t>Participants may have received NAESB processing errors or experienced delays in Retail transaction processing until approximately </a:t>
            </a:r>
            <a:r>
              <a:rPr lang="en-US" sz="1400" dirty="0" smtClean="0"/>
              <a:t>19:00, when the transaction backlog was cleared and normal processing resumed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From </a:t>
            </a:r>
            <a:r>
              <a:rPr lang="en-US" sz="1400" dirty="0" smtClean="0"/>
              <a:t>07/1/15 </a:t>
            </a:r>
            <a:r>
              <a:rPr lang="en-US" sz="1400" dirty="0"/>
              <a:t>at 15:25 until </a:t>
            </a:r>
            <a:r>
              <a:rPr lang="en-US" sz="1400" dirty="0" smtClean="0"/>
              <a:t>07/2/15 </a:t>
            </a:r>
            <a:r>
              <a:rPr lang="en-US" sz="1400" dirty="0"/>
              <a:t>at approximately </a:t>
            </a:r>
            <a:r>
              <a:rPr lang="en-US" sz="1400" dirty="0" smtClean="0"/>
              <a:t>15:30, </a:t>
            </a:r>
            <a:r>
              <a:rPr lang="en-US" sz="1400" dirty="0"/>
              <a:t>ERCOT erroneously sent reject responses indicating duplication (DUP) for a small subset of </a:t>
            </a:r>
            <a:r>
              <a:rPr lang="en-US" sz="1400" dirty="0" smtClean="0"/>
              <a:t>LSEs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07/12/15 </a:t>
            </a:r>
            <a:r>
              <a:rPr lang="en-US" sz="1600" dirty="0"/>
              <a:t>– Planned Maintenance </a:t>
            </a:r>
            <a:r>
              <a:rPr lang="en-US" sz="1600" dirty="0" smtClean="0"/>
              <a:t>(Commercial Systems Site </a:t>
            </a:r>
            <a:r>
              <a:rPr lang="en-US" sz="1600" dirty="0"/>
              <a:t>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Retail API)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Supplemental </a:t>
            </a:r>
            <a:r>
              <a:rPr lang="en-US" sz="1600" dirty="0"/>
              <a:t>AMS Interval Data Report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impacts to report </a:t>
            </a:r>
            <a:r>
              <a:rPr lang="en-US" sz="1600" dirty="0" smtClean="0"/>
              <a:t>posting in June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Permanent fix implemented in R3 Production release (week of 06/22/15)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44" y="997622"/>
            <a:ext cx="8510356" cy="4885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2015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5" y="1447800"/>
            <a:ext cx="9022606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August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Premature Transitioning of </a:t>
            </a:r>
            <a:r>
              <a:rPr lang="en-US" dirty="0" err="1" smtClean="0"/>
              <a:t>MarkeTrak</a:t>
            </a:r>
            <a:r>
              <a:rPr lang="en-US" dirty="0" smtClean="0"/>
              <a:t> Issues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772885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ERCOT’s </a:t>
            </a:r>
            <a:r>
              <a:rPr lang="en-US" sz="1600" dirty="0" err="1"/>
              <a:t>MarkeTrak</a:t>
            </a:r>
            <a:r>
              <a:rPr lang="en-US" sz="1600" dirty="0"/>
              <a:t> </a:t>
            </a:r>
            <a:r>
              <a:rPr lang="en-US" sz="1600" dirty="0" smtClean="0"/>
              <a:t>application prematurely transitioned issues </a:t>
            </a:r>
            <a:r>
              <a:rPr lang="en-US" sz="1600" dirty="0"/>
              <a:t>of all </a:t>
            </a:r>
            <a:r>
              <a:rPr lang="en-US" sz="1600" dirty="0" smtClean="0"/>
              <a:t>subtypes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This occurred </a:t>
            </a:r>
            <a:r>
              <a:rPr lang="en-US" sz="1600" dirty="0"/>
              <a:t>on February </a:t>
            </a:r>
            <a:r>
              <a:rPr lang="en-US" sz="1600" dirty="0" smtClean="0"/>
              <a:t>4 , 11, and 24,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Investigation determined that a database parameter was getting changed by the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application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On February 24, ERCOT implemented </a:t>
            </a:r>
            <a:r>
              <a:rPr lang="en-US" sz="1600" dirty="0"/>
              <a:t>a system change in an attempt to prevent </a:t>
            </a:r>
            <a:r>
              <a:rPr lang="en-US" sz="1600" dirty="0" smtClean="0"/>
              <a:t>the impact of the database parameter change, should it reoccur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 re-occurrence of the issue since 02/24/15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Vendor root cause investigation: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Unable to reproduce the issue under multiple scenarios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No other customers have reported this issue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Vendor suggests considering an upgrade of their product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TDTWG has questions regarding the possibility of an upgrade (support roadmap, user base of currently running version, features of new version,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ERCOT has initiated discussions with the vendor to address TDTWG’s questions regarding an upgrade path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ERCOT presented details of vendor discussions at 07/13/15 MTTF and 07/14/15 TDTWG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ERCOT presented details of vendor discussions at 08/04/15 RMS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200" b="1" dirty="0"/>
          </a:p>
          <a:p>
            <a:pPr marL="0" lv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0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c34af464-7aa1-4edd-9be4-83dffc1cb926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8825</TotalTime>
  <Words>364</Words>
  <Application>Microsoft Office PowerPoint</Application>
  <PresentationFormat>On-screen Show (4:3)</PresentationFormat>
  <Paragraphs>76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  <vt:lpstr>MarkeTrak Performance</vt:lpstr>
      <vt:lpstr>Premature Transitioning of MarkeTrak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Clifton, Suzy</cp:lastModifiedBy>
  <cp:revision>382</cp:revision>
  <cp:lastPrinted>2015-03-02T23:22:39Z</cp:lastPrinted>
  <dcterms:created xsi:type="dcterms:W3CDTF">2010-04-12T23:12:02Z</dcterms:created>
  <dcterms:modified xsi:type="dcterms:W3CDTF">2015-08-18T14:35:52Z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