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31"/>
  </p:notesMasterIdLst>
  <p:sldIdLst>
    <p:sldId id="642" r:id="rId4"/>
    <p:sldId id="764" r:id="rId5"/>
    <p:sldId id="765" r:id="rId6"/>
    <p:sldId id="766" r:id="rId7"/>
    <p:sldId id="767" r:id="rId8"/>
    <p:sldId id="794" r:id="rId9"/>
    <p:sldId id="795" r:id="rId10"/>
    <p:sldId id="698" r:id="rId11"/>
    <p:sldId id="768" r:id="rId12"/>
    <p:sldId id="756" r:id="rId13"/>
    <p:sldId id="757" r:id="rId14"/>
    <p:sldId id="758" r:id="rId15"/>
    <p:sldId id="759" r:id="rId16"/>
    <p:sldId id="760" r:id="rId17"/>
    <p:sldId id="755" r:id="rId18"/>
    <p:sldId id="789" r:id="rId19"/>
    <p:sldId id="783" r:id="rId20"/>
    <p:sldId id="784" r:id="rId21"/>
    <p:sldId id="785" r:id="rId22"/>
    <p:sldId id="786" r:id="rId23"/>
    <p:sldId id="787" r:id="rId24"/>
    <p:sldId id="788" r:id="rId25"/>
    <p:sldId id="796" r:id="rId26"/>
    <p:sldId id="790" r:id="rId27"/>
    <p:sldId id="791" r:id="rId28"/>
    <p:sldId id="792" r:id="rId29"/>
    <p:sldId id="703" r:id="rId30"/>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33CC"/>
    <a:srgbClr val="FFFFCC"/>
    <a:srgbClr val="36B871"/>
    <a:srgbClr val="38B674"/>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p:scale>
          <a:sx n="80" d="100"/>
          <a:sy n="80" d="100"/>
        </p:scale>
        <p:origin x="-1446" y="-240"/>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11" Type="http://schemas.openxmlformats.org/officeDocument/2006/relationships/image" Target="../media/image32.wmf"/><Relationship Id="rId5" Type="http://schemas.openxmlformats.org/officeDocument/2006/relationships/image" Target="../media/image26.wmf"/><Relationship Id="rId10" Type="http://schemas.openxmlformats.org/officeDocument/2006/relationships/image" Target="../media/image31.wmf"/><Relationship Id="rId4" Type="http://schemas.openxmlformats.org/officeDocument/2006/relationships/image" Target="../media/image25.wmf"/><Relationship Id="rId9"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11" Type="http://schemas.openxmlformats.org/officeDocument/2006/relationships/image" Target="../media/image43.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10</a:t>
            </a:fld>
            <a:endParaRPr lang="en-US"/>
          </a:p>
        </p:txBody>
      </p:sp>
    </p:spTree>
    <p:extLst>
      <p:ext uri="{BB962C8B-B14F-4D97-AF65-F5344CB8AC3E}">
        <p14:creationId xmlns:p14="http://schemas.microsoft.com/office/powerpoint/2010/main" val="147742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8/11/2015</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8/11/2015</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8/11/2015</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8/11/2015</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8/11/2015</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8/11/2015</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8/11/2015</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8/11/2015</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8/11/2015</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8/11/2015</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8/11/2015</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8/11/2015</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13" Type="http://schemas.openxmlformats.org/officeDocument/2006/relationships/oleObject" Target="../embeddings/oleObject4.bin"/><Relationship Id="rId18" Type="http://schemas.openxmlformats.org/officeDocument/2006/relationships/image" Target="../media/image8.wmf"/><Relationship Id="rId26" Type="http://schemas.openxmlformats.org/officeDocument/2006/relationships/oleObject" Target="../embeddings/Microsoft_Word_97_-_2003_Document8.doc"/><Relationship Id="rId3" Type="http://schemas.openxmlformats.org/officeDocument/2006/relationships/notesSlide" Target="../notesSlides/notesSlide1.xml"/><Relationship Id="rId21" Type="http://schemas.openxmlformats.org/officeDocument/2006/relationships/image" Target="../media/image9.wmf"/><Relationship Id="rId7" Type="http://schemas.openxmlformats.org/officeDocument/2006/relationships/oleObject" Target="../embeddings/oleObject2.bin"/><Relationship Id="rId12" Type="http://schemas.openxmlformats.org/officeDocument/2006/relationships/image" Target="../media/image6.wmf"/><Relationship Id="rId17" Type="http://schemas.openxmlformats.org/officeDocument/2006/relationships/oleObject" Target="../embeddings/Microsoft_Word_97_-_2003_Document5.doc"/><Relationship Id="rId25" Type="http://schemas.openxmlformats.org/officeDocument/2006/relationships/oleObject" Target="../embeddings/oleObject8.bin"/><Relationship Id="rId33" Type="http://schemas.openxmlformats.org/officeDocument/2006/relationships/image" Target="../media/image13.wmf"/><Relationship Id="rId2" Type="http://schemas.openxmlformats.org/officeDocument/2006/relationships/slideLayout" Target="../slideLayouts/slideLayout7.xml"/><Relationship Id="rId16" Type="http://schemas.openxmlformats.org/officeDocument/2006/relationships/oleObject" Target="../embeddings/oleObject5.bin"/><Relationship Id="rId20" Type="http://schemas.openxmlformats.org/officeDocument/2006/relationships/oleObject" Target="../embeddings/Microsoft_Word_97_-_2003_Document6.doc"/><Relationship Id="rId29"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Microsoft_Word_97_-_2003_Document3.doc"/><Relationship Id="rId24" Type="http://schemas.openxmlformats.org/officeDocument/2006/relationships/image" Target="../media/image10.wmf"/><Relationship Id="rId32" Type="http://schemas.openxmlformats.org/officeDocument/2006/relationships/oleObject" Target="../embeddings/Microsoft_Word_97_-_2003_Document10.doc"/><Relationship Id="rId5" Type="http://schemas.openxmlformats.org/officeDocument/2006/relationships/oleObject" Target="../embeddings/Microsoft_Word_97_-_2003_Document1.doc"/><Relationship Id="rId15" Type="http://schemas.openxmlformats.org/officeDocument/2006/relationships/image" Target="../media/image7.wmf"/><Relationship Id="rId23" Type="http://schemas.openxmlformats.org/officeDocument/2006/relationships/oleObject" Target="../embeddings/Microsoft_Word_97_-_2003_Document7.doc"/><Relationship Id="rId28"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oleObject" Target="../embeddings/oleObject6.bin"/><Relationship Id="rId31"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5.wmf"/><Relationship Id="rId14" Type="http://schemas.openxmlformats.org/officeDocument/2006/relationships/oleObject" Target="../embeddings/Microsoft_Word_97_-_2003_Document4.doc"/><Relationship Id="rId22" Type="http://schemas.openxmlformats.org/officeDocument/2006/relationships/oleObject" Target="../embeddings/oleObject7.bin"/><Relationship Id="rId27" Type="http://schemas.openxmlformats.org/officeDocument/2006/relationships/image" Target="../media/image11.wmf"/><Relationship Id="rId30" Type="http://schemas.openxmlformats.org/officeDocument/2006/relationships/image" Target="../media/image12.wmf"/></Relationships>
</file>

<file path=ppt/slides/_rels/slide11.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Microsoft_Word_97_-_2003_Document14.doc"/><Relationship Id="rId18" Type="http://schemas.openxmlformats.org/officeDocument/2006/relationships/oleObject" Target="../embeddings/oleObject16.bin"/><Relationship Id="rId26" Type="http://schemas.openxmlformats.org/officeDocument/2006/relationships/image" Target="../media/image21.wmf"/><Relationship Id="rId3" Type="http://schemas.openxmlformats.org/officeDocument/2006/relationships/oleObject" Target="../embeddings/oleObject11.bin"/><Relationship Id="rId21" Type="http://schemas.openxmlformats.org/officeDocument/2006/relationships/oleObject" Target="../embeddings/oleObject17.bin"/><Relationship Id="rId7" Type="http://schemas.openxmlformats.org/officeDocument/2006/relationships/oleObject" Target="../embeddings/Microsoft_Word_97_-_2003_Document12.doc"/><Relationship Id="rId12" Type="http://schemas.openxmlformats.org/officeDocument/2006/relationships/oleObject" Target="../embeddings/oleObject14.bin"/><Relationship Id="rId17" Type="http://schemas.openxmlformats.org/officeDocument/2006/relationships/image" Target="../media/image18.wmf"/><Relationship Id="rId25"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oleObject" Target="../embeddings/Microsoft_Word_97_-_2003_Document15.doc"/><Relationship Id="rId20" Type="http://schemas.openxmlformats.org/officeDocument/2006/relationships/image" Target="../media/image19.wmf"/><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6.wmf"/><Relationship Id="rId24" Type="http://schemas.openxmlformats.org/officeDocument/2006/relationships/oleObject" Target="../embeddings/oleObject18.bin"/><Relationship Id="rId5" Type="http://schemas.openxmlformats.org/officeDocument/2006/relationships/image" Target="../media/image14.wmf"/><Relationship Id="rId15" Type="http://schemas.openxmlformats.org/officeDocument/2006/relationships/oleObject" Target="../embeddings/oleObject15.bin"/><Relationship Id="rId23" Type="http://schemas.openxmlformats.org/officeDocument/2006/relationships/image" Target="../media/image20.wmf"/><Relationship Id="rId10" Type="http://schemas.openxmlformats.org/officeDocument/2006/relationships/oleObject" Target="../embeddings/Microsoft_Word_97_-_2003_Document13.doc"/><Relationship Id="rId19" Type="http://schemas.openxmlformats.org/officeDocument/2006/relationships/oleObject" Target="../embeddings/Microsoft_Word_97_-_2003_Document16.doc"/><Relationship Id="rId4" Type="http://schemas.openxmlformats.org/officeDocument/2006/relationships/oleObject" Target="../embeddings/Microsoft_Word_97_-_2003_Document11.doc"/><Relationship Id="rId9" Type="http://schemas.openxmlformats.org/officeDocument/2006/relationships/oleObject" Target="../embeddings/oleObject13.bin"/><Relationship Id="rId14" Type="http://schemas.openxmlformats.org/officeDocument/2006/relationships/image" Target="../media/image17.wmf"/><Relationship Id="rId22" Type="http://schemas.openxmlformats.org/officeDocument/2006/relationships/oleObject" Target="../embeddings/Microsoft_Word_97_-_2003_Document17.doc"/></Relationships>
</file>

<file path=ppt/slides/_rels/slide12.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Microsoft_Word_97_-_2003_Document22.doc"/><Relationship Id="rId18" Type="http://schemas.openxmlformats.org/officeDocument/2006/relationships/oleObject" Target="../embeddings/oleObject24.bin"/><Relationship Id="rId26" Type="http://schemas.openxmlformats.org/officeDocument/2006/relationships/image" Target="../media/image29.wmf"/><Relationship Id="rId3" Type="http://schemas.openxmlformats.org/officeDocument/2006/relationships/oleObject" Target="../embeddings/oleObject19.bin"/><Relationship Id="rId21" Type="http://schemas.openxmlformats.org/officeDocument/2006/relationships/oleObject" Target="../embeddings/oleObject25.bin"/><Relationship Id="rId34" Type="http://schemas.openxmlformats.org/officeDocument/2006/relationships/oleObject" Target="../embeddings/Microsoft_Word_97_-_2003_Document29.doc"/><Relationship Id="rId7" Type="http://schemas.openxmlformats.org/officeDocument/2006/relationships/oleObject" Target="../embeddings/Microsoft_Word_97_-_2003_Document20.doc"/><Relationship Id="rId12" Type="http://schemas.openxmlformats.org/officeDocument/2006/relationships/oleObject" Target="../embeddings/oleObject22.bin"/><Relationship Id="rId17" Type="http://schemas.openxmlformats.org/officeDocument/2006/relationships/image" Target="../media/image26.wmf"/><Relationship Id="rId25" Type="http://schemas.openxmlformats.org/officeDocument/2006/relationships/oleObject" Target="../embeddings/Microsoft_Word_97_-_2003_Document26.doc"/><Relationship Id="rId33"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oleObject" Target="../embeddings/Microsoft_Word_97_-_2003_Document23.doc"/><Relationship Id="rId20" Type="http://schemas.openxmlformats.org/officeDocument/2006/relationships/image" Target="../media/image27.wmf"/><Relationship Id="rId29" Type="http://schemas.openxmlformats.org/officeDocument/2006/relationships/image" Target="../media/image30.wmf"/><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24.wmf"/><Relationship Id="rId24" Type="http://schemas.openxmlformats.org/officeDocument/2006/relationships/oleObject" Target="../embeddings/oleObject26.bin"/><Relationship Id="rId32" Type="http://schemas.openxmlformats.org/officeDocument/2006/relationships/image" Target="../media/image31.wmf"/><Relationship Id="rId5" Type="http://schemas.openxmlformats.org/officeDocument/2006/relationships/image" Target="../media/image22.wmf"/><Relationship Id="rId15" Type="http://schemas.openxmlformats.org/officeDocument/2006/relationships/oleObject" Target="../embeddings/oleObject23.bin"/><Relationship Id="rId23" Type="http://schemas.openxmlformats.org/officeDocument/2006/relationships/image" Target="../media/image28.wmf"/><Relationship Id="rId28" Type="http://schemas.openxmlformats.org/officeDocument/2006/relationships/oleObject" Target="../embeddings/Microsoft_Word_97_-_2003_Document27.doc"/><Relationship Id="rId10" Type="http://schemas.openxmlformats.org/officeDocument/2006/relationships/oleObject" Target="../embeddings/Microsoft_Word_97_-_2003_Document21.doc"/><Relationship Id="rId19" Type="http://schemas.openxmlformats.org/officeDocument/2006/relationships/oleObject" Target="../embeddings/Microsoft_Word_97_-_2003_Document24.doc"/><Relationship Id="rId31" Type="http://schemas.openxmlformats.org/officeDocument/2006/relationships/oleObject" Target="../embeddings/Microsoft_Word_97_-_2003_Document28.doc"/><Relationship Id="rId4" Type="http://schemas.openxmlformats.org/officeDocument/2006/relationships/oleObject" Target="../embeddings/Microsoft_Word_97_-_2003_Document19.doc"/><Relationship Id="rId9" Type="http://schemas.openxmlformats.org/officeDocument/2006/relationships/oleObject" Target="../embeddings/oleObject21.bin"/><Relationship Id="rId14" Type="http://schemas.openxmlformats.org/officeDocument/2006/relationships/image" Target="../media/image25.wmf"/><Relationship Id="rId22" Type="http://schemas.openxmlformats.org/officeDocument/2006/relationships/oleObject" Target="../embeddings/Microsoft_Word_97_-_2003_Document25.doc"/><Relationship Id="rId27" Type="http://schemas.openxmlformats.org/officeDocument/2006/relationships/oleObject" Target="../embeddings/oleObject27.bin"/><Relationship Id="rId30" Type="http://schemas.openxmlformats.org/officeDocument/2006/relationships/oleObject" Target="../embeddings/oleObject28.bin"/><Relationship Id="rId35" Type="http://schemas.openxmlformats.org/officeDocument/2006/relationships/image" Target="../media/image32.wmf"/></Relationships>
</file>

<file path=ppt/slides/_rels/slide13.x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oleObject" Target="../embeddings/Microsoft_Word_97_-_2003_Document33.doc"/><Relationship Id="rId18" Type="http://schemas.openxmlformats.org/officeDocument/2006/relationships/oleObject" Target="../embeddings/oleObject35.bin"/><Relationship Id="rId26" Type="http://schemas.openxmlformats.org/officeDocument/2006/relationships/image" Target="../media/image40.wmf"/><Relationship Id="rId3" Type="http://schemas.openxmlformats.org/officeDocument/2006/relationships/oleObject" Target="../embeddings/oleObject30.bin"/><Relationship Id="rId21" Type="http://schemas.openxmlformats.org/officeDocument/2006/relationships/oleObject" Target="../embeddings/oleObject36.bin"/><Relationship Id="rId34" Type="http://schemas.openxmlformats.org/officeDocument/2006/relationships/oleObject" Target="../embeddings/Microsoft_Word_97_-_2003_Document40.doc"/><Relationship Id="rId7" Type="http://schemas.openxmlformats.org/officeDocument/2006/relationships/oleObject" Target="../embeddings/Microsoft_Word_97_-_2003_Document31.doc"/><Relationship Id="rId12" Type="http://schemas.openxmlformats.org/officeDocument/2006/relationships/oleObject" Target="../embeddings/oleObject33.bin"/><Relationship Id="rId17" Type="http://schemas.openxmlformats.org/officeDocument/2006/relationships/image" Target="../media/image37.wmf"/><Relationship Id="rId25" Type="http://schemas.openxmlformats.org/officeDocument/2006/relationships/oleObject" Target="../embeddings/Microsoft_Word_97_-_2003_Document37.doc"/><Relationship Id="rId33" Type="http://schemas.openxmlformats.org/officeDocument/2006/relationships/oleObject" Target="../embeddings/oleObject40.bin"/><Relationship Id="rId2" Type="http://schemas.openxmlformats.org/officeDocument/2006/relationships/slideLayout" Target="../slideLayouts/slideLayout7.xml"/><Relationship Id="rId16" Type="http://schemas.openxmlformats.org/officeDocument/2006/relationships/oleObject" Target="../embeddings/Microsoft_Word_97_-_2003_Document34.doc"/><Relationship Id="rId20" Type="http://schemas.openxmlformats.org/officeDocument/2006/relationships/image" Target="../media/image38.wmf"/><Relationship Id="rId29" Type="http://schemas.openxmlformats.org/officeDocument/2006/relationships/image" Target="../media/image41.wmf"/><Relationship Id="rId1" Type="http://schemas.openxmlformats.org/officeDocument/2006/relationships/vmlDrawing" Target="../drawings/vmlDrawing4.vml"/><Relationship Id="rId6" Type="http://schemas.openxmlformats.org/officeDocument/2006/relationships/oleObject" Target="../embeddings/oleObject31.bin"/><Relationship Id="rId11" Type="http://schemas.openxmlformats.org/officeDocument/2006/relationships/image" Target="../media/image35.wmf"/><Relationship Id="rId24" Type="http://schemas.openxmlformats.org/officeDocument/2006/relationships/oleObject" Target="../embeddings/oleObject37.bin"/><Relationship Id="rId32" Type="http://schemas.openxmlformats.org/officeDocument/2006/relationships/image" Target="../media/image42.wmf"/><Relationship Id="rId5" Type="http://schemas.openxmlformats.org/officeDocument/2006/relationships/image" Target="../media/image33.wmf"/><Relationship Id="rId15" Type="http://schemas.openxmlformats.org/officeDocument/2006/relationships/oleObject" Target="../embeddings/oleObject34.bin"/><Relationship Id="rId23" Type="http://schemas.openxmlformats.org/officeDocument/2006/relationships/image" Target="../media/image39.wmf"/><Relationship Id="rId28" Type="http://schemas.openxmlformats.org/officeDocument/2006/relationships/oleObject" Target="../embeddings/Microsoft_Word_97_-_2003_Document38.doc"/><Relationship Id="rId10" Type="http://schemas.openxmlformats.org/officeDocument/2006/relationships/oleObject" Target="../embeddings/Microsoft_Word_97_-_2003_Document32.doc"/><Relationship Id="rId19" Type="http://schemas.openxmlformats.org/officeDocument/2006/relationships/oleObject" Target="../embeddings/Microsoft_Word_97_-_2003_Document35.doc"/><Relationship Id="rId31" Type="http://schemas.openxmlformats.org/officeDocument/2006/relationships/oleObject" Target="../embeddings/Microsoft_Word_97_-_2003_Document39.doc"/><Relationship Id="rId4" Type="http://schemas.openxmlformats.org/officeDocument/2006/relationships/oleObject" Target="../embeddings/Microsoft_Word_97_-_2003_Document30.doc"/><Relationship Id="rId9" Type="http://schemas.openxmlformats.org/officeDocument/2006/relationships/oleObject" Target="../embeddings/oleObject32.bin"/><Relationship Id="rId14" Type="http://schemas.openxmlformats.org/officeDocument/2006/relationships/image" Target="../media/image36.wmf"/><Relationship Id="rId22" Type="http://schemas.openxmlformats.org/officeDocument/2006/relationships/oleObject" Target="../embeddings/Microsoft_Word_97_-_2003_Document36.doc"/><Relationship Id="rId27" Type="http://schemas.openxmlformats.org/officeDocument/2006/relationships/oleObject" Target="../embeddings/oleObject38.bin"/><Relationship Id="rId30" Type="http://schemas.openxmlformats.org/officeDocument/2006/relationships/oleObject" Target="../embeddings/oleObject39.bin"/><Relationship Id="rId35" Type="http://schemas.openxmlformats.org/officeDocument/2006/relationships/image" Target="../media/image43.wmf"/></Relationships>
</file>

<file path=ppt/slides/_rels/slide1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41.bin"/><Relationship Id="rId7" Type="http://schemas.openxmlformats.org/officeDocument/2006/relationships/oleObject" Target="../embeddings/Microsoft_Word_97_-_2003_Document42.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42.bin"/><Relationship Id="rId5" Type="http://schemas.openxmlformats.org/officeDocument/2006/relationships/image" Target="../media/image44.wmf"/><Relationship Id="rId4" Type="http://schemas.openxmlformats.org/officeDocument/2006/relationships/oleObject" Target="../embeddings/Microsoft_Word_97_-_2003_Document41.doc"/></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3.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3.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August 17</a:t>
            </a:r>
            <a:r>
              <a:rPr lang="en-US" sz="2800" b="1" dirty="0" smtClean="0">
                <a:solidFill>
                  <a:schemeClr val="tx1"/>
                </a:solidFill>
                <a:cs typeface="Aharoni" pitchFamily="2" charset="-79"/>
              </a:rPr>
              <a:t>, 2015</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8918712"/>
              </p:ext>
            </p:extLst>
          </p:nvPr>
        </p:nvGraphicFramePr>
        <p:xfrm>
          <a:off x="297180" y="914400"/>
          <a:ext cx="11318267" cy="5958840"/>
        </p:xfrm>
        <a:graphic>
          <a:graphicData uri="http://schemas.openxmlformats.org/drawingml/2006/table">
            <a:tbl>
              <a:tblPr firstRow="1" bandRow="1">
                <a:tableStyleId>{5940675A-B579-460E-94D1-54222C63F5DA}</a:tableStyleId>
              </a:tblPr>
              <a:tblGrid>
                <a:gridCol w="5516549"/>
                <a:gridCol w="1313464"/>
                <a:gridCol w="1635807"/>
                <a:gridCol w="1516507"/>
                <a:gridCol w="1335940"/>
              </a:tblGrid>
              <a:tr h="64008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050" b="1" dirty="0" smtClean="0">
                          <a:latin typeface="Arial" pitchFamily="34" charset="0"/>
                          <a:cs typeface="Arial" pitchFamily="34" charset="0"/>
                        </a:rPr>
                        <a:t>Categorization and Estimated Delivery Date</a:t>
                      </a:r>
                      <a:endParaRPr lang="en-US" sz="105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100" dirty="0" smtClean="0">
                          <a:latin typeface="Arial" pitchFamily="34" charset="0"/>
                          <a:cs typeface="Arial" pitchFamily="34" charset="0"/>
                        </a:rPr>
                        <a:t>Included in Maintenance Contract</a:t>
                      </a:r>
                      <a:endParaRPr lang="en-US" sz="1100" dirty="0">
                        <a:latin typeface="Arial" pitchFamily="34" charset="0"/>
                        <a:cs typeface="Arial" pitchFamily="34" charset="0"/>
                      </a:endParaRPr>
                    </a:p>
                  </a:txBody>
                  <a:tcPr marL="118872" marR="118872" anchor="ctr">
                    <a:solidFill>
                      <a:srgbClr val="92D050"/>
                    </a:solidFill>
                  </a:tcP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Q2 2014</a:t>
                      </a:r>
                      <a:r>
                        <a:rPr lang="en-US" sz="1200" baseline="0" dirty="0" smtClean="0"/>
                        <a:t>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594360" y="152400"/>
            <a:ext cx="10698480"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600" dirty="0" smtClean="0">
                <a:latin typeface="+mj-lt"/>
              </a:rPr>
              <a:t>AMWG  Change Requests</a:t>
            </a:r>
            <a:endParaRPr lang="en-US" sz="2600" dirty="0">
              <a:latin typeface="+mj-l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2198000578"/>
              </p:ext>
            </p:extLst>
          </p:nvPr>
        </p:nvGraphicFramePr>
        <p:xfrm>
          <a:off x="5924550" y="1600200"/>
          <a:ext cx="914400" cy="304800"/>
        </p:xfrm>
        <a:graphic>
          <a:graphicData uri="http://schemas.openxmlformats.org/presentationml/2006/ole">
            <mc:AlternateContent xmlns:mc="http://schemas.openxmlformats.org/markup-compatibility/2006">
              <mc:Choice xmlns:v="urn:schemas-microsoft-com:vml" Requires="v">
                <p:oleObj spid="_x0000_s12056"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924550" y="1600200"/>
                        <a:ext cx="914400" cy="3048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499727581"/>
              </p:ext>
            </p:extLst>
          </p:nvPr>
        </p:nvGraphicFramePr>
        <p:xfrm>
          <a:off x="5943600" y="2133600"/>
          <a:ext cx="914400" cy="304799"/>
        </p:xfrm>
        <a:graphic>
          <a:graphicData uri="http://schemas.openxmlformats.org/presentationml/2006/ole">
            <mc:AlternateContent xmlns:mc="http://schemas.openxmlformats.org/markup-compatibility/2006">
              <mc:Choice xmlns:v="urn:schemas-microsoft-com:vml" Requires="v">
                <p:oleObj spid="_x0000_s12057"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133600"/>
                        <a:ext cx="914400" cy="30479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252758703"/>
              </p:ext>
            </p:extLst>
          </p:nvPr>
        </p:nvGraphicFramePr>
        <p:xfrm>
          <a:off x="5943600" y="2667000"/>
          <a:ext cx="914400" cy="396875"/>
        </p:xfrm>
        <a:graphic>
          <a:graphicData uri="http://schemas.openxmlformats.org/presentationml/2006/ole">
            <mc:AlternateContent xmlns:mc="http://schemas.openxmlformats.org/markup-compatibility/2006">
              <mc:Choice xmlns:v="urn:schemas-microsoft-com:vml" Requires="v">
                <p:oleObj spid="_x0000_s12058"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943600" y="2667000"/>
                        <a:ext cx="914400" cy="396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943786683"/>
              </p:ext>
            </p:extLst>
          </p:nvPr>
        </p:nvGraphicFramePr>
        <p:xfrm>
          <a:off x="5943600" y="3124200"/>
          <a:ext cx="914400" cy="381000"/>
        </p:xfrm>
        <a:graphic>
          <a:graphicData uri="http://schemas.openxmlformats.org/presentationml/2006/ole">
            <mc:AlternateContent xmlns:mc="http://schemas.openxmlformats.org/markup-compatibility/2006">
              <mc:Choice xmlns:v="urn:schemas-microsoft-com:vml" Requires="v">
                <p:oleObj spid="_x0000_s12059"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3124200"/>
                        <a:ext cx="914400" cy="3810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83719943"/>
              </p:ext>
            </p:extLst>
          </p:nvPr>
        </p:nvGraphicFramePr>
        <p:xfrm>
          <a:off x="5943600" y="3641725"/>
          <a:ext cx="914400" cy="396875"/>
        </p:xfrm>
        <a:graphic>
          <a:graphicData uri="http://schemas.openxmlformats.org/presentationml/2006/ole">
            <mc:AlternateContent xmlns:mc="http://schemas.openxmlformats.org/markup-compatibility/2006">
              <mc:Choice xmlns:v="urn:schemas-microsoft-com:vml" Requires="v">
                <p:oleObj spid="_x0000_s12060"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943600" y="3641725"/>
                        <a:ext cx="914400" cy="39687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4188430910"/>
              </p:ext>
            </p:extLst>
          </p:nvPr>
        </p:nvGraphicFramePr>
        <p:xfrm>
          <a:off x="5943600" y="4267200"/>
          <a:ext cx="914400" cy="304800"/>
        </p:xfrm>
        <a:graphic>
          <a:graphicData uri="http://schemas.openxmlformats.org/presentationml/2006/ole">
            <mc:AlternateContent xmlns:mc="http://schemas.openxmlformats.org/markup-compatibility/2006">
              <mc:Choice xmlns:v="urn:schemas-microsoft-com:vml" Requires="v">
                <p:oleObj spid="_x0000_s12061"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4267200"/>
                        <a:ext cx="914400" cy="3048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826557386"/>
              </p:ext>
            </p:extLst>
          </p:nvPr>
        </p:nvGraphicFramePr>
        <p:xfrm>
          <a:off x="5943600" y="4953000"/>
          <a:ext cx="914400" cy="304800"/>
        </p:xfrm>
        <a:graphic>
          <a:graphicData uri="http://schemas.openxmlformats.org/presentationml/2006/ole">
            <mc:AlternateContent xmlns:mc="http://schemas.openxmlformats.org/markup-compatibility/2006">
              <mc:Choice xmlns:v="urn:schemas-microsoft-com:vml" Requires="v">
                <p:oleObj spid="_x0000_s12062"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943600" y="4953000"/>
                        <a:ext cx="914400" cy="3048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601676332"/>
              </p:ext>
            </p:extLst>
          </p:nvPr>
        </p:nvGraphicFramePr>
        <p:xfrm>
          <a:off x="5943600" y="5486400"/>
          <a:ext cx="914400" cy="304800"/>
        </p:xfrm>
        <a:graphic>
          <a:graphicData uri="http://schemas.openxmlformats.org/presentationml/2006/ole">
            <mc:AlternateContent xmlns:mc="http://schemas.openxmlformats.org/markup-compatibility/2006">
              <mc:Choice xmlns:v="urn:schemas-microsoft-com:vml" Requires="v">
                <p:oleObj spid="_x0000_s12063" name="Document" showAsIcon="1" r:id="rId26" imgW="914400" imgH="792360" progId="Word.Document.8">
                  <p:embed/>
                </p:oleObj>
              </mc:Choice>
              <mc:Fallback>
                <p:oleObj name="Document" showAsIcon="1" r:id="rId26" imgW="914400" imgH="792360" progId="Word.Document.8">
                  <p:embed/>
                  <p:pic>
                    <p:nvPicPr>
                      <p:cNvPr id="0" name=""/>
                      <p:cNvPicPr/>
                      <p:nvPr/>
                    </p:nvPicPr>
                    <p:blipFill>
                      <a:blip r:embed="rId27"/>
                      <a:stretch>
                        <a:fillRect/>
                      </a:stretch>
                    </p:blipFill>
                    <p:spPr>
                      <a:xfrm>
                        <a:off x="5943600" y="5486400"/>
                        <a:ext cx="914400" cy="3048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209917623"/>
              </p:ext>
            </p:extLst>
          </p:nvPr>
        </p:nvGraphicFramePr>
        <p:xfrm>
          <a:off x="5943600" y="6019800"/>
          <a:ext cx="914400" cy="381000"/>
        </p:xfrm>
        <a:graphic>
          <a:graphicData uri="http://schemas.openxmlformats.org/presentationml/2006/ole">
            <mc:AlternateContent xmlns:mc="http://schemas.openxmlformats.org/markup-compatibility/2006">
              <mc:Choice xmlns:v="urn:schemas-microsoft-com:vml" Requires="v">
                <p:oleObj spid="_x0000_s12064" name="Document" showAsIcon="1" r:id="rId29" imgW="914400" imgH="792360" progId="Word.Document.8">
                  <p:embed/>
                </p:oleObj>
              </mc:Choice>
              <mc:Fallback>
                <p:oleObj name="Document" showAsIcon="1" r:id="rId29" imgW="914400" imgH="792360" progId="Word.Document.8">
                  <p:embed/>
                  <p:pic>
                    <p:nvPicPr>
                      <p:cNvPr id="0" name=""/>
                      <p:cNvPicPr/>
                      <p:nvPr/>
                    </p:nvPicPr>
                    <p:blipFill>
                      <a:blip r:embed="rId30"/>
                      <a:stretch>
                        <a:fillRect/>
                      </a:stretch>
                    </p:blipFill>
                    <p:spPr>
                      <a:xfrm>
                        <a:off x="5943600" y="6019800"/>
                        <a:ext cx="914400" cy="3810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104240366"/>
              </p:ext>
            </p:extLst>
          </p:nvPr>
        </p:nvGraphicFramePr>
        <p:xfrm>
          <a:off x="5926853" y="6553200"/>
          <a:ext cx="914400" cy="396875"/>
        </p:xfrm>
        <a:graphic>
          <a:graphicData uri="http://schemas.openxmlformats.org/presentationml/2006/ole">
            <mc:AlternateContent xmlns:mc="http://schemas.openxmlformats.org/markup-compatibility/2006">
              <mc:Choice xmlns:v="urn:schemas-microsoft-com:vml" Requires="v">
                <p:oleObj spid="_x0000_s12065" name="Document" showAsIcon="1" r:id="rId32" imgW="914400" imgH="792360" progId="Word.Document.8">
                  <p:embed/>
                </p:oleObj>
              </mc:Choice>
              <mc:Fallback>
                <p:oleObj name="Document" showAsIcon="1" r:id="rId32" imgW="914400" imgH="792360" progId="Word.Document.8">
                  <p:embed/>
                  <p:pic>
                    <p:nvPicPr>
                      <p:cNvPr id="0" name=""/>
                      <p:cNvPicPr/>
                      <p:nvPr/>
                    </p:nvPicPr>
                    <p:blipFill>
                      <a:blip r:embed="rId33"/>
                      <a:stretch>
                        <a:fillRect/>
                      </a:stretch>
                    </p:blipFill>
                    <p:spPr>
                      <a:xfrm>
                        <a:off x="5926853" y="6553200"/>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3849265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43072500"/>
              </p:ext>
            </p:extLst>
          </p:nvPr>
        </p:nvGraphicFramePr>
        <p:xfrm>
          <a:off x="271754" y="381000"/>
          <a:ext cx="11318266" cy="6385560"/>
        </p:xfrm>
        <a:graphic>
          <a:graphicData uri="http://schemas.openxmlformats.org/drawingml/2006/table">
            <a:tbl>
              <a:tblPr firstRow="1" bandRow="1">
                <a:tableStyleId>{5940675A-B579-460E-94D1-54222C63F5DA}</a:tableStyleId>
              </a:tblPr>
              <a:tblGrid>
                <a:gridCol w="5253856"/>
                <a:gridCol w="1154564"/>
                <a:gridCol w="1752600"/>
                <a:gridCol w="1676400"/>
                <a:gridCol w="14808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900" dirty="0" smtClean="0"/>
                        <a:t>Reporting Options Under Review</a:t>
                      </a:r>
                      <a:endParaRPr lang="en-US" sz="9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8872" marR="118872" anchor="ctr">
                    <a:solidFill>
                      <a:srgbClr val="92D050"/>
                    </a:solidFill>
                  </a:tcPr>
                </a:tc>
                <a:tc>
                  <a:txBody>
                    <a:bodyPr/>
                    <a:lstStyle/>
                    <a:p>
                      <a:r>
                        <a:rPr lang="en-US" sz="1200" dirty="0" smtClean="0"/>
                        <a:t>Q4 2014 Delivered</a:t>
                      </a:r>
                      <a:endParaRPr lang="en-US" sz="1200" dirty="0"/>
                    </a:p>
                  </a:txBody>
                  <a:tcPr marL="118872" marR="118872" anchor="ctr">
                    <a:solidFill>
                      <a:srgbClr val="92D050"/>
                    </a:solidFill>
                  </a:tcPr>
                </a:tc>
                <a:tc>
                  <a:txBody>
                    <a:bodyPr/>
                    <a:lstStyle/>
                    <a:p>
                      <a:r>
                        <a:rPr lang="en-US" sz="1200" dirty="0" smtClean="0"/>
                        <a:t>Included in Third-Party</a:t>
                      </a:r>
                      <a:endParaRPr lang="en-US" sz="1200" dirty="0"/>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9154" marR="89154" marT="0" marB="0" anchor="ctr">
                    <a:solidFill>
                      <a:srgbClr val="FFFF66"/>
                    </a:solidFill>
                  </a:tcPr>
                </a:tc>
                <a:tc>
                  <a:txBody>
                    <a:bodyPr/>
                    <a:lstStyle/>
                    <a:p>
                      <a:endParaRPr lang="en-US" sz="1200" b="1" dirty="0">
                        <a:solidFill>
                          <a:srgbClr val="7030A0"/>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Designed</a:t>
                      </a:r>
                    </a:p>
                  </a:txBody>
                  <a:tcPr marL="118872" marR="118872" anchor="ctr">
                    <a:solidFill>
                      <a:srgbClr val="FFFF66"/>
                    </a:solidFill>
                  </a:tcPr>
                </a:tc>
                <a:tc>
                  <a:txBody>
                    <a:bodyPr/>
                    <a:lstStyle/>
                    <a:p>
                      <a:r>
                        <a:rPr lang="en-US" sz="1200" dirty="0" smtClean="0"/>
                        <a:t>2015 Next Release</a:t>
                      </a:r>
                      <a:endParaRPr lang="en-US" sz="1200" dirty="0"/>
                    </a:p>
                  </a:txBody>
                  <a:tcPr marL="118872" marR="118872" anchor="ctr">
                    <a:solidFill>
                      <a:srgbClr val="FFFF66"/>
                    </a:solidFill>
                  </a:tcPr>
                </a:tc>
                <a:tc>
                  <a:txBody>
                    <a:bodyPr/>
                    <a:lstStyle/>
                    <a:p>
                      <a:r>
                        <a:rPr lang="en-US" sz="1200" dirty="0" smtClean="0"/>
                        <a:t>Included in Usability</a:t>
                      </a:r>
                      <a:endParaRPr lang="en-US" sz="1200" dirty="0"/>
                    </a:p>
                  </a:txBody>
                  <a:tcPr marL="118872" marR="118872" anchor="ctr">
                    <a:solidFill>
                      <a:srgbClr val="FFFF66"/>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9154" marR="89154" marT="0" marB="0" anchor="ctr">
                    <a:solidFill>
                      <a:srgbClr val="92D050"/>
                    </a:solidFill>
                  </a:tcPr>
                </a:tc>
                <a:tc>
                  <a:txBody>
                    <a:bodyPr/>
                    <a:lstStyle/>
                    <a:p>
                      <a:endParaRPr lang="en-US" sz="1200" b="1" dirty="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8872" marR="118872" anchor="ctr">
                    <a:solidFill>
                      <a:srgbClr val="92D050"/>
                    </a:solidFill>
                  </a:tcPr>
                </a:tc>
                <a:tc>
                  <a:txBody>
                    <a:bodyPr/>
                    <a:lstStyle/>
                    <a:p>
                      <a:r>
                        <a:rPr lang="en-US" sz="1200" dirty="0" smtClean="0"/>
                        <a:t>Q3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a:t>
                      </a:r>
                      <a:endParaRPr lang="en-US" sz="1200" dirty="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Q4 2013 Delivered</a:t>
                      </a:r>
                      <a:endParaRPr lang="en-US" sz="1200" dirty="0"/>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Work In</a:t>
                      </a:r>
                      <a:r>
                        <a:rPr lang="en-US" sz="1200" baseline="0" dirty="0" smtClean="0"/>
                        <a:t> Process</a:t>
                      </a:r>
                      <a:endParaRPr lang="en-US" sz="1200" dirty="0" smtClean="0"/>
                    </a:p>
                  </a:txBody>
                  <a:tcPr marL="118872" marR="118872" anchor="ctr">
                    <a:solidFill>
                      <a:srgbClr val="92D050"/>
                    </a:solidFill>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endParaRPr lang="en-US" sz="1200" dirty="0" smtClean="0">
                        <a:effectLst/>
                        <a:latin typeface="Arial"/>
                        <a:ea typeface="Arial"/>
                        <a:cs typeface="Times New Roman"/>
                      </a:endParaRPr>
                    </a:p>
                  </a:txBody>
                  <a:tcPr marL="89154" marR="89154"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Permanent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8872" marR="118872"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Interim</a:t>
                      </a:r>
                    </a:p>
                  </a:txBody>
                  <a:tcPr marL="118872" marR="118872" anchor="ctr">
                    <a:solidFill>
                      <a:srgbClr val="92D050"/>
                    </a:solidFill>
                  </a:tcPr>
                </a:tc>
                <a:tc>
                  <a:txBody>
                    <a:bodyPr/>
                    <a:lstStyle/>
                    <a:p>
                      <a:r>
                        <a:rPr lang="en-US" sz="1200" dirty="0" smtClean="0"/>
                        <a:t>Q2 2014 Delivered</a:t>
                      </a:r>
                      <a:endParaRPr lang="en-US" sz="1200" dirty="0"/>
                    </a:p>
                  </a:txBody>
                  <a:tcPr marL="118872" marR="118872"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8872" marR="118872" anchor="ctr">
                    <a:solidFill>
                      <a:srgbClr val="92D050"/>
                    </a:solidFill>
                  </a:tcP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Permanent Solution to Replace Interim Solution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To</a:t>
                      </a:r>
                      <a:r>
                        <a:rPr lang="en-US" sz="1100" b="0" baseline="0" dirty="0" smtClean="0">
                          <a:solidFill>
                            <a:schemeClr val="accent1"/>
                          </a:solidFill>
                        </a:rPr>
                        <a:t> Begin After New Infrastructure Refresh Complete</a:t>
                      </a:r>
                      <a:endParaRPr lang="en-US" sz="1100" b="0" dirty="0" smtClean="0">
                        <a:solidFill>
                          <a:schemeClr val="accent1"/>
                        </a:solidFill>
                      </a:endParaRPr>
                    </a:p>
                  </a:txBody>
                  <a:tcPr marL="118872" marR="118872" anchor="ctr"/>
                </a:tc>
                <a:tc>
                  <a:txBody>
                    <a:bodyPr/>
                    <a:lstStyle/>
                    <a:p>
                      <a:r>
                        <a:rPr lang="en-US" sz="1000" baseline="0" dirty="0" smtClean="0"/>
                        <a:t>Awaiting Evaluation of New SMT Infrastructure to Determine if any Additional Work is Needed to meet CR Requirements</a:t>
                      </a:r>
                      <a:endParaRPr lang="en-US" sz="1000" dirty="0"/>
                    </a:p>
                  </a:txBody>
                  <a:tcPr marL="118872" marR="118872" anchor="ctr"/>
                </a:tc>
                <a:tc>
                  <a:txBody>
                    <a:bodyPr/>
                    <a:lstStyle/>
                    <a:p>
                      <a:r>
                        <a:rPr lang="en-US" sz="1000" dirty="0" smtClean="0">
                          <a:latin typeface="Arial" pitchFamily="34" charset="0"/>
                          <a:cs typeface="Arial" pitchFamily="34" charset="0"/>
                        </a:rPr>
                        <a:t>Will Be Estimated After New Infrastructure</a:t>
                      </a:r>
                      <a:r>
                        <a:rPr lang="en-US" sz="1000" baseline="0" dirty="0" smtClean="0">
                          <a:latin typeface="Arial" pitchFamily="34" charset="0"/>
                          <a:cs typeface="Arial" pitchFamily="34" charset="0"/>
                        </a:rPr>
                        <a:t> Implemented in Q1 2015</a:t>
                      </a:r>
                      <a:endParaRPr lang="en-US" sz="10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8872" marR="118872" anchor="ctr"/>
                </a:tc>
                <a:tc>
                  <a:txBody>
                    <a:bodyPr/>
                    <a:lstStyle/>
                    <a:p>
                      <a:r>
                        <a:rPr lang="en-US" sz="1200" dirty="0" smtClean="0"/>
                        <a:t>RMS Tabled 6/2/15</a:t>
                      </a:r>
                    </a:p>
                    <a:p>
                      <a:r>
                        <a:rPr lang="en-US" sz="1200" dirty="0" smtClean="0"/>
                        <a:t>RMS Tabled 8/4/15</a:t>
                      </a:r>
                      <a:endParaRPr lang="en-US" sz="1200" dirty="0"/>
                    </a:p>
                  </a:txBody>
                  <a:tcPr marL="118872" marR="118872" anchor="ctr"/>
                </a:tc>
                <a:tc>
                  <a:txBody>
                    <a:bodyPr/>
                    <a:lstStyle/>
                    <a:p>
                      <a:r>
                        <a:rPr lang="en-US" sz="1000" dirty="0" smtClean="0">
                          <a:latin typeface="Arial" pitchFamily="34" charset="0"/>
                          <a:cs typeface="Arial" pitchFamily="34" charset="0"/>
                        </a:rPr>
                        <a:t>Medium (40-60) Graph and Table</a:t>
                      </a:r>
                    </a:p>
                    <a:p>
                      <a:r>
                        <a:rPr lang="en-US" sz="1000" dirty="0" smtClean="0">
                          <a:latin typeface="Arial" pitchFamily="34" charset="0"/>
                          <a:cs typeface="Arial" pitchFamily="34" charset="0"/>
                        </a:rPr>
                        <a:t>Small (20-40)</a:t>
                      </a:r>
                      <a:r>
                        <a:rPr lang="en-US" sz="1000" baseline="0" dirty="0" smtClean="0">
                          <a:latin typeface="Arial" pitchFamily="34" charset="0"/>
                          <a:cs typeface="Arial" pitchFamily="34" charset="0"/>
                        </a:rPr>
                        <a:t> Table Only</a:t>
                      </a:r>
                      <a:endParaRPr lang="en-US" sz="10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89567320"/>
              </p:ext>
            </p:extLst>
          </p:nvPr>
        </p:nvGraphicFramePr>
        <p:xfrm>
          <a:off x="5715000" y="1279525"/>
          <a:ext cx="914400" cy="320675"/>
        </p:xfrm>
        <a:graphic>
          <a:graphicData uri="http://schemas.openxmlformats.org/presentationml/2006/ole">
            <mc:AlternateContent xmlns:mc="http://schemas.openxmlformats.org/markup-compatibility/2006">
              <mc:Choice xmlns:v="urn:schemas-microsoft-com:vml" Requires="v">
                <p:oleObj spid="_x0000_s12922"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15000" y="1279525"/>
                        <a:ext cx="914400" cy="3206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891096226"/>
              </p:ext>
            </p:extLst>
          </p:nvPr>
        </p:nvGraphicFramePr>
        <p:xfrm>
          <a:off x="5715000" y="1631061"/>
          <a:ext cx="914400" cy="396875"/>
        </p:xfrm>
        <a:graphic>
          <a:graphicData uri="http://schemas.openxmlformats.org/presentationml/2006/ole">
            <mc:AlternateContent xmlns:mc="http://schemas.openxmlformats.org/markup-compatibility/2006">
              <mc:Choice xmlns:v="urn:schemas-microsoft-com:vml" Requires="v">
                <p:oleObj spid="_x0000_s12923"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15000" y="1631061"/>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30332592"/>
              </p:ext>
            </p:extLst>
          </p:nvPr>
        </p:nvGraphicFramePr>
        <p:xfrm>
          <a:off x="5715000" y="2088261"/>
          <a:ext cx="914400" cy="396875"/>
        </p:xfrm>
        <a:graphic>
          <a:graphicData uri="http://schemas.openxmlformats.org/presentationml/2006/ole">
            <mc:AlternateContent xmlns:mc="http://schemas.openxmlformats.org/markup-compatibility/2006">
              <mc:Choice xmlns:v="urn:schemas-microsoft-com:vml" Requires="v">
                <p:oleObj spid="_x0000_s12924"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15000" y="2088261"/>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3625384"/>
              </p:ext>
            </p:extLst>
          </p:nvPr>
        </p:nvGraphicFramePr>
        <p:xfrm>
          <a:off x="5715000" y="2561336"/>
          <a:ext cx="914400" cy="381000"/>
        </p:xfrm>
        <a:graphic>
          <a:graphicData uri="http://schemas.openxmlformats.org/presentationml/2006/ole">
            <mc:AlternateContent xmlns:mc="http://schemas.openxmlformats.org/markup-compatibility/2006">
              <mc:Choice xmlns:v="urn:schemas-microsoft-com:vml" Requires="v">
                <p:oleObj spid="_x0000_s12925"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15000" y="2561336"/>
                        <a:ext cx="914400" cy="3810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83273281"/>
              </p:ext>
            </p:extLst>
          </p:nvPr>
        </p:nvGraphicFramePr>
        <p:xfrm>
          <a:off x="5715000" y="3018536"/>
          <a:ext cx="914400" cy="381000"/>
        </p:xfrm>
        <a:graphic>
          <a:graphicData uri="http://schemas.openxmlformats.org/presentationml/2006/ole">
            <mc:AlternateContent xmlns:mc="http://schemas.openxmlformats.org/markup-compatibility/2006">
              <mc:Choice xmlns:v="urn:schemas-microsoft-com:vml" Requires="v">
                <p:oleObj spid="_x0000_s12926"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3018536"/>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95072035"/>
              </p:ext>
            </p:extLst>
          </p:nvPr>
        </p:nvGraphicFramePr>
        <p:xfrm>
          <a:off x="5715000" y="3551937"/>
          <a:ext cx="914400" cy="457199"/>
        </p:xfrm>
        <a:graphic>
          <a:graphicData uri="http://schemas.openxmlformats.org/presentationml/2006/ole">
            <mc:AlternateContent xmlns:mc="http://schemas.openxmlformats.org/markup-compatibility/2006">
              <mc:Choice xmlns:v="urn:schemas-microsoft-com:vml" Requires="v">
                <p:oleObj spid="_x0000_s12927"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15000" y="3551937"/>
                        <a:ext cx="914400" cy="45719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57800629"/>
              </p:ext>
            </p:extLst>
          </p:nvPr>
        </p:nvGraphicFramePr>
        <p:xfrm>
          <a:off x="5715000" y="5359400"/>
          <a:ext cx="914400" cy="457200"/>
        </p:xfrm>
        <a:graphic>
          <a:graphicData uri="http://schemas.openxmlformats.org/presentationml/2006/ole">
            <mc:AlternateContent xmlns:mc="http://schemas.openxmlformats.org/markup-compatibility/2006">
              <mc:Choice xmlns:v="urn:schemas-microsoft-com:vml" Requires="v">
                <p:oleObj spid="_x0000_s12928" name="Document" showAsIcon="1" r:id="rId22" imgW="914400" imgH="771480" progId="Word.Document.8">
                  <p:embed/>
                </p:oleObj>
              </mc:Choice>
              <mc:Fallback>
                <p:oleObj name="Document" showAsIcon="1" r:id="rId22" imgW="914400" imgH="771480" progId="Word.Document.8">
                  <p:embed/>
                  <p:pic>
                    <p:nvPicPr>
                      <p:cNvPr id="0" name=""/>
                      <p:cNvPicPr/>
                      <p:nvPr/>
                    </p:nvPicPr>
                    <p:blipFill>
                      <a:blip r:embed="rId23"/>
                      <a:stretch>
                        <a:fillRect/>
                      </a:stretch>
                    </p:blipFill>
                    <p:spPr>
                      <a:xfrm>
                        <a:off x="5715000" y="5359400"/>
                        <a:ext cx="914400" cy="4572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11869883"/>
              </p:ext>
            </p:extLst>
          </p:nvPr>
        </p:nvGraphicFramePr>
        <p:xfrm>
          <a:off x="5715000" y="6172200"/>
          <a:ext cx="838200" cy="507736"/>
        </p:xfrm>
        <a:graphic>
          <a:graphicData uri="http://schemas.openxmlformats.org/presentationml/2006/ole">
            <mc:AlternateContent xmlns:mc="http://schemas.openxmlformats.org/markup-compatibility/2006">
              <mc:Choice xmlns:v="urn:schemas-microsoft-com:vml" Requires="v">
                <p:oleObj spid="_x0000_s12929"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15000" y="6172200"/>
                        <a:ext cx="838200" cy="507736"/>
                      </a:xfrm>
                      <a:prstGeom prst="rect">
                        <a:avLst/>
                      </a:prstGeom>
                    </p:spPr>
                  </p:pic>
                </p:oleObj>
              </mc:Fallback>
            </mc:AlternateContent>
          </a:graphicData>
        </a:graphic>
      </p:graphicFrame>
    </p:spTree>
    <p:extLst>
      <p:ext uri="{BB962C8B-B14F-4D97-AF65-F5344CB8AC3E}">
        <p14:creationId xmlns:p14="http://schemas.microsoft.com/office/powerpoint/2010/main" val="3040892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7304545"/>
              </p:ext>
            </p:extLst>
          </p:nvPr>
        </p:nvGraphicFramePr>
        <p:xfrm>
          <a:off x="297180" y="350520"/>
          <a:ext cx="11318266" cy="5608320"/>
        </p:xfrm>
        <a:graphic>
          <a:graphicData uri="http://schemas.openxmlformats.org/drawingml/2006/table">
            <a:tbl>
              <a:tblPr firstRow="1" bandRow="1">
                <a:tableStyleId>{5940675A-B579-460E-94D1-54222C63F5DA}</a:tableStyleId>
              </a:tblPr>
              <a:tblGrid>
                <a:gridCol w="5253856"/>
                <a:gridCol w="1306964"/>
                <a:gridCol w="1752600"/>
                <a:gridCol w="1676400"/>
                <a:gridCol w="1328446"/>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 </a:t>
                      </a:r>
                      <a:r>
                        <a:rPr lang="en-US" sz="1200" dirty="0" err="1" smtClean="0"/>
                        <a:t>Prioritizatoin</a:t>
                      </a:r>
                      <a:endParaRPr lang="en-US" sz="1200" dirty="0" smtClean="0"/>
                    </a:p>
                  </a:txBody>
                  <a:tcPr marL="118872" marR="118872"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8872" marR="118872" anchor="ctr"/>
                </a:tc>
              </a:tr>
              <a:tr h="417576">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9154" marR="89154" marT="0" marB="0"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8872" marR="118872" anchor="ctr">
                    <a:solidFill>
                      <a:srgbClr val="FFFF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Delivery in 2015</a:t>
                      </a:r>
                    </a:p>
                  </a:txBody>
                  <a:tcPr marL="118872" marR="118872" anchor="ctr">
                    <a:solidFill>
                      <a:srgbClr val="FFFF66"/>
                    </a:solidFill>
                  </a:tcPr>
                </a:tc>
                <a:tc>
                  <a:txBody>
                    <a:bodyPr/>
                    <a:lstStyle/>
                    <a:p>
                      <a:r>
                        <a:rPr lang="en-US" sz="1200" dirty="0" smtClean="0">
                          <a:latin typeface="Arial" pitchFamily="34" charset="0"/>
                          <a:cs typeface="Arial" pitchFamily="34" charset="0"/>
                        </a:rPr>
                        <a:t>0</a:t>
                      </a:r>
                      <a:r>
                        <a:rPr lang="en-US" sz="1200" baseline="0" dirty="0" smtClean="0">
                          <a:latin typeface="Arial" pitchFamily="34" charset="0"/>
                          <a:cs typeface="Arial" pitchFamily="34" charset="0"/>
                        </a:rPr>
                        <a:t> Dollar</a:t>
                      </a:r>
                      <a:endParaRPr lang="en-US" sz="1200" dirty="0">
                        <a:latin typeface="Arial" pitchFamily="34" charset="0"/>
                        <a:cs typeface="Arial" pitchFamily="34" charset="0"/>
                      </a:endParaRPr>
                    </a:p>
                  </a:txBody>
                  <a:tcPr marL="118872" marR="118872" anchor="ctr">
                    <a:solidFill>
                      <a:srgbClr val="FFFF66"/>
                    </a:solidFill>
                  </a:tcP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8872" marR="118872" anchor="ctr"/>
                </a:tc>
                <a:tc>
                  <a:txBody>
                    <a:bodyPr/>
                    <a:lstStyle/>
                    <a:p>
                      <a:r>
                        <a:rPr lang="en-US" sz="1200" dirty="0" smtClean="0"/>
                        <a:t>3 Nice to Have Awaiting Packaging</a:t>
                      </a:r>
                      <a:endParaRPr lang="en-US" sz="1200" dirty="0"/>
                    </a:p>
                  </a:txBody>
                  <a:tcPr marL="118872" marR="118872"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AMWG Delayed</a:t>
                      </a: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438892638"/>
              </p:ext>
            </p:extLst>
          </p:nvPr>
        </p:nvGraphicFramePr>
        <p:xfrm>
          <a:off x="5791200" y="1066800"/>
          <a:ext cx="914400" cy="357188"/>
        </p:xfrm>
        <a:graphic>
          <a:graphicData uri="http://schemas.openxmlformats.org/presentationml/2006/ole">
            <mc:AlternateContent xmlns:mc="http://schemas.openxmlformats.org/markup-compatibility/2006">
              <mc:Choice xmlns:v="urn:schemas-microsoft-com:vml" Requires="v">
                <p:oleObj spid="_x0000_s14194"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5718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69653734"/>
              </p:ext>
            </p:extLst>
          </p:nvPr>
        </p:nvGraphicFramePr>
        <p:xfrm>
          <a:off x="5791200" y="1493837"/>
          <a:ext cx="914400" cy="334963"/>
        </p:xfrm>
        <a:graphic>
          <a:graphicData uri="http://schemas.openxmlformats.org/presentationml/2006/ole">
            <mc:AlternateContent xmlns:mc="http://schemas.openxmlformats.org/markup-compatibility/2006">
              <mc:Choice xmlns:v="urn:schemas-microsoft-com:vml" Requires="v">
                <p:oleObj spid="_x0000_s14195"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493837"/>
                        <a:ext cx="914400" cy="3349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02300431"/>
              </p:ext>
            </p:extLst>
          </p:nvPr>
        </p:nvGraphicFramePr>
        <p:xfrm>
          <a:off x="5791200" y="1981200"/>
          <a:ext cx="914400" cy="381000"/>
        </p:xfrm>
        <a:graphic>
          <a:graphicData uri="http://schemas.openxmlformats.org/presentationml/2006/ole">
            <mc:AlternateContent xmlns:mc="http://schemas.openxmlformats.org/markup-compatibility/2006">
              <mc:Choice xmlns:v="urn:schemas-microsoft-com:vml" Requires="v">
                <p:oleObj spid="_x0000_s14196"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81200"/>
                        <a:ext cx="914400"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14245922"/>
              </p:ext>
            </p:extLst>
          </p:nvPr>
        </p:nvGraphicFramePr>
        <p:xfrm>
          <a:off x="5791200" y="2498725"/>
          <a:ext cx="914400" cy="396875"/>
        </p:xfrm>
        <a:graphic>
          <a:graphicData uri="http://schemas.openxmlformats.org/presentationml/2006/ole">
            <mc:AlternateContent xmlns:mc="http://schemas.openxmlformats.org/markup-compatibility/2006">
              <mc:Choice xmlns:v="urn:schemas-microsoft-com:vml" Requires="v">
                <p:oleObj spid="_x0000_s14197"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98725"/>
                        <a:ext cx="914400"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533113220"/>
              </p:ext>
            </p:extLst>
          </p:nvPr>
        </p:nvGraphicFramePr>
        <p:xfrm>
          <a:off x="5791200" y="2971800"/>
          <a:ext cx="914400" cy="381000"/>
        </p:xfrm>
        <a:graphic>
          <a:graphicData uri="http://schemas.openxmlformats.org/presentationml/2006/ole">
            <mc:AlternateContent xmlns:mc="http://schemas.openxmlformats.org/markup-compatibility/2006">
              <mc:Choice xmlns:v="urn:schemas-microsoft-com:vml" Requires="v">
                <p:oleObj spid="_x0000_s14198"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91200" y="2971800"/>
                        <a:ext cx="914400" cy="3810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511570966"/>
              </p:ext>
            </p:extLst>
          </p:nvPr>
        </p:nvGraphicFramePr>
        <p:xfrm>
          <a:off x="5791200" y="3352800"/>
          <a:ext cx="914400" cy="396875"/>
        </p:xfrm>
        <a:graphic>
          <a:graphicData uri="http://schemas.openxmlformats.org/presentationml/2006/ole">
            <mc:AlternateContent xmlns:mc="http://schemas.openxmlformats.org/markup-compatibility/2006">
              <mc:Choice xmlns:v="urn:schemas-microsoft-com:vml" Requires="v">
                <p:oleObj spid="_x0000_s14199"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352800"/>
                        <a:ext cx="914400" cy="3968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31040047"/>
              </p:ext>
            </p:extLst>
          </p:nvPr>
        </p:nvGraphicFramePr>
        <p:xfrm>
          <a:off x="5791200" y="3810000"/>
          <a:ext cx="914400" cy="396875"/>
        </p:xfrm>
        <a:graphic>
          <a:graphicData uri="http://schemas.openxmlformats.org/presentationml/2006/ole">
            <mc:AlternateContent xmlns:mc="http://schemas.openxmlformats.org/markup-compatibility/2006">
              <mc:Choice xmlns:v="urn:schemas-microsoft-com:vml" Requires="v">
                <p:oleObj spid="_x0000_s14200"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3810000"/>
                        <a:ext cx="914400" cy="3968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263950454"/>
              </p:ext>
            </p:extLst>
          </p:nvPr>
        </p:nvGraphicFramePr>
        <p:xfrm>
          <a:off x="5791200" y="4267200"/>
          <a:ext cx="914400" cy="320675"/>
        </p:xfrm>
        <a:graphic>
          <a:graphicData uri="http://schemas.openxmlformats.org/presentationml/2006/ole">
            <mc:AlternateContent xmlns:mc="http://schemas.openxmlformats.org/markup-compatibility/2006">
              <mc:Choice xmlns:v="urn:schemas-microsoft-com:vml" Requires="v">
                <p:oleObj spid="_x0000_s14201"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267200"/>
                        <a:ext cx="914400"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77599002"/>
              </p:ext>
            </p:extLst>
          </p:nvPr>
        </p:nvGraphicFramePr>
        <p:xfrm>
          <a:off x="5791200" y="4724400"/>
          <a:ext cx="914400" cy="304799"/>
        </p:xfrm>
        <a:graphic>
          <a:graphicData uri="http://schemas.openxmlformats.org/presentationml/2006/ole">
            <mc:AlternateContent xmlns:mc="http://schemas.openxmlformats.org/markup-compatibility/2006">
              <mc:Choice xmlns:v="urn:schemas-microsoft-com:vml" Requires="v">
                <p:oleObj spid="_x0000_s14202"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4724400"/>
                        <a:ext cx="914400" cy="304799"/>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99695459"/>
              </p:ext>
            </p:extLst>
          </p:nvPr>
        </p:nvGraphicFramePr>
        <p:xfrm>
          <a:off x="5791200" y="5181600"/>
          <a:ext cx="914400" cy="304800"/>
        </p:xfrm>
        <a:graphic>
          <a:graphicData uri="http://schemas.openxmlformats.org/presentationml/2006/ole">
            <mc:AlternateContent xmlns:mc="http://schemas.openxmlformats.org/markup-compatibility/2006">
              <mc:Choice xmlns:v="urn:schemas-microsoft-com:vml" Requires="v">
                <p:oleObj spid="_x0000_s14203"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181600"/>
                        <a:ext cx="914400" cy="304800"/>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569463794"/>
              </p:ext>
            </p:extLst>
          </p:nvPr>
        </p:nvGraphicFramePr>
        <p:xfrm>
          <a:off x="5791200" y="5638800"/>
          <a:ext cx="914400" cy="320675"/>
        </p:xfrm>
        <a:graphic>
          <a:graphicData uri="http://schemas.openxmlformats.org/presentationml/2006/ole">
            <mc:AlternateContent xmlns:mc="http://schemas.openxmlformats.org/markup-compatibility/2006">
              <mc:Choice xmlns:v="urn:schemas-microsoft-com:vml" Requires="v">
                <p:oleObj spid="_x0000_s14204"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791200" y="5638800"/>
                        <a:ext cx="914400" cy="320675"/>
                      </a:xfrm>
                      <a:prstGeom prst="rect">
                        <a:avLst/>
                      </a:prstGeom>
                    </p:spPr>
                  </p:pic>
                </p:oleObj>
              </mc:Fallback>
            </mc:AlternateContent>
          </a:graphicData>
        </a:graphic>
      </p:graphicFrame>
    </p:spTree>
    <p:extLst>
      <p:ext uri="{BB962C8B-B14F-4D97-AF65-F5344CB8AC3E}">
        <p14:creationId xmlns:p14="http://schemas.microsoft.com/office/powerpoint/2010/main" val="1848413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102342200"/>
              </p:ext>
            </p:extLst>
          </p:nvPr>
        </p:nvGraphicFramePr>
        <p:xfrm>
          <a:off x="297180" y="350520"/>
          <a:ext cx="11318266" cy="6510973"/>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r>
                        <a:rPr lang="en-US" sz="1200" baseline="0" dirty="0" smtClean="0"/>
                        <a:t> </a:t>
                      </a:r>
                      <a:endParaRPr lang="en-US" sz="1200" dirty="0"/>
                    </a:p>
                  </a:txBody>
                  <a:tcPr marL="118872" marR="118872"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 protocol for SMT integration</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Investigation</a:t>
                      </a:r>
                      <a:r>
                        <a:rPr lang="en-US" sz="1100" b="0" baseline="0" dirty="0" smtClean="0">
                          <a:solidFill>
                            <a:schemeClr val="accent1"/>
                          </a:solidFill>
                        </a:rPr>
                        <a:t> Complete</a:t>
                      </a:r>
                      <a:endParaRPr lang="en-US" sz="1100" b="0" dirty="0" smtClean="0">
                        <a:solidFill>
                          <a:schemeClr val="accent1"/>
                        </a:solidFill>
                      </a:endParaRPr>
                    </a:p>
                  </a:txBody>
                  <a:tcPr marL="118872" marR="118872" anchor="ctr"/>
                </a:tc>
                <a:tc>
                  <a:txBody>
                    <a:bodyPr/>
                    <a:lstStyle/>
                    <a:p>
                      <a:r>
                        <a:rPr lang="en-US" sz="1200" dirty="0" smtClean="0">
                          <a:solidFill>
                            <a:schemeClr val="tx1"/>
                          </a:solidFill>
                        </a:rPr>
                        <a:t>AMWG Delayed</a:t>
                      </a:r>
                      <a:r>
                        <a:rPr lang="en-US" sz="1200" baseline="0" dirty="0" smtClean="0">
                          <a:solidFill>
                            <a:schemeClr val="tx1"/>
                          </a:solidFill>
                        </a:rPr>
                        <a:t> </a:t>
                      </a:r>
                      <a:endParaRPr lang="en-US" sz="1200" dirty="0">
                        <a:solidFill>
                          <a:schemeClr val="tx1"/>
                        </a:solidFill>
                      </a:endParaRPr>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rgbClr val="FF0000"/>
                          </a:solidFill>
                        </a:rPr>
                        <a:t>IBM Re-estimate with Hardcode vs Roll Over</a:t>
                      </a:r>
                    </a:p>
                  </a:txBody>
                  <a:tcPr marL="118872" marR="118872" anchor="ctr"/>
                </a:tc>
                <a:tc>
                  <a:txBody>
                    <a:bodyPr/>
                    <a:lstStyle/>
                    <a:p>
                      <a:r>
                        <a:rPr lang="en-US" sz="1200" dirty="0" smtClean="0">
                          <a:solidFill>
                            <a:srgbClr val="FF0000"/>
                          </a:solidFill>
                        </a:rPr>
                        <a:t>AMWG Awaiting</a:t>
                      </a:r>
                      <a:r>
                        <a:rPr lang="en-US" sz="1200" baseline="0" dirty="0" smtClean="0">
                          <a:solidFill>
                            <a:srgbClr val="FF0000"/>
                          </a:solidFill>
                        </a:rPr>
                        <a:t> new Estimate</a:t>
                      </a:r>
                      <a:endParaRPr lang="en-US" sz="1200" dirty="0">
                        <a:solidFill>
                          <a:srgbClr val="FF0000"/>
                        </a:solidFill>
                      </a:endParaRPr>
                    </a:p>
                  </a:txBody>
                  <a:tcPr marL="118872" marR="118872" anchor="ctr"/>
                </a:tc>
                <a:tc>
                  <a:txBody>
                    <a:bodyPr/>
                    <a:lstStyle/>
                    <a:p>
                      <a:r>
                        <a:rPr lang="en-US" sz="120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AMWG Delayed</a:t>
                      </a:r>
                      <a:endParaRPr lang="en-US" sz="1200" dirty="0"/>
                    </a:p>
                  </a:txBody>
                  <a:tcPr marL="118872" marR="118872"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8872" marR="118872" anchor="ctr"/>
                </a:tc>
                <a:tc>
                  <a:txBody>
                    <a:bodyPr/>
                    <a:lstStyle/>
                    <a:p>
                      <a:r>
                        <a:rPr lang="en-US" sz="1200" dirty="0" smtClean="0"/>
                        <a:t>2 Important Awaiting Packaging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mn-cs"/>
                        </a:rPr>
                        <a:t>AMWG CR 2015 040 – Improve</a:t>
                      </a:r>
                      <a:r>
                        <a:rPr lang="en-US" sz="1200" baseline="0" dirty="0" smtClean="0">
                          <a:effectLst/>
                          <a:latin typeface="+mn-lt"/>
                          <a:ea typeface="Arial"/>
                          <a:cs typeface="+mn-cs"/>
                        </a:rPr>
                        <a:t> SMT Administration Functionality for TDSPs, RORs, Third Parties, and Businesses</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8872" marR="118872" anchor="ctr"/>
                </a:tc>
                <a:tc>
                  <a:txBody>
                    <a:bodyPr/>
                    <a:lstStyle/>
                    <a:p>
                      <a:r>
                        <a:rPr lang="en-US" sz="1200" dirty="0" smtClean="0"/>
                        <a:t>JDOA Estimate Complete</a:t>
                      </a:r>
                      <a:r>
                        <a:rPr lang="en-US" sz="1200" baseline="0" dirty="0" smtClean="0"/>
                        <a:t> </a:t>
                      </a:r>
                      <a:r>
                        <a:rPr lang="en-US" sz="1200" dirty="0" smtClean="0"/>
                        <a:t>Awaiting AMWG Review</a:t>
                      </a:r>
                      <a:endParaRPr lang="en-US" sz="1200" dirty="0"/>
                    </a:p>
                  </a:txBody>
                  <a:tcPr marL="118872" marR="118872" anchor="ctr"/>
                </a:tc>
                <a:tc>
                  <a:txBody>
                    <a:bodyPr/>
                    <a:lstStyle/>
                    <a:p>
                      <a:r>
                        <a:rPr lang="en-US" sz="1200" dirty="0" smtClean="0">
                          <a:latin typeface="Arial" pitchFamily="34" charset="0"/>
                          <a:cs typeface="Arial" pitchFamily="34" charset="0"/>
                        </a:rPr>
                        <a:t>5 Functions  Small, Small, Zero, Medium, High</a:t>
                      </a:r>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074652980"/>
              </p:ext>
            </p:extLst>
          </p:nvPr>
        </p:nvGraphicFramePr>
        <p:xfrm>
          <a:off x="5791200" y="1066800"/>
          <a:ext cx="914400" cy="380999"/>
        </p:xfrm>
        <a:graphic>
          <a:graphicData uri="http://schemas.openxmlformats.org/presentationml/2006/ole">
            <mc:AlternateContent xmlns:mc="http://schemas.openxmlformats.org/markup-compatibility/2006">
              <mc:Choice xmlns:v="urn:schemas-microsoft-com:vml" Requires="v">
                <p:oleObj spid="_x0000_s15253"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066800"/>
                        <a:ext cx="914400" cy="380999"/>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94529226"/>
              </p:ext>
            </p:extLst>
          </p:nvPr>
        </p:nvGraphicFramePr>
        <p:xfrm>
          <a:off x="5791200" y="1508125"/>
          <a:ext cx="914400" cy="396875"/>
        </p:xfrm>
        <a:graphic>
          <a:graphicData uri="http://schemas.openxmlformats.org/presentationml/2006/ole">
            <mc:AlternateContent xmlns:mc="http://schemas.openxmlformats.org/markup-compatibility/2006">
              <mc:Choice xmlns:v="urn:schemas-microsoft-com:vml" Requires="v">
                <p:oleObj spid="_x0000_s15254"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508125"/>
                        <a:ext cx="914400" cy="39687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974733964"/>
              </p:ext>
            </p:extLst>
          </p:nvPr>
        </p:nvGraphicFramePr>
        <p:xfrm>
          <a:off x="5791200" y="1905000"/>
          <a:ext cx="914400" cy="396875"/>
        </p:xfrm>
        <a:graphic>
          <a:graphicData uri="http://schemas.openxmlformats.org/presentationml/2006/ole">
            <mc:AlternateContent xmlns:mc="http://schemas.openxmlformats.org/markup-compatibility/2006">
              <mc:Choice xmlns:v="urn:schemas-microsoft-com:vml" Requires="v">
                <p:oleObj spid="_x0000_s15255"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1200" y="1905000"/>
                        <a:ext cx="914400" cy="3968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71060218"/>
              </p:ext>
            </p:extLst>
          </p:nvPr>
        </p:nvGraphicFramePr>
        <p:xfrm>
          <a:off x="5791200" y="2422525"/>
          <a:ext cx="914400" cy="396875"/>
        </p:xfrm>
        <a:graphic>
          <a:graphicData uri="http://schemas.openxmlformats.org/presentationml/2006/ole">
            <mc:AlternateContent xmlns:mc="http://schemas.openxmlformats.org/markup-compatibility/2006">
              <mc:Choice xmlns:v="urn:schemas-microsoft-com:vml" Requires="v">
                <p:oleObj spid="_x0000_s15256"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1200" y="2422525"/>
                        <a:ext cx="914400"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1256865"/>
              </p:ext>
            </p:extLst>
          </p:nvPr>
        </p:nvGraphicFramePr>
        <p:xfrm>
          <a:off x="5715000" y="2971800"/>
          <a:ext cx="963930" cy="380999"/>
        </p:xfrm>
        <a:graphic>
          <a:graphicData uri="http://schemas.openxmlformats.org/presentationml/2006/ole">
            <mc:AlternateContent xmlns:mc="http://schemas.openxmlformats.org/markup-compatibility/2006">
              <mc:Choice xmlns:v="urn:schemas-microsoft-com:vml" Requires="v">
                <p:oleObj spid="_x0000_s15257"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15000" y="2971800"/>
                        <a:ext cx="963930" cy="380999"/>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33847528"/>
              </p:ext>
            </p:extLst>
          </p:nvPr>
        </p:nvGraphicFramePr>
        <p:xfrm>
          <a:off x="5791200" y="3505200"/>
          <a:ext cx="914400" cy="320675"/>
        </p:xfrm>
        <a:graphic>
          <a:graphicData uri="http://schemas.openxmlformats.org/presentationml/2006/ole">
            <mc:AlternateContent xmlns:mc="http://schemas.openxmlformats.org/markup-compatibility/2006">
              <mc:Choice xmlns:v="urn:schemas-microsoft-com:vml" Requires="v">
                <p:oleObj spid="_x0000_s15258"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1200" y="3505200"/>
                        <a:ext cx="914400" cy="3206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17115514"/>
              </p:ext>
            </p:extLst>
          </p:nvPr>
        </p:nvGraphicFramePr>
        <p:xfrm>
          <a:off x="5791200" y="4098925"/>
          <a:ext cx="914400" cy="320675"/>
        </p:xfrm>
        <a:graphic>
          <a:graphicData uri="http://schemas.openxmlformats.org/presentationml/2006/ole">
            <mc:AlternateContent xmlns:mc="http://schemas.openxmlformats.org/markup-compatibility/2006">
              <mc:Choice xmlns:v="urn:schemas-microsoft-com:vml" Requires="v">
                <p:oleObj spid="_x0000_s15259"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1200" y="4098925"/>
                        <a:ext cx="914400" cy="3206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639257697"/>
              </p:ext>
            </p:extLst>
          </p:nvPr>
        </p:nvGraphicFramePr>
        <p:xfrm>
          <a:off x="5791200" y="4708525"/>
          <a:ext cx="914400" cy="244475"/>
        </p:xfrm>
        <a:graphic>
          <a:graphicData uri="http://schemas.openxmlformats.org/presentationml/2006/ole">
            <mc:AlternateContent xmlns:mc="http://schemas.openxmlformats.org/markup-compatibility/2006">
              <mc:Choice xmlns:v="urn:schemas-microsoft-com:vml" Requires="v">
                <p:oleObj spid="_x0000_s15260"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1200" y="4708525"/>
                        <a:ext cx="914400" cy="2444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4031651"/>
              </p:ext>
            </p:extLst>
          </p:nvPr>
        </p:nvGraphicFramePr>
        <p:xfrm>
          <a:off x="5791200" y="5165725"/>
          <a:ext cx="914400" cy="320675"/>
        </p:xfrm>
        <a:graphic>
          <a:graphicData uri="http://schemas.openxmlformats.org/presentationml/2006/ole">
            <mc:AlternateContent xmlns:mc="http://schemas.openxmlformats.org/markup-compatibility/2006">
              <mc:Choice xmlns:v="urn:schemas-microsoft-com:vml" Requires="v">
                <p:oleObj spid="_x0000_s15261"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1200" y="5165725"/>
                        <a:ext cx="914400" cy="3206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215919148"/>
              </p:ext>
            </p:extLst>
          </p:nvPr>
        </p:nvGraphicFramePr>
        <p:xfrm>
          <a:off x="5791200" y="5622925"/>
          <a:ext cx="914400" cy="320675"/>
        </p:xfrm>
        <a:graphic>
          <a:graphicData uri="http://schemas.openxmlformats.org/presentationml/2006/ole">
            <mc:AlternateContent xmlns:mc="http://schemas.openxmlformats.org/markup-compatibility/2006">
              <mc:Choice xmlns:v="urn:schemas-microsoft-com:vml" Requires="v">
                <p:oleObj spid="_x0000_s15262"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1200" y="5622925"/>
                        <a:ext cx="914400" cy="32067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95800927"/>
              </p:ext>
            </p:extLst>
          </p:nvPr>
        </p:nvGraphicFramePr>
        <p:xfrm>
          <a:off x="5867400" y="6172199"/>
          <a:ext cx="762000" cy="304801"/>
        </p:xfrm>
        <a:graphic>
          <a:graphicData uri="http://schemas.openxmlformats.org/presentationml/2006/ole">
            <mc:AlternateContent xmlns:mc="http://schemas.openxmlformats.org/markup-compatibility/2006">
              <mc:Choice xmlns:v="urn:schemas-microsoft-com:vml" Requires="v">
                <p:oleObj spid="_x0000_s15263"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867400" y="6172199"/>
                        <a:ext cx="762000" cy="304801"/>
                      </a:xfrm>
                      <a:prstGeom prst="rect">
                        <a:avLst/>
                      </a:prstGeom>
                    </p:spPr>
                  </p:pic>
                </p:oleObj>
              </mc:Fallback>
            </mc:AlternateContent>
          </a:graphicData>
        </a:graphic>
      </p:graphicFrame>
    </p:spTree>
    <p:extLst>
      <p:ext uri="{BB962C8B-B14F-4D97-AF65-F5344CB8AC3E}">
        <p14:creationId xmlns:p14="http://schemas.microsoft.com/office/powerpoint/2010/main" val="567036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28126686"/>
              </p:ext>
            </p:extLst>
          </p:nvPr>
        </p:nvGraphicFramePr>
        <p:xfrm>
          <a:off x="297180" y="350520"/>
          <a:ext cx="11318266" cy="5115560"/>
        </p:xfrm>
        <a:graphic>
          <a:graphicData uri="http://schemas.openxmlformats.org/drawingml/2006/table">
            <a:tbl>
              <a:tblPr firstRow="1" bandRow="1">
                <a:tableStyleId>{5940675A-B579-460E-94D1-54222C63F5DA}</a:tableStyleId>
              </a:tblPr>
              <a:tblGrid>
                <a:gridCol w="5253856"/>
                <a:gridCol w="1611764"/>
                <a:gridCol w="1295400"/>
                <a:gridCol w="1821306"/>
                <a:gridCol w="1335940"/>
              </a:tblGrid>
              <a:tr h="370840">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8872" marR="11887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8872" marR="118872"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041 – Allow Enrollment for New</a:t>
                      </a:r>
                      <a:r>
                        <a:rPr lang="en-US" sz="1200" baseline="0" dirty="0" smtClean="0">
                          <a:effectLst/>
                          <a:latin typeface="Arial"/>
                          <a:ea typeface="Arial"/>
                          <a:cs typeface="Arial"/>
                        </a:rPr>
                        <a:t> Customer 12 Month History for Third Parties</a:t>
                      </a: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Approved for Cost Estimation</a:t>
                      </a:r>
                    </a:p>
                  </a:txBody>
                  <a:tcPr marL="118872" marR="118872" anchor="ctr"/>
                </a:tc>
                <a:tc>
                  <a:txBody>
                    <a:bodyPr/>
                    <a:lstStyle/>
                    <a:p>
                      <a:r>
                        <a:rPr lang="en-US" sz="1200" dirty="0" smtClean="0"/>
                        <a:t>JDOA Estimate Complete</a:t>
                      </a:r>
                      <a:r>
                        <a:rPr lang="en-US" sz="1200" baseline="0" dirty="0" smtClean="0"/>
                        <a:t> </a:t>
                      </a:r>
                      <a:endParaRPr lang="en-US" sz="1200" dirty="0"/>
                    </a:p>
                  </a:txBody>
                  <a:tcPr marL="118872" marR="118872"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042 – Automate Machine to Machine Consumption of Third Party</a:t>
                      </a:r>
                      <a:r>
                        <a:rPr lang="en-US" sz="1200" baseline="0" dirty="0" smtClean="0">
                          <a:effectLst/>
                          <a:latin typeface="+mn-lt"/>
                          <a:ea typeface="Arial"/>
                          <a:cs typeface="Times New Roman"/>
                        </a:rPr>
                        <a:t> Agreement Information</a:t>
                      </a: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Approved 8/4/15</a:t>
                      </a: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Awaiting AMWG Prioritization</a:t>
                      </a:r>
                    </a:p>
                  </a:txBody>
                  <a:tcPr marL="118872" marR="118872" anchor="ctr"/>
                </a:tc>
                <a:tc>
                  <a:txBody>
                    <a:bodyPr/>
                    <a:lstStyle/>
                    <a:p>
                      <a:r>
                        <a:rPr lang="en-US" sz="1200" dirty="0" smtClean="0">
                          <a:latin typeface="Arial" pitchFamily="34" charset="0"/>
                          <a:cs typeface="Arial" pitchFamily="34" charset="0"/>
                        </a:rPr>
                        <a:t>Med / High (80)</a:t>
                      </a:r>
                      <a:endParaRPr lang="en-US" sz="1200" dirty="0">
                        <a:latin typeface="Arial" pitchFamily="34" charset="0"/>
                        <a:cs typeface="Arial" pitchFamily="34" charset="0"/>
                      </a:endParaRPr>
                    </a:p>
                  </a:txBody>
                  <a:tcPr marL="118872" marR="118872" anchor="ctr"/>
                </a:tc>
              </a:tr>
              <a:tr h="45720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FF0000"/>
                        </a:solidFill>
                      </a:endParaRPr>
                    </a:p>
                  </a:txBody>
                  <a:tcPr marL="118872" marR="118872" anchor="ctr"/>
                </a:tc>
                <a:tc>
                  <a:txBody>
                    <a:bodyPr/>
                    <a:lstStyle/>
                    <a:p>
                      <a:endParaRPr lang="en-US" sz="1200" dirty="0">
                        <a:solidFill>
                          <a:srgbClr val="FF0000"/>
                        </a:solidFill>
                      </a:endParaRPr>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endParaRPr lang="en-US"/>
                    </a:p>
                  </a:txBody>
                  <a:tcPr marL="118872" marR="118872" anchor="ctr"/>
                </a:tc>
                <a:tc>
                  <a:txBody>
                    <a:bodyPr/>
                    <a:lstStyle/>
                    <a:p>
                      <a:endParaRPr lang="en-US" dirty="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r>
              <a:tr h="37084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8872" marR="118872" anchor="ctr"/>
                </a:tc>
                <a:tc>
                  <a:txBody>
                    <a:bodyPr/>
                    <a:lstStyle/>
                    <a:p>
                      <a:endParaRPr lang="en-US" sz="1200" dirty="0">
                        <a:latin typeface="Arial" pitchFamily="34" charset="0"/>
                        <a:cs typeface="Arial" pitchFamily="34" charset="0"/>
                      </a:endParaRPr>
                    </a:p>
                  </a:txBody>
                  <a:tcPr marL="118872" marR="118872" anchor="ctr"/>
                </a:tc>
              </a:tr>
              <a:tr h="370840">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9154" marR="89154"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8872" marR="1188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8872" marR="118872" anchor="ctr"/>
                </a:tc>
                <a:tc>
                  <a:txBody>
                    <a:bodyPr/>
                    <a:lstStyle/>
                    <a:p>
                      <a:endParaRPr lang="en-US" sz="1200" dirty="0"/>
                    </a:p>
                  </a:txBody>
                  <a:tcPr marL="118872" marR="118872" anchor="ctr"/>
                </a:tc>
                <a:tc>
                  <a:txBody>
                    <a:bodyPr/>
                    <a:lstStyle/>
                    <a:p>
                      <a:endParaRPr lang="en-US" sz="1200" dirty="0">
                        <a:latin typeface="Arial" pitchFamily="34" charset="0"/>
                        <a:cs typeface="Arial" pitchFamily="34" charset="0"/>
                      </a:endParaRPr>
                    </a:p>
                  </a:txBody>
                  <a:tcPr marL="118872" marR="118872" anchor="ctr"/>
                </a:tc>
              </a:tr>
            </a:tbl>
          </a:graphicData>
        </a:graphic>
      </p:graphicFrame>
      <p:sp>
        <p:nvSpPr>
          <p:cNvPr id="6" name="Title 11"/>
          <p:cNvSpPr txBox="1">
            <a:spLocks/>
          </p:cNvSpPr>
          <p:nvPr/>
        </p:nvSpPr>
        <p:spPr>
          <a:xfrm>
            <a:off x="198121" y="-76200"/>
            <a:ext cx="11391899" cy="1143000"/>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000" dirty="0" smtClean="0">
                <a:latin typeface="+mj-lt"/>
              </a:rPr>
              <a:t>AMWG  Change Requests (Cont.)</a:t>
            </a:r>
            <a:endParaRPr lang="en-US" sz="2000" dirty="0">
              <a:latin typeface="+mj-l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151810392"/>
              </p:ext>
            </p:extLst>
          </p:nvPr>
        </p:nvGraphicFramePr>
        <p:xfrm>
          <a:off x="5791200" y="1684337"/>
          <a:ext cx="914400" cy="373063"/>
        </p:xfrm>
        <a:graphic>
          <a:graphicData uri="http://schemas.openxmlformats.org/presentationml/2006/ole">
            <mc:AlternateContent xmlns:mc="http://schemas.openxmlformats.org/markup-compatibility/2006">
              <mc:Choice xmlns:v="urn:schemas-microsoft-com:vml" Requires="v">
                <p:oleObj spid="_x0000_s15459"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1200" y="1684337"/>
                        <a:ext cx="914400" cy="373063"/>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673218283"/>
              </p:ext>
            </p:extLst>
          </p:nvPr>
        </p:nvGraphicFramePr>
        <p:xfrm>
          <a:off x="5791200" y="1095375"/>
          <a:ext cx="914400" cy="396875"/>
        </p:xfrm>
        <a:graphic>
          <a:graphicData uri="http://schemas.openxmlformats.org/presentationml/2006/ole">
            <mc:AlternateContent xmlns:mc="http://schemas.openxmlformats.org/markup-compatibility/2006">
              <mc:Choice xmlns:v="urn:schemas-microsoft-com:vml" Requires="v">
                <p:oleObj spid="_x0000_s15460"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1200" y="1095375"/>
                        <a:ext cx="914400" cy="396875"/>
                      </a:xfrm>
                      <a:prstGeom prst="rect">
                        <a:avLst/>
                      </a:prstGeom>
                    </p:spPr>
                  </p:pic>
                </p:oleObj>
              </mc:Fallback>
            </mc:AlternateContent>
          </a:graphicData>
        </a:graphic>
      </p:graphicFrame>
    </p:spTree>
    <p:extLst>
      <p:ext uri="{BB962C8B-B14F-4D97-AF65-F5344CB8AC3E}">
        <p14:creationId xmlns:p14="http://schemas.microsoft.com/office/powerpoint/2010/main" val="2768425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dirty="0" smtClean="0">
                <a:solidFill>
                  <a:srgbClr val="FF0000"/>
                </a:solidFill>
              </a:rPr>
              <a:t>Rough Order Of Magnitude (ROM) Estimate of Effort Classification</a:t>
            </a:r>
          </a:p>
        </p:txBody>
      </p:sp>
      <p:sp>
        <p:nvSpPr>
          <p:cNvPr id="56323" name="TextBox 1"/>
          <p:cNvSpPr txBox="1">
            <a:spLocks noChangeArrowheads="1"/>
          </p:cNvSpPr>
          <p:nvPr/>
        </p:nvSpPr>
        <p:spPr bwMode="auto">
          <a:xfrm>
            <a:off x="448734" y="5104339"/>
            <a:ext cx="97594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Actual </a:t>
            </a:r>
            <a:r>
              <a:rPr lang="en-US" altLang="en-US" i="0" dirty="0">
                <a:solidFill>
                  <a:schemeClr val="accent1"/>
                </a:solidFill>
                <a:ea typeface="MS PGothic" pitchFamily="34" charset="-128"/>
              </a:rPr>
              <a:t>estimates could vary significantly depending on requirements.</a:t>
            </a:r>
          </a:p>
          <a:p>
            <a:pPr marL="285750" indent="-285750" eaLnBrk="1" hangingPunct="1">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endParaRPr lang="en-US" altLang="en-US" i="0" dirty="0" smtClean="0">
              <a:solidFill>
                <a:schemeClr val="accent1"/>
              </a:solidFill>
              <a:ea typeface="MS PGothic" pitchFamily="34" charset="-128"/>
            </a:endParaRPr>
          </a:p>
          <a:p>
            <a:pPr marL="285750" indent="-285750" eaLnBrk="1" hangingPunct="1">
              <a:buFont typeface="Arial" panose="020B0604020202020204" pitchFamily="34" charset="0"/>
              <a:buChar char="•"/>
            </a:pPr>
            <a:r>
              <a:rPr lang="en-US" altLang="en-US" i="0" dirty="0" smtClean="0">
                <a:solidFill>
                  <a:schemeClr val="accent1"/>
                </a:solidFill>
                <a:ea typeface="MS PGothic" pitchFamily="34" charset="-128"/>
              </a:rPr>
              <a:t>Overall project cost will vary based on efficiency gains from packaging like functionality </a:t>
            </a:r>
            <a:endParaRPr lang="en-US" altLang="en-US" i="0" dirty="0">
              <a:solidFill>
                <a:schemeClr val="accent1"/>
              </a:solidFill>
              <a:ea typeface="MS PGothic" pitchFamily="34" charset="-128"/>
            </a:endParaRPr>
          </a:p>
        </p:txBody>
      </p:sp>
      <p:graphicFrame>
        <p:nvGraphicFramePr>
          <p:cNvPr id="142393" name="Group 57"/>
          <p:cNvGraphicFramePr>
            <a:graphicFrameLocks noGrp="1"/>
          </p:cNvGraphicFramePr>
          <p:nvPr/>
        </p:nvGraphicFramePr>
        <p:xfrm>
          <a:off x="2668588" y="1747838"/>
          <a:ext cx="5972175" cy="3062289"/>
        </p:xfrm>
        <a:graphic>
          <a:graphicData uri="http://schemas.openxmlformats.org/drawingml/2006/table">
            <a:tbl>
              <a:tblPr/>
              <a:tblGrid>
                <a:gridCol w="2986087"/>
                <a:gridCol w="2986088"/>
              </a:tblGrid>
              <a:tr h="43497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5243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788">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1608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ACTION ITEMS FOR AMWG CRs</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16</a:t>
            </a:fld>
            <a:endParaRPr lang="en-US"/>
          </a:p>
        </p:txBody>
      </p:sp>
      <p:sp>
        <p:nvSpPr>
          <p:cNvPr id="6" name="Content Placeholder 12"/>
          <p:cNvSpPr>
            <a:spLocks noGrp="1"/>
          </p:cNvSpPr>
          <p:nvPr>
            <p:ph idx="1"/>
          </p:nvPr>
        </p:nvSpPr>
        <p:spPr>
          <a:xfrm>
            <a:off x="594360" y="1371600"/>
            <a:ext cx="10698480" cy="4876800"/>
          </a:xfrm>
        </p:spPr>
        <p:txBody>
          <a:bodyPr>
            <a:normAutofit fontScale="92500" lnSpcReduction="10000"/>
          </a:bodyPr>
          <a:lstStyle/>
          <a:p>
            <a:pPr marL="520700" indent="-457200"/>
            <a:r>
              <a:rPr lang="en-US" sz="2400" dirty="0" smtClean="0">
                <a:cs typeface="Aharoni" pitchFamily="2" charset="-79"/>
              </a:rPr>
              <a:t>Work slated for completion in 2015.  There are no true zero dollar change request enhancements.  Only bug fixes will be addressed in 2015.</a:t>
            </a:r>
          </a:p>
          <a:p>
            <a:pPr marL="857250" lvl="1" indent="-457200"/>
            <a:r>
              <a:rPr lang="en-US" sz="2400" dirty="0" smtClean="0">
                <a:cs typeface="Aharoni" pitchFamily="2" charset="-79"/>
              </a:rPr>
              <a:t>AMWG CR 2015 024 Third Party access renew </a:t>
            </a:r>
            <a:r>
              <a:rPr lang="en-US" sz="2400" dirty="0">
                <a:cs typeface="Aharoni" pitchFamily="2" charset="-79"/>
              </a:rPr>
              <a:t>e</a:t>
            </a:r>
            <a:r>
              <a:rPr lang="en-US" sz="2400" dirty="0" smtClean="0">
                <a:cs typeface="Aharoni" pitchFamily="2" charset="-79"/>
              </a:rPr>
              <a:t>nergy </a:t>
            </a:r>
            <a:r>
              <a:rPr lang="en-US" sz="2400" dirty="0">
                <a:cs typeface="Aharoni" pitchFamily="2" charset="-79"/>
              </a:rPr>
              <a:t>d</a:t>
            </a:r>
            <a:r>
              <a:rPr lang="en-US" sz="2400" dirty="0" smtClean="0">
                <a:cs typeface="Aharoni" pitchFamily="2" charset="-79"/>
              </a:rPr>
              <a:t>ata </a:t>
            </a:r>
            <a:r>
              <a:rPr lang="en-US" sz="2400" dirty="0">
                <a:cs typeface="Aharoni" pitchFamily="2" charset="-79"/>
              </a:rPr>
              <a:t>a</a:t>
            </a:r>
            <a:r>
              <a:rPr lang="en-US" sz="2400" dirty="0" smtClean="0">
                <a:cs typeface="Aharoni" pitchFamily="2" charset="-79"/>
              </a:rPr>
              <a:t>greement after one </a:t>
            </a:r>
            <a:r>
              <a:rPr lang="en-US" sz="2400" dirty="0">
                <a:cs typeface="Aharoni" pitchFamily="2" charset="-79"/>
              </a:rPr>
              <a:t>y</a:t>
            </a:r>
            <a:r>
              <a:rPr lang="en-US" sz="2400" dirty="0" smtClean="0">
                <a:cs typeface="Aharoni" pitchFamily="2" charset="-79"/>
              </a:rPr>
              <a:t>ear</a:t>
            </a:r>
          </a:p>
          <a:p>
            <a:pPr marL="857250" lvl="1" indent="-457200"/>
            <a:r>
              <a:rPr lang="en-US" sz="2400" dirty="0" smtClean="0">
                <a:cs typeface="Aharoni" pitchFamily="2" charset="-79"/>
              </a:rPr>
              <a:t>Browser usability </a:t>
            </a:r>
            <a:r>
              <a:rPr lang="en-US" sz="2400" dirty="0">
                <a:cs typeface="Aharoni" pitchFamily="2" charset="-79"/>
              </a:rPr>
              <a:t>i</a:t>
            </a:r>
            <a:r>
              <a:rPr lang="en-US" sz="2400" dirty="0" smtClean="0">
                <a:cs typeface="Aharoni" pitchFamily="2" charset="-79"/>
              </a:rPr>
              <a:t>ssue with </a:t>
            </a:r>
            <a:r>
              <a:rPr lang="en-US" sz="2400" dirty="0">
                <a:cs typeface="Aharoni" pitchFamily="2" charset="-79"/>
              </a:rPr>
              <a:t>l</a:t>
            </a:r>
            <a:r>
              <a:rPr lang="en-US" sz="2400" dirty="0" smtClean="0">
                <a:cs typeface="Aharoni" pitchFamily="2" charset="-79"/>
              </a:rPr>
              <a:t>ogout </a:t>
            </a:r>
            <a:r>
              <a:rPr lang="en-US" sz="2400" dirty="0">
                <a:cs typeface="Aharoni" pitchFamily="2" charset="-79"/>
              </a:rPr>
              <a:t>s</a:t>
            </a:r>
            <a:r>
              <a:rPr lang="en-US" sz="2400" dirty="0" smtClean="0">
                <a:cs typeface="Aharoni" pitchFamily="2" charset="-79"/>
              </a:rPr>
              <a:t>cenarios </a:t>
            </a:r>
            <a:r>
              <a:rPr lang="en-US" sz="2400" dirty="0">
                <a:cs typeface="Aharoni" pitchFamily="2" charset="-79"/>
              </a:rPr>
              <a:t>i</a:t>
            </a:r>
            <a:r>
              <a:rPr lang="en-US" sz="2400" dirty="0" smtClean="0">
                <a:cs typeface="Aharoni" pitchFamily="2" charset="-79"/>
              </a:rPr>
              <a:t>n </a:t>
            </a:r>
            <a:r>
              <a:rPr lang="en-US" sz="2400" dirty="0">
                <a:cs typeface="Aharoni" pitchFamily="2" charset="-79"/>
              </a:rPr>
              <a:t>w</a:t>
            </a:r>
            <a:r>
              <a:rPr lang="en-US" sz="2400" dirty="0" smtClean="0">
                <a:cs typeface="Aharoni" pitchFamily="2" charset="-79"/>
              </a:rPr>
              <a:t>hich </a:t>
            </a:r>
            <a:r>
              <a:rPr lang="en-US" sz="2400" dirty="0">
                <a:cs typeface="Aharoni" pitchFamily="2" charset="-79"/>
              </a:rPr>
              <a:t>u</a:t>
            </a:r>
            <a:r>
              <a:rPr lang="en-US" sz="2400" dirty="0" smtClean="0">
                <a:cs typeface="Aharoni" pitchFamily="2" charset="-79"/>
              </a:rPr>
              <a:t>sers are required to clear </a:t>
            </a:r>
            <a:r>
              <a:rPr lang="en-US" sz="2400" dirty="0">
                <a:cs typeface="Aharoni" pitchFamily="2" charset="-79"/>
              </a:rPr>
              <a:t>t</a:t>
            </a:r>
            <a:r>
              <a:rPr lang="en-US" sz="2400" dirty="0" smtClean="0">
                <a:cs typeface="Aharoni" pitchFamily="2" charset="-79"/>
              </a:rPr>
              <a:t>heir </a:t>
            </a:r>
            <a:r>
              <a:rPr lang="en-US" sz="2400" dirty="0">
                <a:cs typeface="Aharoni" pitchFamily="2" charset="-79"/>
              </a:rPr>
              <a:t>c</a:t>
            </a:r>
            <a:r>
              <a:rPr lang="en-US" sz="2400" dirty="0" smtClean="0">
                <a:cs typeface="Aharoni" pitchFamily="2" charset="-79"/>
              </a:rPr>
              <a:t>ache to login </a:t>
            </a:r>
            <a:r>
              <a:rPr lang="en-US" sz="2400" dirty="0">
                <a:cs typeface="Aharoni" pitchFamily="2" charset="-79"/>
              </a:rPr>
              <a:t>a</a:t>
            </a:r>
            <a:r>
              <a:rPr lang="en-US" sz="2400" dirty="0" smtClean="0">
                <a:cs typeface="Aharoni" pitchFamily="2" charset="-79"/>
              </a:rPr>
              <a:t>gain to SMT</a:t>
            </a:r>
          </a:p>
          <a:p>
            <a:pPr marL="857250" lvl="1" indent="-457200"/>
            <a:r>
              <a:rPr lang="en-US" sz="2400" dirty="0" smtClean="0">
                <a:cs typeface="Aharoni" pitchFamily="2" charset="-79"/>
              </a:rPr>
              <a:t>Browser usability </a:t>
            </a:r>
            <a:r>
              <a:rPr lang="en-US" sz="2400" dirty="0">
                <a:cs typeface="Aharoni" pitchFamily="2" charset="-79"/>
              </a:rPr>
              <a:t>i</a:t>
            </a:r>
            <a:r>
              <a:rPr lang="en-US" sz="2400" dirty="0" smtClean="0">
                <a:cs typeface="Aharoni" pitchFamily="2" charset="-79"/>
              </a:rPr>
              <a:t>ssue with double </a:t>
            </a:r>
            <a:r>
              <a:rPr lang="en-US" sz="2400" dirty="0">
                <a:cs typeface="Aharoni" pitchFamily="2" charset="-79"/>
              </a:rPr>
              <a:t>c</a:t>
            </a:r>
            <a:r>
              <a:rPr lang="en-US" sz="2400" dirty="0" smtClean="0">
                <a:cs typeface="Aharoni" pitchFamily="2" charset="-79"/>
              </a:rPr>
              <a:t>licking </a:t>
            </a:r>
            <a:r>
              <a:rPr lang="en-US" sz="2400" dirty="0">
                <a:cs typeface="Aharoni" pitchFamily="2" charset="-79"/>
              </a:rPr>
              <a:t>l</a:t>
            </a:r>
            <a:r>
              <a:rPr lang="en-US" sz="2400" dirty="0" smtClean="0">
                <a:cs typeface="Aharoni" pitchFamily="2" charset="-79"/>
              </a:rPr>
              <a:t>ogin or </a:t>
            </a:r>
            <a:r>
              <a:rPr lang="en-US" sz="2400" dirty="0">
                <a:cs typeface="Aharoni" pitchFamily="2" charset="-79"/>
              </a:rPr>
              <a:t>e</a:t>
            </a:r>
            <a:r>
              <a:rPr lang="en-US" sz="2400" dirty="0" smtClean="0">
                <a:cs typeface="Aharoni" pitchFamily="2" charset="-79"/>
              </a:rPr>
              <a:t>nter keys causing an invalid </a:t>
            </a:r>
            <a:r>
              <a:rPr lang="en-US" sz="2400" dirty="0">
                <a:cs typeface="Aharoni" pitchFamily="2" charset="-79"/>
              </a:rPr>
              <a:t>r</a:t>
            </a:r>
            <a:r>
              <a:rPr lang="en-US" sz="2400" dirty="0" smtClean="0">
                <a:cs typeface="Aharoni" pitchFamily="2" charset="-79"/>
              </a:rPr>
              <a:t>equest error on SMT </a:t>
            </a:r>
          </a:p>
          <a:p>
            <a:pPr marL="857250" lvl="1" indent="-457200"/>
            <a:r>
              <a:rPr lang="en-US" sz="2400" dirty="0" smtClean="0">
                <a:cs typeface="Aharoni" pitchFamily="2" charset="-79"/>
              </a:rPr>
              <a:t>Simplification of ROR search for new </a:t>
            </a:r>
            <a:r>
              <a:rPr lang="en-US" sz="2400" dirty="0">
                <a:cs typeface="Aharoni" pitchFamily="2" charset="-79"/>
              </a:rPr>
              <a:t>c</a:t>
            </a:r>
            <a:r>
              <a:rPr lang="en-US" sz="2400" dirty="0" smtClean="0">
                <a:cs typeface="Aharoni" pitchFamily="2" charset="-79"/>
              </a:rPr>
              <a:t>ustomer SMT registration</a:t>
            </a:r>
          </a:p>
          <a:p>
            <a:pPr marL="520700" indent="-457200"/>
            <a:r>
              <a:rPr lang="en-US" sz="2400" dirty="0" smtClean="0">
                <a:cs typeface="Aharoni" pitchFamily="2" charset="-79"/>
              </a:rPr>
              <a:t>Prioritize </a:t>
            </a:r>
            <a:r>
              <a:rPr lang="en-US" sz="2400" dirty="0">
                <a:cs typeface="Aharoni" pitchFamily="2" charset="-79"/>
              </a:rPr>
              <a:t>AMWG CR 2015 </a:t>
            </a:r>
            <a:r>
              <a:rPr lang="en-US" sz="2400" dirty="0" smtClean="0">
                <a:cs typeface="Aharoni" pitchFamily="2" charset="-79"/>
              </a:rPr>
              <a:t>042 (1 Critical, 2 Important or 3 Nice to Have)</a:t>
            </a:r>
            <a:endParaRPr lang="en-US" sz="2400" dirty="0">
              <a:cs typeface="Aharoni" pitchFamily="2" charset="-79"/>
            </a:endParaRPr>
          </a:p>
          <a:p>
            <a:pPr marL="520700" indent="-457200"/>
            <a:r>
              <a:rPr lang="en-US" sz="2400" dirty="0">
                <a:cs typeface="Aharoni" pitchFamily="2" charset="-79"/>
              </a:rPr>
              <a:t>Prioritize AMWG CR 2015 </a:t>
            </a:r>
            <a:r>
              <a:rPr lang="en-US" sz="2400" dirty="0" smtClean="0">
                <a:cs typeface="Aharoni" pitchFamily="2" charset="-79"/>
              </a:rPr>
              <a:t>021 </a:t>
            </a:r>
            <a:r>
              <a:rPr lang="en-US" sz="2400" dirty="0">
                <a:cs typeface="Aharoni" pitchFamily="2" charset="-79"/>
              </a:rPr>
              <a:t>(1 Critical, 2 Important or 3 Nice to Have</a:t>
            </a:r>
            <a:r>
              <a:rPr lang="en-US" sz="2400" dirty="0" smtClean="0">
                <a:cs typeface="Aharoni" pitchFamily="2" charset="-79"/>
              </a:rPr>
              <a:t>)</a:t>
            </a:r>
            <a:endParaRPr lang="en-US" sz="2400" dirty="0">
              <a:cs typeface="Aharoni" pitchFamily="2" charset="-79"/>
            </a:endParaRPr>
          </a:p>
          <a:p>
            <a:pPr marL="520700" indent="-457200"/>
            <a:r>
              <a:rPr lang="en-US" sz="2400" dirty="0" smtClean="0">
                <a:cs typeface="Aharoni" pitchFamily="2" charset="-79"/>
              </a:rPr>
              <a:t>Review AMWG CR 2015 040 as five separate functions with estimates</a:t>
            </a:r>
          </a:p>
          <a:p>
            <a:pPr marL="520700" indent="-457200"/>
            <a:r>
              <a:rPr lang="en-US" sz="2400" dirty="0" smtClean="0">
                <a:cs typeface="Aharoni" pitchFamily="2" charset="-79"/>
              </a:rPr>
              <a:t>Discuss AMWG CR 2015 041 approved by RMS 8/4/15 and AMWG reviewed estimate in July</a:t>
            </a:r>
          </a:p>
        </p:txBody>
      </p:sp>
    </p:spTree>
    <p:extLst>
      <p:ext uri="{BB962C8B-B14F-4D97-AF65-F5344CB8AC3E}">
        <p14:creationId xmlns:p14="http://schemas.microsoft.com/office/powerpoint/2010/main" val="2951745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716609F6-2D91-409B-B6F0-81CBC981E4A4}" type="slidenum">
              <a:rPr lang="en-US" altLang="en-US" sz="800" i="0"/>
              <a:pPr eaLnBrk="1" hangingPunct="1"/>
              <a:t>17</a:t>
            </a:fld>
            <a:endParaRPr lang="en-US" altLang="en-US" sz="800" i="0"/>
          </a:p>
        </p:txBody>
      </p:sp>
      <p:sp>
        <p:nvSpPr>
          <p:cNvPr id="14339"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E395EA86-523A-4C78-9945-A4F2056B5EE2}" type="slidenum">
              <a:rPr lang="en-US" altLang="en-US" sz="1000" i="0">
                <a:solidFill>
                  <a:schemeClr val="bg1"/>
                </a:solidFill>
              </a:rPr>
              <a:pPr eaLnBrk="1" hangingPunct="1"/>
              <a:t>17</a:t>
            </a:fld>
            <a:endParaRPr lang="en-US" altLang="en-US" sz="1000" i="0">
              <a:solidFill>
                <a:schemeClr val="bg1"/>
              </a:solidFill>
            </a:endParaRPr>
          </a:p>
        </p:txBody>
      </p:sp>
      <p:sp>
        <p:nvSpPr>
          <p:cNvPr id="14340" name="Rectangle 5"/>
          <p:cNvSpPr>
            <a:spLocks noGrp="1" noChangeArrowheads="1"/>
          </p:cNvSpPr>
          <p:nvPr>
            <p:ph type="ctrTitle" idx="4294967295"/>
          </p:nvPr>
        </p:nvSpPr>
        <p:spPr>
          <a:xfrm>
            <a:off x="1011238" y="2894013"/>
            <a:ext cx="10342562" cy="1470025"/>
          </a:xfrm>
          <a:noFill/>
        </p:spPr>
        <p:txBody>
          <a:bodyPr anchor="t"/>
          <a:lstStyle/>
          <a:p>
            <a:pPr algn="ctr"/>
            <a:r>
              <a:rPr lang="en-US" altLang="en-US" sz="4000" b="1" dirty="0" smtClean="0">
                <a:solidFill>
                  <a:schemeClr val="accent1"/>
                </a:solidFill>
              </a:rPr>
              <a:t>AMWG CR 2015-040</a:t>
            </a:r>
            <a:br>
              <a:rPr lang="en-US" altLang="en-US" sz="4000" b="1" dirty="0" smtClean="0">
                <a:solidFill>
                  <a:schemeClr val="accent1"/>
                </a:solidFill>
              </a:rPr>
            </a:br>
            <a:r>
              <a:rPr lang="en-US" altLang="en-US" sz="3200" b="1" dirty="0" smtClean="0">
                <a:solidFill>
                  <a:schemeClr val="accent1"/>
                </a:solidFill>
              </a:rPr>
              <a:t>Broken into Five Separate Functions with Estimates </a:t>
            </a:r>
            <a:endParaRPr lang="en-US" altLang="en-US" sz="3200" b="1" dirty="0" smtClean="0">
              <a:solidFill>
                <a:schemeClr val="tx1"/>
              </a:solidFill>
            </a:endParaRPr>
          </a:p>
        </p:txBody>
      </p:sp>
    </p:spTree>
    <p:extLst>
      <p:ext uri="{BB962C8B-B14F-4D97-AF65-F5344CB8AC3E}">
        <p14:creationId xmlns:p14="http://schemas.microsoft.com/office/powerpoint/2010/main" val="2706585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chor="t"/>
          <a:lstStyle/>
          <a:p>
            <a:pPr algn="ctr"/>
            <a:r>
              <a:rPr lang="en-US" altLang="en-US" sz="2000" b="1" dirty="0" smtClean="0">
                <a:solidFill>
                  <a:schemeClr val="accent1"/>
                </a:solidFill>
              </a:rPr>
              <a:t>AMWG CR 2015-040</a:t>
            </a:r>
            <a:endParaRPr lang="en-US" altLang="en-US" sz="2000" dirty="0" smtClean="0"/>
          </a:p>
        </p:txBody>
      </p:sp>
      <p:sp>
        <p:nvSpPr>
          <p:cNvPr id="153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5FC7BD4B-BADF-476C-9B20-04E607995504}" type="slidenum">
              <a:rPr lang="en-US" altLang="en-US" i="0" smtClean="0"/>
              <a:pPr/>
              <a:t>18</a:t>
            </a:fld>
            <a:endParaRPr lang="en-US" altLang="en-US" i="0" smtClean="0"/>
          </a:p>
        </p:txBody>
      </p:sp>
      <p:sp>
        <p:nvSpPr>
          <p:cNvPr id="15364" name="Text Box 14"/>
          <p:cNvSpPr txBox="1">
            <a:spLocks noChangeArrowheads="1"/>
          </p:cNvSpPr>
          <p:nvPr/>
        </p:nvSpPr>
        <p:spPr bwMode="auto">
          <a:xfrm>
            <a:off x="153988" y="1309688"/>
            <a:ext cx="241141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r>
              <a:rPr lang="en-US" altLang="en-US" sz="1200" i="0"/>
              <a:t>Show “Created date”  on Profile Page for following types of user </a:t>
            </a:r>
          </a:p>
          <a:p>
            <a:pPr eaLnBrk="1" hangingPunct="1"/>
            <a:endParaRPr lang="en-US" altLang="en-US" sz="1200" i="0"/>
          </a:p>
          <a:p>
            <a:pPr eaLnBrk="1" hangingPunct="1"/>
            <a:r>
              <a:rPr lang="en-US" altLang="en-US" sz="1200" i="0"/>
              <a:t> - REP</a:t>
            </a:r>
          </a:p>
          <a:p>
            <a:pPr eaLnBrk="1" hangingPunct="1"/>
            <a:r>
              <a:rPr lang="en-US" altLang="en-US" sz="1200" i="0"/>
              <a:t> - TDSP</a:t>
            </a:r>
          </a:p>
          <a:p>
            <a:pPr eaLnBrk="1" hangingPunct="1"/>
            <a:r>
              <a:rPr lang="en-US" altLang="en-US" sz="1200" i="0"/>
              <a:t> - REG</a:t>
            </a:r>
          </a:p>
          <a:p>
            <a:pPr eaLnBrk="1" hangingPunct="1"/>
            <a:r>
              <a:rPr lang="en-US" altLang="en-US" sz="1200" i="0"/>
              <a:t> - NRC</a:t>
            </a:r>
          </a:p>
          <a:p>
            <a:pPr eaLnBrk="1" hangingPunct="1"/>
            <a:endParaRPr lang="en-US" altLang="en-US" sz="1200" i="0">
              <a:solidFill>
                <a:srgbClr val="004080"/>
              </a:solidFill>
              <a:ea typeface="MS Mincho" pitchFamily="49" charset="-128"/>
            </a:endParaRPr>
          </a:p>
        </p:txBody>
      </p: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475" y="1747838"/>
            <a:ext cx="20669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25" y="1755775"/>
            <a:ext cx="1792288"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113" y="2660650"/>
            <a:ext cx="2754312"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6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275" y="1973263"/>
            <a:ext cx="44862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537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350" y="5081588"/>
            <a:ext cx="6315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371" name="Rectangle 21"/>
          <p:cNvSpPr>
            <a:spLocks noChangeArrowheads="1"/>
          </p:cNvSpPr>
          <p:nvPr/>
        </p:nvSpPr>
        <p:spPr bwMode="auto">
          <a:xfrm>
            <a:off x="9072563" y="1935163"/>
            <a:ext cx="2054225" cy="404812"/>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sp>
        <p:nvSpPr>
          <p:cNvPr id="15372" name="Rectangle 22"/>
          <p:cNvSpPr>
            <a:spLocks noChangeArrowheads="1"/>
          </p:cNvSpPr>
          <p:nvPr/>
        </p:nvSpPr>
        <p:spPr bwMode="auto">
          <a:xfrm>
            <a:off x="7218363" y="666750"/>
            <a:ext cx="24288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dirty="0" smtClean="0">
                <a:solidFill>
                  <a:srgbClr val="FF0000"/>
                </a:solidFill>
                <a:ea typeface="Tms Rmn"/>
                <a:cs typeface="Gautami" pitchFamily="34" charset="0"/>
              </a:rPr>
              <a:t>Created Date - Small</a:t>
            </a:r>
            <a:endParaRPr lang="en-US" altLang="en-US" dirty="0">
              <a:ea typeface="Tms Rmn"/>
              <a:cs typeface="Gautami" pitchFamily="34" charset="0"/>
            </a:endParaRPr>
          </a:p>
        </p:txBody>
      </p:sp>
    </p:spTree>
    <p:extLst>
      <p:ext uri="{BB962C8B-B14F-4D97-AF65-F5344CB8AC3E}">
        <p14:creationId xmlns:p14="http://schemas.microsoft.com/office/powerpoint/2010/main" val="848046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138" y="1757363"/>
            <a:ext cx="2705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8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3219450"/>
            <a:ext cx="9234488"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88" name="Rectangle 2"/>
          <p:cNvSpPr>
            <a:spLocks noGrp="1" noChangeArrowheads="1"/>
          </p:cNvSpPr>
          <p:nvPr>
            <p:ph type="title"/>
          </p:nvPr>
        </p:nvSpPr>
        <p:spPr/>
        <p:txBody>
          <a:bodyPr anchor="t"/>
          <a:lstStyle/>
          <a:p>
            <a:pPr algn="ctr"/>
            <a:r>
              <a:rPr lang="en-US" altLang="en-US" sz="2000" b="1" smtClean="0">
                <a:solidFill>
                  <a:schemeClr val="accent1"/>
                </a:solidFill>
              </a:rPr>
              <a:t>AMWG CR 2015-040</a:t>
            </a:r>
            <a:endParaRPr lang="en-US" altLang="en-US" sz="2000" smtClean="0"/>
          </a:p>
        </p:txBody>
      </p:sp>
      <p:sp>
        <p:nvSpPr>
          <p:cNvPr id="1638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BC9AEB0A-FAF2-4A7E-B2C1-2372AB1F6E51}" type="slidenum">
              <a:rPr lang="en-US" altLang="en-US" i="0" smtClean="0"/>
              <a:pPr/>
              <a:t>19</a:t>
            </a:fld>
            <a:endParaRPr lang="en-US" altLang="en-US" i="0" smtClean="0"/>
          </a:p>
        </p:txBody>
      </p:sp>
      <p:sp>
        <p:nvSpPr>
          <p:cNvPr id="16390" name="Text Box 14"/>
          <p:cNvSpPr txBox="1">
            <a:spLocks noChangeArrowheads="1"/>
          </p:cNvSpPr>
          <p:nvPr/>
        </p:nvSpPr>
        <p:spPr bwMode="auto">
          <a:xfrm>
            <a:off x="153988" y="1309688"/>
            <a:ext cx="2411412"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r>
              <a:rPr lang="en-US" altLang="en-US" sz="1200" i="0"/>
              <a:t>Add user access “suspend date”, regardless if suspension is due to lack of use or performed by the user Administrator</a:t>
            </a:r>
          </a:p>
          <a:p>
            <a:pPr eaLnBrk="1" hangingPunct="1"/>
            <a:endParaRPr lang="en-US" altLang="en-US" sz="1200" i="0"/>
          </a:p>
          <a:p>
            <a:pPr eaLnBrk="1" hangingPunct="1"/>
            <a:r>
              <a:rPr lang="en-US" altLang="en-US" sz="1200" i="0"/>
              <a:t>Add “last use date” of a user</a:t>
            </a:r>
          </a:p>
          <a:p>
            <a:pPr eaLnBrk="1" hangingPunct="1">
              <a:buFontTx/>
              <a:buChar char="-"/>
            </a:pPr>
            <a:endParaRPr lang="en-US" altLang="en-US" sz="1200" i="0"/>
          </a:p>
          <a:p>
            <a:pPr eaLnBrk="1" hangingPunct="1">
              <a:buFontTx/>
              <a:buChar char="-"/>
            </a:pPr>
            <a:endParaRPr lang="en-US" altLang="en-US" sz="1200" i="0"/>
          </a:p>
          <a:p>
            <a:pPr eaLnBrk="1" hangingPunct="1"/>
            <a:r>
              <a:rPr lang="en-US" altLang="en-US" sz="1200" i="0"/>
              <a:t>It will be available only for the user-type </a:t>
            </a:r>
          </a:p>
          <a:p>
            <a:pPr eaLnBrk="1" hangingPunct="1"/>
            <a:endParaRPr lang="en-US" altLang="en-US" sz="1200" i="0"/>
          </a:p>
          <a:p>
            <a:pPr eaLnBrk="1" hangingPunct="1"/>
            <a:r>
              <a:rPr lang="en-US" altLang="en-US" sz="1200" i="0"/>
              <a:t> - REP</a:t>
            </a:r>
          </a:p>
          <a:p>
            <a:pPr eaLnBrk="1" hangingPunct="1"/>
            <a:r>
              <a:rPr lang="en-US" altLang="en-US" sz="1200" i="0"/>
              <a:t> - TDSP</a:t>
            </a:r>
          </a:p>
          <a:p>
            <a:pPr eaLnBrk="1" hangingPunct="1"/>
            <a:r>
              <a:rPr lang="en-US" altLang="en-US" sz="1200" i="0"/>
              <a:t> - REG</a:t>
            </a:r>
          </a:p>
          <a:p>
            <a:pPr eaLnBrk="1" hangingPunct="1"/>
            <a:r>
              <a:rPr lang="en-US" altLang="en-US" sz="1200" i="0"/>
              <a:t> - NRC</a:t>
            </a:r>
          </a:p>
          <a:p>
            <a:pPr eaLnBrk="1" hangingPunct="1"/>
            <a:endParaRPr lang="en-US" altLang="en-US" sz="1200" i="0">
              <a:solidFill>
                <a:srgbClr val="004080"/>
              </a:solidFill>
              <a:ea typeface="MS Mincho" pitchFamily="49" charset="-128"/>
            </a:endParaRPr>
          </a:p>
        </p:txBody>
      </p:sp>
      <p:pic>
        <p:nvPicPr>
          <p:cNvPr id="163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639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5288" y="1793875"/>
            <a:ext cx="3381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93" name="Rectangle 23"/>
          <p:cNvSpPr>
            <a:spLocks noChangeArrowheads="1"/>
          </p:cNvSpPr>
          <p:nvPr/>
        </p:nvSpPr>
        <p:spPr bwMode="auto">
          <a:xfrm>
            <a:off x="9618663" y="3300413"/>
            <a:ext cx="2101850" cy="3302000"/>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sp>
        <p:nvSpPr>
          <p:cNvPr id="10" name="Rectangle 22"/>
          <p:cNvSpPr>
            <a:spLocks noChangeArrowheads="1"/>
          </p:cNvSpPr>
          <p:nvPr/>
        </p:nvSpPr>
        <p:spPr bwMode="auto">
          <a:xfrm>
            <a:off x="7218363" y="666750"/>
            <a:ext cx="4378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dirty="0" smtClean="0">
                <a:solidFill>
                  <a:srgbClr val="FF0000"/>
                </a:solidFill>
                <a:ea typeface="Tms Rmn"/>
                <a:cs typeface="Gautami" pitchFamily="34" charset="0"/>
              </a:rPr>
              <a:t>Suspend and Last Login Dates - Small</a:t>
            </a:r>
            <a:endParaRPr lang="en-US" altLang="en-US" dirty="0">
              <a:ea typeface="Tms Rmn"/>
              <a:cs typeface="Gautami" pitchFamily="34" charset="0"/>
            </a:endParaRPr>
          </a:p>
        </p:txBody>
      </p:sp>
    </p:spTree>
    <p:extLst>
      <p:ext uri="{BB962C8B-B14F-4D97-AF65-F5344CB8AC3E}">
        <p14:creationId xmlns:p14="http://schemas.microsoft.com/office/powerpoint/2010/main" val="212774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Review SMT Patching Events and Schedule</a:t>
            </a:r>
            <a:endParaRPr lang="en-US" sz="3600" dirty="0"/>
          </a:p>
        </p:txBody>
      </p:sp>
    </p:spTree>
    <p:extLst>
      <p:ext uri="{BB962C8B-B14F-4D97-AF65-F5344CB8AC3E}">
        <p14:creationId xmlns:p14="http://schemas.microsoft.com/office/powerpoint/2010/main" val="3337164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chor="t"/>
          <a:lstStyle/>
          <a:p>
            <a:pPr algn="ctr"/>
            <a:r>
              <a:rPr lang="en-US" altLang="en-US" sz="2000" b="1" smtClean="0">
                <a:solidFill>
                  <a:schemeClr val="accent1"/>
                </a:solidFill>
              </a:rPr>
              <a:t>AMWG CR 2015-040</a:t>
            </a:r>
            <a:endParaRPr lang="en-US" altLang="en-US" sz="2000" smtClean="0"/>
          </a:p>
        </p:txBody>
      </p:sp>
      <p:sp>
        <p:nvSpPr>
          <p:cNvPr id="1741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4F8C7A65-33E4-46E7-8FA5-D8429C765EE4}" type="slidenum">
              <a:rPr lang="en-US" altLang="en-US" i="0" smtClean="0"/>
              <a:pPr/>
              <a:t>20</a:t>
            </a:fld>
            <a:endParaRPr lang="en-US" altLang="en-US" i="0" smtClean="0"/>
          </a:p>
        </p:txBody>
      </p:sp>
      <p:sp>
        <p:nvSpPr>
          <p:cNvPr id="17412" name="Text Box 14"/>
          <p:cNvSpPr txBox="1">
            <a:spLocks noChangeArrowheads="1"/>
          </p:cNvSpPr>
          <p:nvPr/>
        </p:nvSpPr>
        <p:spPr bwMode="auto">
          <a:xfrm>
            <a:off x="153988" y="1309688"/>
            <a:ext cx="241141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r>
              <a:rPr lang="en-US" altLang="en-US" sz="1200" i="0"/>
              <a:t>Provide “user ID” in the user profile</a:t>
            </a:r>
          </a:p>
          <a:p>
            <a:pPr eaLnBrk="1" hangingPunct="1"/>
            <a:endParaRPr lang="en-US" altLang="en-US" sz="1200" i="0"/>
          </a:p>
          <a:p>
            <a:pPr eaLnBrk="1" hangingPunct="1"/>
            <a:r>
              <a:rPr lang="en-US" altLang="en-US" sz="1200" i="0"/>
              <a:t>For following types of User</a:t>
            </a:r>
          </a:p>
          <a:p>
            <a:pPr eaLnBrk="1" hangingPunct="1"/>
            <a:endParaRPr lang="en-US" altLang="en-US" sz="1200" i="0"/>
          </a:p>
          <a:p>
            <a:pPr eaLnBrk="1" hangingPunct="1"/>
            <a:r>
              <a:rPr lang="en-US" altLang="en-US" sz="1200" i="0"/>
              <a:t> - REP</a:t>
            </a:r>
          </a:p>
          <a:p>
            <a:pPr eaLnBrk="1" hangingPunct="1"/>
            <a:r>
              <a:rPr lang="en-US" altLang="en-US" sz="1200" i="0"/>
              <a:t> - TDSP</a:t>
            </a:r>
          </a:p>
          <a:p>
            <a:pPr eaLnBrk="1" hangingPunct="1"/>
            <a:r>
              <a:rPr lang="en-US" altLang="en-US" sz="1200" i="0"/>
              <a:t> - REG</a:t>
            </a:r>
          </a:p>
          <a:p>
            <a:pPr eaLnBrk="1" hangingPunct="1"/>
            <a:r>
              <a:rPr lang="en-US" altLang="en-US" sz="1200" i="0"/>
              <a:t> - NRC</a:t>
            </a:r>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475" y="1747838"/>
            <a:ext cx="20669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625" y="1755775"/>
            <a:ext cx="1792288"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5113" y="2660650"/>
            <a:ext cx="2754312"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45275" y="1973263"/>
            <a:ext cx="44862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7418"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9350" y="5081588"/>
            <a:ext cx="63150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9" name="Rectangle 21"/>
          <p:cNvSpPr>
            <a:spLocks noChangeArrowheads="1"/>
          </p:cNvSpPr>
          <p:nvPr/>
        </p:nvSpPr>
        <p:spPr bwMode="auto">
          <a:xfrm>
            <a:off x="5046663" y="3668713"/>
            <a:ext cx="2636837" cy="261937"/>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sp>
        <p:nvSpPr>
          <p:cNvPr id="17420" name="Rectangle 12"/>
          <p:cNvSpPr>
            <a:spLocks noChangeArrowheads="1"/>
          </p:cNvSpPr>
          <p:nvPr/>
        </p:nvSpPr>
        <p:spPr bwMode="auto">
          <a:xfrm>
            <a:off x="8455025" y="3040063"/>
            <a:ext cx="1982788" cy="355600"/>
          </a:xfrm>
          <a:prstGeom prst="rect">
            <a:avLst/>
          </a:prstGeom>
          <a:noFill/>
          <a:ln w="127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i="0"/>
              <a:t>User-ID already exist</a:t>
            </a:r>
          </a:p>
        </p:txBody>
      </p:sp>
      <p:cxnSp>
        <p:nvCxnSpPr>
          <p:cNvPr id="17421" name="Straight Arrow Connector 14"/>
          <p:cNvCxnSpPr>
            <a:cxnSpLocks noChangeShapeType="1"/>
            <a:stCxn id="17419" idx="3"/>
            <a:endCxn id="17420" idx="1"/>
          </p:cNvCxnSpPr>
          <p:nvPr/>
        </p:nvCxnSpPr>
        <p:spPr bwMode="auto">
          <a:xfrm flipV="1">
            <a:off x="7683500" y="3217863"/>
            <a:ext cx="771525" cy="582612"/>
          </a:xfrm>
          <a:prstGeom prst="straightConnector1">
            <a:avLst/>
          </a:prstGeom>
          <a:noFill/>
          <a:ln w="12700" algn="ctr">
            <a:solidFill>
              <a:srgbClr val="FF3300"/>
            </a:solidFill>
            <a:round/>
            <a:headEnd/>
            <a:tailEnd type="arrow" w="med" len="med"/>
          </a:ln>
          <a:extLst>
            <a:ext uri="{909E8E84-426E-40DD-AFC4-6F175D3DCCD1}">
              <a14:hiddenFill xmlns:a14="http://schemas.microsoft.com/office/drawing/2010/main">
                <a:noFill/>
              </a14:hiddenFill>
            </a:ext>
          </a:extLst>
        </p:spPr>
      </p:cxnSp>
      <p:sp>
        <p:nvSpPr>
          <p:cNvPr id="17422" name="Rectangle 16"/>
          <p:cNvSpPr>
            <a:spLocks noChangeArrowheads="1"/>
          </p:cNvSpPr>
          <p:nvPr/>
        </p:nvSpPr>
        <p:spPr bwMode="auto">
          <a:xfrm>
            <a:off x="9723438" y="674688"/>
            <a:ext cx="1984375" cy="357187"/>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i="0"/>
              <a:t>User-ID already exist</a:t>
            </a:r>
          </a:p>
        </p:txBody>
      </p:sp>
      <p:sp>
        <p:nvSpPr>
          <p:cNvPr id="15" name="Rectangle 22"/>
          <p:cNvSpPr>
            <a:spLocks noChangeArrowheads="1"/>
          </p:cNvSpPr>
          <p:nvPr/>
        </p:nvSpPr>
        <p:spPr bwMode="auto">
          <a:xfrm>
            <a:off x="7218363" y="666750"/>
            <a:ext cx="16979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dirty="0" smtClean="0">
                <a:solidFill>
                  <a:srgbClr val="FF0000"/>
                </a:solidFill>
                <a:ea typeface="Tms Rmn"/>
                <a:cs typeface="Gautami" pitchFamily="34" charset="0"/>
              </a:rPr>
              <a:t>User ID - Zero</a:t>
            </a:r>
            <a:endParaRPr lang="en-US" altLang="en-US" dirty="0">
              <a:ea typeface="Tms Rmn"/>
              <a:cs typeface="Gautami" pitchFamily="34" charset="0"/>
            </a:endParaRPr>
          </a:p>
        </p:txBody>
      </p:sp>
    </p:spTree>
    <p:extLst>
      <p:ext uri="{BB962C8B-B14F-4D97-AF65-F5344CB8AC3E}">
        <p14:creationId xmlns:p14="http://schemas.microsoft.com/office/powerpoint/2010/main" val="591059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chor="t"/>
          <a:lstStyle/>
          <a:p>
            <a:pPr algn="ctr"/>
            <a:r>
              <a:rPr lang="en-US" altLang="en-US" sz="2000" b="1" smtClean="0">
                <a:solidFill>
                  <a:schemeClr val="accent1"/>
                </a:solidFill>
              </a:rPr>
              <a:t>AMWG CR 2015-040</a:t>
            </a:r>
            <a:endParaRPr lang="en-US" altLang="en-US" sz="2000" smtClean="0"/>
          </a:p>
        </p:txBody>
      </p:sp>
      <p:sp>
        <p:nvSpPr>
          <p:cNvPr id="1843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84E8D36B-40FC-48CF-B54F-AAFA839CC6CF}" type="slidenum">
              <a:rPr lang="en-US" altLang="en-US" i="0" smtClean="0"/>
              <a:pPr/>
              <a:t>21</a:t>
            </a:fld>
            <a:endParaRPr lang="en-US" altLang="en-US" i="0" smtClean="0"/>
          </a:p>
        </p:txBody>
      </p:sp>
      <p:sp>
        <p:nvSpPr>
          <p:cNvPr id="18436" name="Text Box 14"/>
          <p:cNvSpPr txBox="1">
            <a:spLocks noChangeArrowheads="1"/>
          </p:cNvSpPr>
          <p:nvPr/>
        </p:nvSpPr>
        <p:spPr bwMode="auto">
          <a:xfrm>
            <a:off x="153988" y="1309688"/>
            <a:ext cx="2411412"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r>
              <a:rPr lang="en-US" altLang="en-US" sz="1200" i="0"/>
              <a:t>Add capability to produce Administrator-related reports containing the following information:</a:t>
            </a:r>
          </a:p>
          <a:p>
            <a:pPr eaLnBrk="1" hangingPunct="1"/>
            <a:r>
              <a:rPr lang="en-US" altLang="en-US" sz="1200" i="0"/>
              <a:t>a. User ID</a:t>
            </a:r>
          </a:p>
          <a:p>
            <a:pPr eaLnBrk="1" hangingPunct="1"/>
            <a:r>
              <a:rPr lang="en-US" altLang="en-US" sz="1200" i="0"/>
              <a:t>b. Name</a:t>
            </a:r>
          </a:p>
          <a:p>
            <a:pPr eaLnBrk="1" hangingPunct="1"/>
            <a:r>
              <a:rPr lang="en-US" altLang="en-US" sz="1200" i="0"/>
              <a:t>c. Email address</a:t>
            </a:r>
          </a:p>
          <a:p>
            <a:pPr eaLnBrk="1" hangingPunct="1"/>
            <a:r>
              <a:rPr lang="en-US" altLang="en-US" sz="1200" i="0"/>
              <a:t>d. Access type</a:t>
            </a:r>
          </a:p>
          <a:p>
            <a:pPr eaLnBrk="1" hangingPunct="1"/>
            <a:r>
              <a:rPr lang="en-US" altLang="en-US" sz="1200" i="0"/>
              <a:t>e. Account status</a:t>
            </a:r>
          </a:p>
          <a:p>
            <a:pPr eaLnBrk="1" hangingPunct="1"/>
            <a:r>
              <a:rPr lang="en-US" altLang="en-US" sz="1200" i="0"/>
              <a:t>f. Account creation date</a:t>
            </a:r>
          </a:p>
          <a:p>
            <a:pPr eaLnBrk="1" hangingPunct="1"/>
            <a:r>
              <a:rPr lang="en-US" altLang="en-US" sz="1200" i="0"/>
              <a:t>g. Last login date</a:t>
            </a:r>
          </a:p>
          <a:p>
            <a:pPr eaLnBrk="1" hangingPunct="1"/>
            <a:endParaRPr lang="en-US" altLang="en-US" sz="1200" i="0"/>
          </a:p>
          <a:p>
            <a:pPr eaLnBrk="1" hangingPunct="1"/>
            <a:r>
              <a:rPr lang="en-US" altLang="en-US" sz="1200" i="0"/>
              <a:t>Provide search functionality based on user first name, last name, email address, or user ID</a:t>
            </a:r>
          </a:p>
          <a:p>
            <a:pPr eaLnBrk="1" hangingPunct="1"/>
            <a:endParaRPr lang="en-US" altLang="en-US" sz="1200" i="0"/>
          </a:p>
          <a:p>
            <a:pPr eaLnBrk="1" hangingPunct="1"/>
            <a:r>
              <a:rPr lang="en-US" altLang="en-US" sz="1200" i="0"/>
              <a:t>Alphabetize the administrator user list</a:t>
            </a:r>
          </a:p>
          <a:p>
            <a:pPr eaLnBrk="1" hangingPunct="1"/>
            <a:r>
              <a:rPr lang="en-US" altLang="en-US" sz="1200" i="0"/>
              <a:t>Allow for the administrator user list to be sorted by column</a:t>
            </a:r>
          </a:p>
          <a:p>
            <a:pPr eaLnBrk="1" hangingPunct="1"/>
            <a:endParaRPr lang="en-US" altLang="en-US" sz="1200" i="0"/>
          </a:p>
          <a:p>
            <a:pPr eaLnBrk="1" hangingPunct="1"/>
            <a:endParaRPr lang="en-US" altLang="en-US" sz="1200" i="0"/>
          </a:p>
          <a:p>
            <a:pPr eaLnBrk="1" hangingPunct="1"/>
            <a:endParaRPr lang="en-US" altLang="en-US" sz="1200" i="0"/>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1757363"/>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2375" y="1743075"/>
            <a:ext cx="6783388"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844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0500" y="4832350"/>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 name="Rectangle 22"/>
          <p:cNvSpPr>
            <a:spLocks noChangeArrowheads="1"/>
          </p:cNvSpPr>
          <p:nvPr/>
        </p:nvSpPr>
        <p:spPr bwMode="auto">
          <a:xfrm>
            <a:off x="7218363" y="666750"/>
            <a:ext cx="3801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dirty="0" smtClean="0">
                <a:solidFill>
                  <a:srgbClr val="FF0000"/>
                </a:solidFill>
                <a:ea typeface="Tms Rmn"/>
                <a:cs typeface="Gautami" pitchFamily="34" charset="0"/>
              </a:rPr>
              <a:t>Administrative Reports - Medium</a:t>
            </a:r>
            <a:endParaRPr lang="en-US" altLang="en-US" dirty="0">
              <a:ea typeface="Tms Rmn"/>
              <a:cs typeface="Gautami" pitchFamily="34" charset="0"/>
            </a:endParaRPr>
          </a:p>
        </p:txBody>
      </p:sp>
    </p:spTree>
    <p:extLst>
      <p:ext uri="{BB962C8B-B14F-4D97-AF65-F5344CB8AC3E}">
        <p14:creationId xmlns:p14="http://schemas.microsoft.com/office/powerpoint/2010/main" val="1607547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chor="t"/>
          <a:lstStyle/>
          <a:p>
            <a:pPr algn="ctr"/>
            <a:r>
              <a:rPr lang="en-US" altLang="en-US" sz="2000" b="1" smtClean="0">
                <a:solidFill>
                  <a:schemeClr val="accent1"/>
                </a:solidFill>
              </a:rPr>
              <a:t>AMWG CR 2015-040</a:t>
            </a:r>
            <a:endParaRPr lang="en-US" altLang="en-US" sz="2000" smtClean="0"/>
          </a:p>
        </p:txBody>
      </p:sp>
      <p:sp>
        <p:nvSpPr>
          <p:cNvPr id="1945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DA021069-5D62-4E5B-A924-DA24576B9DF8}" type="slidenum">
              <a:rPr lang="en-US" altLang="en-US" i="0" smtClean="0"/>
              <a:pPr/>
              <a:t>22</a:t>
            </a:fld>
            <a:endParaRPr lang="en-US" altLang="en-US" i="0" smtClean="0"/>
          </a:p>
        </p:txBody>
      </p:sp>
      <p:sp>
        <p:nvSpPr>
          <p:cNvPr id="19460" name="Text Box 14"/>
          <p:cNvSpPr txBox="1">
            <a:spLocks noChangeArrowheads="1"/>
          </p:cNvSpPr>
          <p:nvPr/>
        </p:nvSpPr>
        <p:spPr bwMode="auto">
          <a:xfrm>
            <a:off x="153988" y="1309688"/>
            <a:ext cx="241141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endParaRPr lang="en-US" altLang="en-US" sz="1200" i="0"/>
          </a:p>
          <a:p>
            <a:pPr eaLnBrk="1" hangingPunct="1"/>
            <a:r>
              <a:rPr lang="en-US" altLang="en-US" sz="1200" i="0"/>
              <a:t>Allow business administrators to re-set user passwords</a:t>
            </a:r>
          </a:p>
          <a:p>
            <a:pPr eaLnBrk="1" hangingPunct="1"/>
            <a:endParaRPr lang="en-US" altLang="en-US" sz="1200" i="0"/>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288" y="1757363"/>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46250"/>
            <a:ext cx="67849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22"/>
          <p:cNvSpPr>
            <a:spLocks noChangeArrowheads="1"/>
          </p:cNvSpPr>
          <p:nvPr/>
        </p:nvSpPr>
        <p:spPr bwMode="auto">
          <a:xfrm>
            <a:off x="7218363" y="666750"/>
            <a:ext cx="28135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dirty="0" smtClean="0">
                <a:solidFill>
                  <a:srgbClr val="FF0000"/>
                </a:solidFill>
                <a:ea typeface="Tms Rmn"/>
                <a:cs typeface="Gautami" pitchFamily="34" charset="0"/>
              </a:rPr>
              <a:t>Reset Passwords - High</a:t>
            </a:r>
            <a:endParaRPr lang="en-US" altLang="en-US" dirty="0">
              <a:ea typeface="Tms Rmn"/>
              <a:cs typeface="Gautami" pitchFamily="34" charset="0"/>
            </a:endParaRPr>
          </a:p>
        </p:txBody>
      </p:sp>
    </p:spTree>
    <p:extLst>
      <p:ext uri="{BB962C8B-B14F-4D97-AF65-F5344CB8AC3E}">
        <p14:creationId xmlns:p14="http://schemas.microsoft.com/office/powerpoint/2010/main" val="937670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p:cNvSpPr txBox="1">
            <a:spLocks noGrp="1"/>
          </p:cNvSpPr>
          <p:nvPr/>
        </p:nvSpPr>
        <p:spPr bwMode="black">
          <a:xfrm>
            <a:off x="238125" y="6537325"/>
            <a:ext cx="4762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716609F6-2D91-409B-B6F0-81CBC981E4A4}" type="slidenum">
              <a:rPr lang="en-US" altLang="en-US" sz="800" i="0"/>
              <a:pPr eaLnBrk="1" hangingPunct="1"/>
              <a:t>23</a:t>
            </a:fld>
            <a:endParaRPr lang="en-US" altLang="en-US" sz="800" i="0"/>
          </a:p>
        </p:txBody>
      </p:sp>
      <p:sp>
        <p:nvSpPr>
          <p:cNvPr id="14339" name="Slide Number Placeholder 4"/>
          <p:cNvSpPr txBox="1">
            <a:spLocks noGrp="1"/>
          </p:cNvSpPr>
          <p:nvPr/>
        </p:nvSpPr>
        <p:spPr bwMode="auto">
          <a:xfrm>
            <a:off x="396875" y="6534150"/>
            <a:ext cx="1584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4000" tIns="68400"/>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fld id="{E395EA86-523A-4C78-9945-A4F2056B5EE2}" type="slidenum">
              <a:rPr lang="en-US" altLang="en-US" sz="1000" i="0">
                <a:solidFill>
                  <a:schemeClr val="bg1"/>
                </a:solidFill>
              </a:rPr>
              <a:pPr eaLnBrk="1" hangingPunct="1"/>
              <a:t>23</a:t>
            </a:fld>
            <a:endParaRPr lang="en-US" altLang="en-US" sz="1000" i="0">
              <a:solidFill>
                <a:schemeClr val="bg1"/>
              </a:solidFill>
            </a:endParaRPr>
          </a:p>
        </p:txBody>
      </p:sp>
      <p:sp>
        <p:nvSpPr>
          <p:cNvPr id="14340" name="Rectangle 5"/>
          <p:cNvSpPr>
            <a:spLocks noGrp="1" noChangeArrowheads="1"/>
          </p:cNvSpPr>
          <p:nvPr>
            <p:ph type="ctrTitle" idx="4294967295"/>
          </p:nvPr>
        </p:nvSpPr>
        <p:spPr>
          <a:xfrm>
            <a:off x="1011238" y="2894013"/>
            <a:ext cx="10342562" cy="1470025"/>
          </a:xfrm>
          <a:noFill/>
        </p:spPr>
        <p:txBody>
          <a:bodyPr anchor="t"/>
          <a:lstStyle/>
          <a:p>
            <a:pPr algn="ctr"/>
            <a:r>
              <a:rPr lang="en-US" altLang="en-US" sz="4000" b="1" dirty="0" smtClean="0">
                <a:solidFill>
                  <a:schemeClr val="accent1"/>
                </a:solidFill>
              </a:rPr>
              <a:t>AMWG CR 2015-041</a:t>
            </a:r>
            <a:br>
              <a:rPr lang="en-US" altLang="en-US" sz="4000" b="1" dirty="0" smtClean="0">
                <a:solidFill>
                  <a:schemeClr val="accent1"/>
                </a:solidFill>
              </a:rPr>
            </a:br>
            <a:endParaRPr lang="en-US" altLang="en-US" sz="3200" b="1" dirty="0" smtClean="0">
              <a:solidFill>
                <a:schemeClr val="tx1"/>
              </a:solidFill>
            </a:endParaRPr>
          </a:p>
        </p:txBody>
      </p:sp>
    </p:spTree>
    <p:extLst>
      <p:ext uri="{BB962C8B-B14F-4D97-AF65-F5344CB8AC3E}">
        <p14:creationId xmlns:p14="http://schemas.microsoft.com/office/powerpoint/2010/main" val="1193010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chor="t"/>
          <a:lstStyle/>
          <a:p>
            <a:pPr algn="ctr"/>
            <a:r>
              <a:rPr lang="en-US" altLang="en-US" sz="2000" b="1" smtClean="0">
                <a:solidFill>
                  <a:schemeClr val="accent1"/>
                </a:solidFill>
              </a:rPr>
              <a:t>AMWG CR 2015-041</a:t>
            </a:r>
            <a:endParaRPr lang="en-US" altLang="en-US" sz="2000" smtClean="0"/>
          </a:p>
        </p:txBody>
      </p:sp>
      <p:sp>
        <p:nvSpPr>
          <p:cNvPr id="2048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2550BD19-A294-45F3-8BF6-62418F477E06}" type="slidenum">
              <a:rPr lang="en-US" altLang="en-US" i="0" smtClean="0"/>
              <a:pPr/>
              <a:t>24</a:t>
            </a:fld>
            <a:endParaRPr lang="en-US" altLang="en-US" i="0" smtClean="0"/>
          </a:p>
        </p:txBody>
      </p:sp>
      <p:sp>
        <p:nvSpPr>
          <p:cNvPr id="20484" name="Text Box 14"/>
          <p:cNvSpPr txBox="1">
            <a:spLocks noChangeArrowheads="1"/>
          </p:cNvSpPr>
          <p:nvPr/>
        </p:nvSpPr>
        <p:spPr bwMode="auto">
          <a:xfrm>
            <a:off x="842963" y="1547813"/>
            <a:ext cx="10320337"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endParaRPr lang="en-US" altLang="en-US" sz="1200" i="0"/>
          </a:p>
          <a:p>
            <a:pPr eaLnBrk="1" hangingPunct="1"/>
            <a:r>
              <a:rPr lang="en-US" altLang="en-US" sz="1200" i="0"/>
              <a:t>Ability for 3</a:t>
            </a:r>
            <a:r>
              <a:rPr lang="en-US" altLang="en-US" sz="1200" i="0" baseline="30000"/>
              <a:t>rd</a:t>
            </a:r>
            <a:r>
              <a:rPr lang="en-US" altLang="en-US" sz="1200" i="0"/>
              <a:t> Party users to request Enrollment reports.</a:t>
            </a:r>
          </a:p>
          <a:p>
            <a:pPr eaLnBrk="1" hangingPunct="1"/>
            <a:endParaRPr lang="en-US" altLang="en-US" sz="1200" i="0"/>
          </a:p>
          <a:p>
            <a:pPr eaLnBrk="1" hangingPunct="1"/>
            <a:r>
              <a:rPr lang="en-US" altLang="en-US" sz="1400" b="1" i="0">
                <a:solidFill>
                  <a:srgbClr val="000000"/>
                </a:solidFill>
              </a:rPr>
              <a:t>Current Process for RORs</a:t>
            </a:r>
          </a:p>
          <a:p>
            <a:pPr eaLnBrk="1" hangingPunct="1"/>
            <a:endParaRPr lang="en-US" altLang="en-US" sz="1200" b="1" i="0">
              <a:solidFill>
                <a:srgbClr val="000000"/>
              </a:solidFill>
            </a:endParaRPr>
          </a:p>
          <a:p>
            <a:pPr eaLnBrk="1" hangingPunct="1"/>
            <a:r>
              <a:rPr lang="en-US" altLang="en-US" sz="1200" i="0">
                <a:solidFill>
                  <a:srgbClr val="000000"/>
                </a:solidFill>
              </a:rPr>
              <a:t>Currently RORs have to call the help-desk to raise a request which goes through several manual validation and setup steps delaying the request provisioning.</a:t>
            </a:r>
            <a:endParaRPr lang="en-US" altLang="en-US" sz="1200" i="0"/>
          </a:p>
          <a:p>
            <a:pPr eaLnBrk="1" hangingPunct="1">
              <a:buFontTx/>
              <a:buChar char="-"/>
            </a:pPr>
            <a:endParaRPr lang="en-US" altLang="en-US" sz="1200" i="0"/>
          </a:p>
          <a:p>
            <a:pPr eaLnBrk="1" hangingPunct="1"/>
            <a:r>
              <a:rPr lang="en-US" altLang="en-US" sz="1400" b="1" i="0">
                <a:solidFill>
                  <a:srgbClr val="000000"/>
                </a:solidFill>
              </a:rPr>
              <a:t>Recommendation</a:t>
            </a:r>
          </a:p>
          <a:p>
            <a:pPr eaLnBrk="1" hangingPunct="1"/>
            <a:endParaRPr lang="en-US" altLang="en-US" sz="1200" i="0"/>
          </a:p>
          <a:p>
            <a:pPr eaLnBrk="1" hangingPunct="1"/>
            <a:r>
              <a:rPr lang="en-US" altLang="en-US" sz="1200" i="0"/>
              <a:t>Allow an UI self-help interface for REP and 3</a:t>
            </a:r>
            <a:r>
              <a:rPr lang="en-US" altLang="en-US" sz="1200" i="0" baseline="30000"/>
              <a:t>rd</a:t>
            </a:r>
            <a:r>
              <a:rPr lang="en-US" altLang="en-US" sz="1200" i="0"/>
              <a:t> Party users to request reports and automate the backend setup activities. </a:t>
            </a:r>
          </a:p>
          <a:p>
            <a:pPr eaLnBrk="1" hangingPunct="1"/>
            <a:endParaRPr lang="en-US" altLang="en-US" sz="1200" i="0"/>
          </a:p>
          <a:p>
            <a:pPr eaLnBrk="1" hangingPunct="1"/>
            <a:r>
              <a:rPr lang="en-US" altLang="en-US" sz="1400" b="1" i="0">
                <a:solidFill>
                  <a:srgbClr val="000000"/>
                </a:solidFill>
              </a:rPr>
              <a:t>Prerequisite </a:t>
            </a:r>
          </a:p>
          <a:p>
            <a:pPr eaLnBrk="1" hangingPunct="1"/>
            <a:endParaRPr lang="en-US" altLang="en-US" sz="1400" b="1" i="0">
              <a:solidFill>
                <a:srgbClr val="000000"/>
              </a:solidFill>
            </a:endParaRPr>
          </a:p>
          <a:p>
            <a:pPr eaLnBrk="1" hangingPunct="1"/>
            <a:r>
              <a:rPr lang="en-US" altLang="en-US" sz="1200" i="0"/>
              <a:t>REPs and 3rd Parties must have completed FTP setup with SMT.</a:t>
            </a:r>
          </a:p>
          <a:p>
            <a:pPr eaLnBrk="1" hangingPunct="1"/>
            <a:endParaRPr lang="en-US" altLang="en-US" sz="1200" i="0"/>
          </a:p>
          <a:p>
            <a:pPr eaLnBrk="1" hangingPunct="1"/>
            <a:endParaRPr lang="en-US" altLang="en-US" sz="1200" i="0"/>
          </a:p>
          <a:p>
            <a:pPr eaLnBrk="1" hangingPunct="1"/>
            <a:endParaRPr lang="en-US" altLang="en-US" sz="1200" i="0"/>
          </a:p>
          <a:p>
            <a:pPr eaLnBrk="1" hangingPunct="1"/>
            <a:endParaRPr lang="en-US" altLang="en-US" sz="1200" i="0">
              <a:solidFill>
                <a:srgbClr val="004080"/>
              </a:solidFill>
              <a:ea typeface="MS Mincho" pitchFamily="49" charset="-128"/>
            </a:endParaRPr>
          </a:p>
        </p:txBody>
      </p:sp>
      <p:sp>
        <p:nvSpPr>
          <p:cNvPr id="20485" name="Rectangle 14"/>
          <p:cNvSpPr>
            <a:spLocks noChangeArrowheads="1"/>
          </p:cNvSpPr>
          <p:nvPr/>
        </p:nvSpPr>
        <p:spPr bwMode="auto">
          <a:xfrm>
            <a:off x="10675938" y="66675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r>
              <a:rPr lang="en-US" altLang="en-US" b="1" i="0">
                <a:solidFill>
                  <a:srgbClr val="FF0000"/>
                </a:solidFill>
                <a:ea typeface="Tms Rmn"/>
                <a:cs typeface="Gautami" pitchFamily="34" charset="0"/>
              </a:rPr>
              <a:t>Medium</a:t>
            </a:r>
            <a:endParaRPr lang="en-US" altLang="en-US">
              <a:ea typeface="Tms Rmn"/>
              <a:cs typeface="Gautami" pitchFamily="34" charset="0"/>
            </a:endParaRPr>
          </a:p>
        </p:txBody>
      </p:sp>
    </p:spTree>
    <p:extLst>
      <p:ext uri="{BB962C8B-B14F-4D97-AF65-F5344CB8AC3E}">
        <p14:creationId xmlns:p14="http://schemas.microsoft.com/office/powerpoint/2010/main" val="3112620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1735138"/>
            <a:ext cx="4894263"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07" name="Rectangle 2"/>
          <p:cNvSpPr>
            <a:spLocks noGrp="1" noChangeArrowheads="1"/>
          </p:cNvSpPr>
          <p:nvPr>
            <p:ph type="title"/>
          </p:nvPr>
        </p:nvSpPr>
        <p:spPr/>
        <p:txBody>
          <a:bodyPr anchor="t"/>
          <a:lstStyle/>
          <a:p>
            <a:pPr algn="ctr"/>
            <a:r>
              <a:rPr lang="en-US" altLang="en-US" sz="2000" b="1" smtClean="0">
                <a:solidFill>
                  <a:schemeClr val="accent1"/>
                </a:solidFill>
              </a:rPr>
              <a:t>AMWG CR 2015-041</a:t>
            </a:r>
            <a:endParaRPr lang="en-US" altLang="en-US" sz="2000" smtClean="0"/>
          </a:p>
        </p:txBody>
      </p:sp>
      <p:sp>
        <p:nvSpPr>
          <p:cNvPr id="2150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543739BC-EEB1-4B88-AE02-35632EA12E6C}" type="slidenum">
              <a:rPr lang="en-US" altLang="en-US" i="0" smtClean="0"/>
              <a:pPr/>
              <a:t>25</a:t>
            </a:fld>
            <a:endParaRPr lang="en-US" altLang="en-US" i="0" smtClean="0"/>
          </a:p>
        </p:txBody>
      </p:sp>
      <p:sp>
        <p:nvSpPr>
          <p:cNvPr id="21509" name="Text Box 14"/>
          <p:cNvSpPr txBox="1">
            <a:spLocks noChangeArrowheads="1"/>
          </p:cNvSpPr>
          <p:nvPr/>
        </p:nvSpPr>
        <p:spPr bwMode="auto">
          <a:xfrm>
            <a:off x="153988" y="1309688"/>
            <a:ext cx="2411412"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r>
              <a:rPr lang="en-US" altLang="en-US" sz="1200" i="0"/>
              <a:t>Self Enrollment Report for 3</a:t>
            </a:r>
            <a:r>
              <a:rPr lang="en-US" altLang="en-US" sz="1200" i="0" baseline="30000"/>
              <a:t>rd</a:t>
            </a:r>
            <a:r>
              <a:rPr lang="en-US" altLang="en-US" sz="1200" i="0"/>
              <a:t> Party</a:t>
            </a:r>
          </a:p>
          <a:p>
            <a:pPr eaLnBrk="1" hangingPunct="1"/>
            <a:endParaRPr lang="en-US" altLang="en-US" sz="1200" i="0"/>
          </a:p>
          <a:p>
            <a:pPr eaLnBrk="1" hangingPunct="1">
              <a:buFontTx/>
              <a:buChar char="-"/>
            </a:pPr>
            <a:r>
              <a:rPr lang="en-US" altLang="en-US" sz="1200" i="0"/>
              <a:t> For 3</a:t>
            </a:r>
            <a:r>
              <a:rPr lang="en-US" altLang="en-US" sz="1200" i="0" baseline="30000"/>
              <a:t>rd</a:t>
            </a:r>
            <a:r>
              <a:rPr lang="en-US" altLang="en-US" sz="1200" i="0"/>
              <a:t> Parties the Enrollment Report will be generated for all newly accepted agreements within last 24 hours</a:t>
            </a:r>
          </a:p>
          <a:p>
            <a:pPr eaLnBrk="1" hangingPunct="1">
              <a:buFontTx/>
              <a:buChar char="-"/>
            </a:pPr>
            <a:endParaRPr lang="en-US" altLang="en-US" sz="1200" i="0"/>
          </a:p>
          <a:p>
            <a:pPr eaLnBrk="1" hangingPunct="1"/>
            <a:endParaRPr lang="en-US" altLang="en-US" sz="1200" i="0">
              <a:solidFill>
                <a:srgbClr val="004080"/>
              </a:solidFill>
              <a:ea typeface="MS Mincho" pitchFamily="49" charset="-128"/>
            </a:endParaRPr>
          </a:p>
        </p:txBody>
      </p:sp>
      <p:pic>
        <p:nvPicPr>
          <p:cNvPr id="215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21511" name="Straight Connector 40"/>
          <p:cNvCxnSpPr>
            <a:cxnSpLocks noChangeShapeType="1"/>
          </p:cNvCxnSpPr>
          <p:nvPr/>
        </p:nvCxnSpPr>
        <p:spPr bwMode="auto">
          <a:xfrm flipV="1">
            <a:off x="9250363" y="5640388"/>
            <a:ext cx="866775" cy="127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21512" name="Straight Arrow Connector 44"/>
          <p:cNvCxnSpPr>
            <a:cxnSpLocks noChangeShapeType="1"/>
          </p:cNvCxnSpPr>
          <p:nvPr/>
        </p:nvCxnSpPr>
        <p:spPr bwMode="auto">
          <a:xfrm flipV="1">
            <a:off x="10129838" y="2398713"/>
            <a:ext cx="34925" cy="3217862"/>
          </a:xfrm>
          <a:prstGeom prst="straightConnector1">
            <a:avLst/>
          </a:prstGeom>
          <a:noFill/>
          <a:ln w="28575" algn="ctr">
            <a:solidFill>
              <a:srgbClr val="FF3300"/>
            </a:solidFill>
            <a:round/>
            <a:headEnd/>
            <a:tailEnd type="arrow" w="med" len="med"/>
          </a:ln>
          <a:extLst>
            <a:ext uri="{909E8E84-426E-40DD-AFC4-6F175D3DCCD1}">
              <a14:hiddenFill xmlns:a14="http://schemas.microsoft.com/office/drawing/2010/main">
                <a:noFill/>
              </a14:hiddenFill>
            </a:ext>
          </a:extLst>
        </p:spPr>
      </p:cxnSp>
      <p:pic>
        <p:nvPicPr>
          <p:cNvPr id="215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238" y="1712913"/>
            <a:ext cx="20574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1514" name="Rectangle 25"/>
          <p:cNvSpPr>
            <a:spLocks noChangeArrowheads="1"/>
          </p:cNvSpPr>
          <p:nvPr/>
        </p:nvSpPr>
        <p:spPr bwMode="auto">
          <a:xfrm>
            <a:off x="4881563" y="2101850"/>
            <a:ext cx="5283200" cy="309563"/>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pic>
        <p:nvPicPr>
          <p:cNvPr id="215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5888" y="5354638"/>
            <a:ext cx="14478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1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7038" y="5478463"/>
            <a:ext cx="2514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1518"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6013" y="2109788"/>
            <a:ext cx="45053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49198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chor="t"/>
          <a:lstStyle/>
          <a:p>
            <a:pPr algn="ctr"/>
            <a:r>
              <a:rPr lang="en-US" altLang="en-US" sz="2000" b="1" smtClean="0">
                <a:solidFill>
                  <a:schemeClr val="accent1"/>
                </a:solidFill>
              </a:rPr>
              <a:t>AMWG CR 2015-041</a:t>
            </a:r>
            <a:endParaRPr lang="en-US" altLang="en-US" sz="2000" smtClean="0"/>
          </a:p>
        </p:txBody>
      </p:sp>
      <p:sp>
        <p:nvSpPr>
          <p:cNvPr id="2253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fld id="{9B147DA6-0A4A-49E7-B35A-4030DBA6B1FE}" type="slidenum">
              <a:rPr lang="en-US" altLang="en-US" i="0" smtClean="0"/>
              <a:pPr/>
              <a:t>26</a:t>
            </a:fld>
            <a:endParaRPr lang="en-US" altLang="en-US" i="0" smtClean="0"/>
          </a:p>
        </p:txBody>
      </p:sp>
      <p:sp>
        <p:nvSpPr>
          <p:cNvPr id="22532" name="Text Box 14"/>
          <p:cNvSpPr txBox="1">
            <a:spLocks noChangeArrowheads="1"/>
          </p:cNvSpPr>
          <p:nvPr/>
        </p:nvSpPr>
        <p:spPr bwMode="auto">
          <a:xfrm>
            <a:off x="153988" y="1309688"/>
            <a:ext cx="2411412"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433" tIns="45717" rIns="91433" bIns="45717">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r>
              <a:rPr lang="en-US" altLang="en-US" sz="1400" b="1" i="0">
                <a:solidFill>
                  <a:srgbClr val="000000"/>
                </a:solidFill>
              </a:rPr>
              <a:t>Business Requirement</a:t>
            </a:r>
          </a:p>
          <a:p>
            <a:pPr eaLnBrk="1" hangingPunct="1"/>
            <a:endParaRPr lang="en-US" altLang="en-US" sz="1200" i="0"/>
          </a:p>
          <a:p>
            <a:pPr eaLnBrk="1" hangingPunct="1"/>
            <a:r>
              <a:rPr lang="en-US" altLang="en-US" sz="1200" i="0"/>
              <a:t>Self Enrollment Report for REP</a:t>
            </a:r>
          </a:p>
          <a:p>
            <a:pPr eaLnBrk="1" hangingPunct="1"/>
            <a:endParaRPr lang="en-US" altLang="en-US" sz="1200" i="0"/>
          </a:p>
          <a:p>
            <a:pPr eaLnBrk="1" hangingPunct="1">
              <a:buFontTx/>
              <a:buChar char="-"/>
            </a:pPr>
            <a:r>
              <a:rPr lang="en-US" altLang="en-US" sz="1200" i="0"/>
              <a:t> For REPs the Enrollment Report will be generated for all newly acquired customers  (via Switch or Move In) within last 24 hours for the selected DUNS.</a:t>
            </a:r>
          </a:p>
          <a:p>
            <a:pPr eaLnBrk="1" hangingPunct="1">
              <a:buFontTx/>
              <a:buChar char="-"/>
            </a:pPr>
            <a:endParaRPr lang="en-US" altLang="en-US" sz="1200" i="0"/>
          </a:p>
          <a:p>
            <a:pPr eaLnBrk="1" hangingPunct="1"/>
            <a:endParaRPr lang="en-US" altLang="en-US" sz="1200" i="0"/>
          </a:p>
          <a:p>
            <a:pPr eaLnBrk="1" hangingPunct="1"/>
            <a:endParaRPr lang="en-US" altLang="en-US" sz="1200" i="0">
              <a:solidFill>
                <a:srgbClr val="004080"/>
              </a:solidFill>
              <a:ea typeface="MS Mincho" pitchFamily="49" charset="-128"/>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1087438"/>
            <a:ext cx="89709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1743075"/>
            <a:ext cx="2686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800" y="1778000"/>
            <a:ext cx="34544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2536" name="Rectangle 25"/>
          <p:cNvSpPr>
            <a:spLocks noChangeArrowheads="1"/>
          </p:cNvSpPr>
          <p:nvPr/>
        </p:nvSpPr>
        <p:spPr bwMode="auto">
          <a:xfrm>
            <a:off x="5724525" y="2090738"/>
            <a:ext cx="5283200" cy="307975"/>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pic>
        <p:nvPicPr>
          <p:cNvPr id="2253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4986338"/>
            <a:ext cx="14287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253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4075" y="5130800"/>
            <a:ext cx="208597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22539" name="Straight Connector 40"/>
          <p:cNvCxnSpPr>
            <a:cxnSpLocks noChangeShapeType="1"/>
          </p:cNvCxnSpPr>
          <p:nvPr/>
        </p:nvCxnSpPr>
        <p:spPr bwMode="auto">
          <a:xfrm>
            <a:off x="9475788" y="6092825"/>
            <a:ext cx="665162" cy="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22540" name="Straight Arrow Connector 44"/>
          <p:cNvCxnSpPr>
            <a:cxnSpLocks noChangeShapeType="1"/>
          </p:cNvCxnSpPr>
          <p:nvPr/>
        </p:nvCxnSpPr>
        <p:spPr bwMode="auto">
          <a:xfrm flipV="1">
            <a:off x="10140950" y="2398713"/>
            <a:ext cx="23813" cy="3670300"/>
          </a:xfrm>
          <a:prstGeom prst="straightConnector1">
            <a:avLst/>
          </a:prstGeom>
          <a:noFill/>
          <a:ln w="28575" algn="ctr">
            <a:solidFill>
              <a:srgbClr val="FF3300"/>
            </a:solidFill>
            <a:round/>
            <a:headEnd/>
            <a:tailEnd type="arrow" w="med" len="med"/>
          </a:ln>
          <a:extLst>
            <a:ext uri="{909E8E84-426E-40DD-AFC4-6F175D3DCCD1}">
              <a14:hiddenFill xmlns:a14="http://schemas.microsoft.com/office/drawing/2010/main">
                <a:noFill/>
              </a14:hiddenFill>
            </a:ext>
          </a:extLst>
        </p:spPr>
      </p:cxnSp>
      <p:sp>
        <p:nvSpPr>
          <p:cNvPr id="22541" name="Rectangle 45"/>
          <p:cNvSpPr>
            <a:spLocks noChangeArrowheads="1"/>
          </p:cNvSpPr>
          <p:nvPr/>
        </p:nvSpPr>
        <p:spPr bwMode="auto">
          <a:xfrm>
            <a:off x="5794375" y="4999038"/>
            <a:ext cx="3681413" cy="1520825"/>
          </a:xfrm>
          <a:prstGeom prst="rect">
            <a:avLst/>
          </a:prstGeom>
          <a:noFill/>
          <a:ln w="28575"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eaLnBrk="1" hangingPunct="1"/>
            <a:endParaRPr lang="en-US" altLang="en-US"/>
          </a:p>
        </p:txBody>
      </p:sp>
      <p:pic>
        <p:nvPicPr>
          <p:cNvPr id="22543"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5163" y="2085975"/>
            <a:ext cx="45053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961073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July 2015</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Patching Events and Schedule</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594360" y="1371600"/>
            <a:ext cx="10698480" cy="4876800"/>
          </a:xfrm>
        </p:spPr>
        <p:txBody>
          <a:bodyPr>
            <a:normAutofit fontScale="92500"/>
          </a:bodyPr>
          <a:lstStyle/>
          <a:p>
            <a:pPr marL="520700" indent="-457200"/>
            <a:r>
              <a:rPr lang="en-US" sz="2400" dirty="0" smtClean="0">
                <a:cs typeface="Aharoni" pitchFamily="2" charset="-79"/>
              </a:rPr>
              <a:t>Completed installation of new SMT infrastructure May 9</a:t>
            </a:r>
            <a:r>
              <a:rPr lang="en-US" sz="2400" baseline="30000" dirty="0" smtClean="0">
                <a:cs typeface="Aharoni" pitchFamily="2" charset="-79"/>
              </a:rPr>
              <a:t>th</a:t>
            </a:r>
            <a:r>
              <a:rPr lang="en-US" sz="2400" dirty="0" smtClean="0">
                <a:cs typeface="Aharoni" pitchFamily="2" charset="-79"/>
              </a:rPr>
              <a:t>, 2015</a:t>
            </a:r>
          </a:p>
          <a:p>
            <a:pPr marL="520700" indent="-457200"/>
            <a:r>
              <a:rPr lang="en-US" sz="2400" dirty="0" smtClean="0">
                <a:cs typeface="Aharoni" pitchFamily="2" charset="-79"/>
              </a:rPr>
              <a:t>Conducted health check and patch verification on newly installed infrastructure</a:t>
            </a:r>
            <a:endParaRPr lang="en-US" sz="2400" baseline="30000" dirty="0" smtClean="0">
              <a:cs typeface="Aharoni" pitchFamily="2" charset="-79"/>
            </a:endParaRPr>
          </a:p>
          <a:p>
            <a:pPr marL="520700" indent="-457200"/>
            <a:r>
              <a:rPr lang="en-US" sz="2400" dirty="0" smtClean="0">
                <a:cs typeface="Aharoni" pitchFamily="2" charset="-79"/>
              </a:rPr>
              <a:t>Identified all patches needed for new SMT infrastructure and developed plan to implement  </a:t>
            </a:r>
          </a:p>
          <a:p>
            <a:pPr marL="520700" indent="-457200"/>
            <a:r>
              <a:rPr lang="en-US" sz="2400" dirty="0" smtClean="0">
                <a:cs typeface="Aharoni" pitchFamily="2" charset="-79"/>
              </a:rPr>
              <a:t>Completed weekly patch maintenance for dates 7/5/15 - completed, 7/12/15 - completed, 7/19/15 - completed, 7/26/15 - completed, and 8/2/15 – completed.  This activity completes a baseline full cycle of all necessary patches</a:t>
            </a:r>
          </a:p>
          <a:p>
            <a:pPr marL="520700" indent="-457200"/>
            <a:r>
              <a:rPr lang="en-US" sz="2400" dirty="0" smtClean="0">
                <a:cs typeface="Aharoni" pitchFamily="2" charset="-79"/>
              </a:rPr>
              <a:t>Defined ongoing monthly maintenance to be conducted the third Sunday of every month.  </a:t>
            </a:r>
          </a:p>
          <a:p>
            <a:pPr marL="520700" indent="-457200"/>
            <a:r>
              <a:rPr lang="en-US" sz="2400" dirty="0" smtClean="0">
                <a:cs typeface="Aharoni" pitchFamily="2" charset="-79"/>
              </a:rPr>
              <a:t>Will conduct the first monthly patch maintenance on September 20</a:t>
            </a:r>
            <a:r>
              <a:rPr lang="en-US" sz="2400" baseline="30000" dirty="0" smtClean="0">
                <a:cs typeface="Aharoni" pitchFamily="2" charset="-79"/>
              </a:rPr>
              <a:t>th</a:t>
            </a:r>
            <a:r>
              <a:rPr lang="en-US" sz="2400" dirty="0" smtClean="0">
                <a:cs typeface="Aharoni" pitchFamily="2" charset="-79"/>
              </a:rPr>
              <a:t>, 2015</a:t>
            </a:r>
          </a:p>
          <a:p>
            <a:pPr marL="520700" indent="-457200"/>
            <a:r>
              <a:rPr lang="en-US" sz="2400" dirty="0" smtClean="0">
                <a:cs typeface="Aharoni" pitchFamily="2" charset="-79"/>
              </a:rPr>
              <a:t>Will conduct additional patch maintenance as required for items that are identified as critical</a:t>
            </a:r>
          </a:p>
          <a:p>
            <a:pPr marL="520700" indent="-457200"/>
            <a:endParaRPr lang="en-US" sz="2400" dirty="0" smtClean="0">
              <a:cs typeface="Aharoni" pitchFamily="2" charset="-79"/>
            </a:endParaRPr>
          </a:p>
        </p:txBody>
      </p:sp>
    </p:spTree>
    <p:extLst>
      <p:ext uri="{BB962C8B-B14F-4D97-AF65-F5344CB8AC3E}">
        <p14:creationId xmlns:p14="http://schemas.microsoft.com/office/powerpoint/2010/main" val="2049469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SMT Issues Observed in July 2015</a:t>
            </a:r>
            <a:endParaRPr lang="en-US" sz="3600" dirty="0"/>
          </a:p>
        </p:txBody>
      </p:sp>
    </p:spTree>
    <p:extLst>
      <p:ext uri="{BB962C8B-B14F-4D97-AF65-F5344CB8AC3E}">
        <p14:creationId xmlns:p14="http://schemas.microsoft.com/office/powerpoint/2010/main" val="3410717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Issues Observed In July 2015</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5</a:t>
            </a:fld>
            <a:endParaRPr lang="en-US"/>
          </a:p>
        </p:txBody>
      </p:sp>
      <p:sp>
        <p:nvSpPr>
          <p:cNvPr id="6" name="Content Placeholder 12"/>
          <p:cNvSpPr>
            <a:spLocks noGrp="1"/>
          </p:cNvSpPr>
          <p:nvPr>
            <p:ph idx="1"/>
          </p:nvPr>
        </p:nvSpPr>
        <p:spPr>
          <a:xfrm>
            <a:off x="594360" y="1371600"/>
            <a:ext cx="10698480" cy="4876800"/>
          </a:xfrm>
        </p:spPr>
        <p:txBody>
          <a:bodyPr>
            <a:normAutofit fontScale="92500" lnSpcReduction="10000"/>
          </a:bodyPr>
          <a:lstStyle/>
          <a:p>
            <a:pPr marL="63500" indent="0">
              <a:buNone/>
            </a:pPr>
            <a:r>
              <a:rPr lang="en-US" sz="2400" dirty="0" smtClean="0">
                <a:cs typeface="Aharoni" pitchFamily="2" charset="-79"/>
              </a:rPr>
              <a:t>July 16, 17 and 18, 2015 </a:t>
            </a:r>
          </a:p>
          <a:p>
            <a:pPr marL="406400" indent="-342900"/>
            <a:r>
              <a:rPr lang="en-US" sz="2400" dirty="0" smtClean="0">
                <a:cs typeface="Aharoni" pitchFamily="2" charset="-79"/>
              </a:rPr>
              <a:t>On Thursday July 16 an issue was identified that users were not receiving </a:t>
            </a:r>
            <a:r>
              <a:rPr lang="en-US" sz="2400" dirty="0">
                <a:cs typeface="Aharoni" pitchFamily="2" charset="-79"/>
              </a:rPr>
              <a:t>t</a:t>
            </a:r>
            <a:r>
              <a:rPr lang="en-US" sz="2400" dirty="0" smtClean="0">
                <a:cs typeface="Aharoni" pitchFamily="2" charset="-79"/>
              </a:rPr>
              <a:t>emporary </a:t>
            </a:r>
            <a:r>
              <a:rPr lang="en-US" sz="2400" dirty="0">
                <a:cs typeface="Aharoni" pitchFamily="2" charset="-79"/>
              </a:rPr>
              <a:t>p</a:t>
            </a:r>
            <a:r>
              <a:rPr lang="en-US" sz="2400" dirty="0" smtClean="0">
                <a:cs typeface="Aharoni" pitchFamily="2" charset="-79"/>
              </a:rPr>
              <a:t>asswords at registration or password </a:t>
            </a:r>
            <a:r>
              <a:rPr lang="en-US" sz="2400" dirty="0">
                <a:cs typeface="Aharoni" pitchFamily="2" charset="-79"/>
              </a:rPr>
              <a:t>r</a:t>
            </a:r>
            <a:r>
              <a:rPr lang="en-US" sz="2400" dirty="0" smtClean="0">
                <a:cs typeface="Aharoni" pitchFamily="2" charset="-79"/>
              </a:rPr>
              <a:t>esets</a:t>
            </a:r>
          </a:p>
          <a:p>
            <a:pPr marL="406400" indent="-342900"/>
            <a:r>
              <a:rPr lang="en-US" sz="2400" dirty="0" smtClean="0">
                <a:cs typeface="Aharoni" pitchFamily="2" charset="-79"/>
              </a:rPr>
              <a:t>SMT Support determined the issue was with the SMT Security Web Application</a:t>
            </a:r>
          </a:p>
          <a:p>
            <a:pPr marL="406400" indent="-342900"/>
            <a:r>
              <a:rPr lang="en-US" sz="2400" dirty="0" smtClean="0">
                <a:cs typeface="Aharoni" pitchFamily="2" charset="-79"/>
              </a:rPr>
              <a:t>On Friday July 17 a 50 minute </a:t>
            </a:r>
            <a:r>
              <a:rPr lang="en-US" sz="2400" dirty="0">
                <a:cs typeface="Aharoni" pitchFamily="2" charset="-79"/>
              </a:rPr>
              <a:t>o</a:t>
            </a:r>
            <a:r>
              <a:rPr lang="en-US" sz="2400" dirty="0" smtClean="0">
                <a:cs typeface="Aharoni" pitchFamily="2" charset="-79"/>
              </a:rPr>
              <a:t>utage was taken to restart the Security Web Application</a:t>
            </a:r>
          </a:p>
          <a:p>
            <a:pPr marL="406400" indent="-342900"/>
            <a:r>
              <a:rPr lang="en-US" sz="2400" dirty="0" smtClean="0">
                <a:cs typeface="Aharoni" pitchFamily="2" charset="-79"/>
              </a:rPr>
              <a:t>On Saturday July 18 a 3 hour </a:t>
            </a:r>
            <a:r>
              <a:rPr lang="en-US" sz="2400" dirty="0">
                <a:cs typeface="Aharoni" pitchFamily="2" charset="-79"/>
              </a:rPr>
              <a:t>u</a:t>
            </a:r>
            <a:r>
              <a:rPr lang="en-US" sz="2400" dirty="0" smtClean="0">
                <a:cs typeface="Aharoni" pitchFamily="2" charset="-79"/>
              </a:rPr>
              <a:t>nplanned </a:t>
            </a:r>
            <a:r>
              <a:rPr lang="en-US" sz="2400" dirty="0">
                <a:cs typeface="Aharoni" pitchFamily="2" charset="-79"/>
              </a:rPr>
              <a:t>m</a:t>
            </a:r>
            <a:r>
              <a:rPr lang="en-US" sz="2400" dirty="0" smtClean="0">
                <a:cs typeface="Aharoni" pitchFamily="2" charset="-79"/>
              </a:rPr>
              <a:t>aintenance outage was taken to implement a permanent fix</a:t>
            </a:r>
          </a:p>
          <a:p>
            <a:pPr marL="406400" indent="-342900"/>
            <a:endParaRPr lang="en-US" sz="2400" dirty="0" smtClean="0">
              <a:cs typeface="Aharoni" pitchFamily="2" charset="-79"/>
            </a:endParaRPr>
          </a:p>
          <a:p>
            <a:pPr marL="63500" indent="0">
              <a:buNone/>
            </a:pPr>
            <a:r>
              <a:rPr lang="en-US" sz="2400" dirty="0" smtClean="0">
                <a:cs typeface="Aharoni" pitchFamily="2" charset="-79"/>
              </a:rPr>
              <a:t>July 26, 2015</a:t>
            </a:r>
          </a:p>
          <a:p>
            <a:pPr marL="406400" indent="-342900"/>
            <a:r>
              <a:rPr lang="en-US" sz="2400" dirty="0" smtClean="0"/>
              <a:t>On Sunday July 26 SMT experienced and outage of all services</a:t>
            </a:r>
          </a:p>
          <a:p>
            <a:pPr marL="406400" indent="-342900"/>
            <a:r>
              <a:rPr lang="en-US" sz="2400" dirty="0" smtClean="0"/>
              <a:t>SMT Support determined the issue was with the flash drive storage system</a:t>
            </a:r>
          </a:p>
          <a:p>
            <a:pPr marL="406400" indent="-342900"/>
            <a:r>
              <a:rPr lang="en-US" sz="2400" dirty="0" smtClean="0"/>
              <a:t>The issue was repaired Sunday evening July 26 concluding a 12.5 hour outage</a:t>
            </a:r>
            <a:endParaRPr lang="en-US" sz="2400" dirty="0"/>
          </a:p>
          <a:p>
            <a:pPr marL="406400" indent="-342900"/>
            <a:endParaRPr lang="en-US" sz="2400" dirty="0" smtClean="0"/>
          </a:p>
        </p:txBody>
      </p:sp>
    </p:spTree>
    <p:extLst>
      <p:ext uri="{BB962C8B-B14F-4D97-AF65-F5344CB8AC3E}">
        <p14:creationId xmlns:p14="http://schemas.microsoft.com/office/powerpoint/2010/main" val="41731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SMT Disaster Recovery Exercise Plan</a:t>
            </a:r>
            <a:endParaRPr lang="en-US" sz="3600" dirty="0"/>
          </a:p>
        </p:txBody>
      </p:sp>
    </p:spTree>
    <p:extLst>
      <p:ext uri="{BB962C8B-B14F-4D97-AF65-F5344CB8AC3E}">
        <p14:creationId xmlns:p14="http://schemas.microsoft.com/office/powerpoint/2010/main" val="1633681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Disaster Recovery Plan</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7</a:t>
            </a:fld>
            <a:endParaRPr lang="en-US"/>
          </a:p>
        </p:txBody>
      </p:sp>
      <p:sp>
        <p:nvSpPr>
          <p:cNvPr id="6" name="Content Placeholder 12"/>
          <p:cNvSpPr>
            <a:spLocks noGrp="1"/>
          </p:cNvSpPr>
          <p:nvPr>
            <p:ph idx="1"/>
          </p:nvPr>
        </p:nvSpPr>
        <p:spPr>
          <a:xfrm>
            <a:off x="594360" y="1371600"/>
            <a:ext cx="10698480" cy="4876800"/>
          </a:xfrm>
        </p:spPr>
        <p:txBody>
          <a:bodyPr>
            <a:normAutofit fontScale="92500" lnSpcReduction="10000"/>
          </a:bodyPr>
          <a:lstStyle/>
          <a:p>
            <a:r>
              <a:rPr lang="en-US" sz="2400" dirty="0"/>
              <a:t>Friday August 21, 2015 8:00 P.M. CST until Saturday August 22, 2015 12:01 P.M. CST outage of SMT services.</a:t>
            </a:r>
          </a:p>
          <a:p>
            <a:r>
              <a:rPr lang="en-US" sz="2400" dirty="0"/>
              <a:t>Saturday August 22, 2015 8:01 A.M. CST ROR and Third Party FTPS Folders for LSE Interval Data will become available for download utilizing the SMT Disaster Recovery environment.</a:t>
            </a:r>
          </a:p>
          <a:p>
            <a:r>
              <a:rPr lang="en-US" sz="2400" dirty="0"/>
              <a:t>Saturday August 22, 2015 12:01 P.M. CST until Friday August 28, 2015 8:00 P.M. CST all SMT services available utilizing SMT Disaster Recovery environment.</a:t>
            </a:r>
          </a:p>
          <a:p>
            <a:r>
              <a:rPr lang="en-US" sz="2400" dirty="0"/>
              <a:t>Friday August 28, 2015 8:00 P.M. CST until Saturday August 29, 2015 12:01 P.M. CST outage of SMT services. </a:t>
            </a:r>
          </a:p>
          <a:p>
            <a:r>
              <a:rPr lang="en-US" sz="2400" dirty="0"/>
              <a:t>Saturday August 29, 2015 8:01 A.M. CST ROR and Third Party FTPS Folders for LSE Interval Data will become available for download utilizing the SMT Production environment.</a:t>
            </a:r>
          </a:p>
          <a:p>
            <a:r>
              <a:rPr lang="en-US" sz="2400" dirty="0"/>
              <a:t>Saturday August 29, 2015 12:01 P.M. CST all SMT services available utilizing SMT Production environment.</a:t>
            </a:r>
          </a:p>
          <a:p>
            <a:pPr marL="63500" indent="0">
              <a:buNone/>
            </a:pPr>
            <a:endParaRPr lang="en-US" sz="2400" dirty="0" smtClean="0"/>
          </a:p>
        </p:txBody>
      </p:sp>
    </p:spTree>
    <p:extLst>
      <p:ext uri="{BB962C8B-B14F-4D97-AF65-F5344CB8AC3E}">
        <p14:creationId xmlns:p14="http://schemas.microsoft.com/office/powerpoint/2010/main" val="4207487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a:t>Status Update of AMWG Change </a:t>
            </a:r>
            <a:r>
              <a:rPr lang="en-US" sz="3600" b="1" dirty="0" smtClean="0"/>
              <a:t>Requests</a:t>
            </a:r>
            <a:endParaRPr lang="en-US" sz="3600" dirty="0"/>
          </a:p>
        </p:txBody>
      </p:sp>
    </p:spTree>
    <p:extLst>
      <p:ext uri="{BB962C8B-B14F-4D97-AF65-F5344CB8AC3E}">
        <p14:creationId xmlns:p14="http://schemas.microsoft.com/office/powerpoint/2010/main" val="2571529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Status of AMWG Change Requests </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9</a:t>
            </a:fld>
            <a:endParaRPr lang="en-US"/>
          </a:p>
        </p:txBody>
      </p:sp>
      <p:sp>
        <p:nvSpPr>
          <p:cNvPr id="6" name="Content Placeholder 12"/>
          <p:cNvSpPr>
            <a:spLocks noGrp="1"/>
          </p:cNvSpPr>
          <p:nvPr>
            <p:ph idx="1"/>
          </p:nvPr>
        </p:nvSpPr>
        <p:spPr>
          <a:xfrm>
            <a:off x="685800" y="1066800"/>
            <a:ext cx="10698480" cy="4876800"/>
          </a:xfrm>
        </p:spPr>
        <p:txBody>
          <a:bodyPr>
            <a:normAutofit/>
          </a:bodyPr>
          <a:lstStyle/>
          <a:p>
            <a:pPr marL="0" indent="0">
              <a:buNone/>
            </a:pPr>
            <a:endParaRPr lang="en-US" sz="2400" dirty="0">
              <a:cs typeface="Aharoni" pitchFamily="2" charset="-79"/>
            </a:endParaRPr>
          </a:p>
        </p:txBody>
      </p:sp>
      <p:graphicFrame>
        <p:nvGraphicFramePr>
          <p:cNvPr id="5" name="Table 4"/>
          <p:cNvGraphicFramePr>
            <a:graphicFrameLocks noGrp="1"/>
          </p:cNvGraphicFramePr>
          <p:nvPr>
            <p:extLst>
              <p:ext uri="{D42A27DB-BD31-4B8C-83A1-F6EECF244321}">
                <p14:modId xmlns:p14="http://schemas.microsoft.com/office/powerpoint/2010/main" val="14888282"/>
              </p:ext>
            </p:extLst>
          </p:nvPr>
        </p:nvGraphicFramePr>
        <p:xfrm>
          <a:off x="228600" y="990600"/>
          <a:ext cx="11582400" cy="5638806"/>
        </p:xfrm>
        <a:graphic>
          <a:graphicData uri="http://schemas.openxmlformats.org/drawingml/2006/table">
            <a:tbl>
              <a:tblPr firstRow="1" bandRow="1">
                <a:tableStyleId>{5C22544A-7EE6-4342-B048-85BDC9FD1C3A}</a:tableStyleId>
              </a:tblPr>
              <a:tblGrid>
                <a:gridCol w="1039446"/>
                <a:gridCol w="1460352"/>
                <a:gridCol w="1166572"/>
                <a:gridCol w="1333226"/>
                <a:gridCol w="1499878"/>
                <a:gridCol w="1416553"/>
                <a:gridCol w="999920"/>
                <a:gridCol w="837653"/>
                <a:gridCol w="902208"/>
                <a:gridCol w="926592"/>
              </a:tblGrid>
              <a:tr h="827828">
                <a:tc>
                  <a:txBody>
                    <a:bodyPr/>
                    <a:lstStyle/>
                    <a:p>
                      <a:r>
                        <a:rPr lang="en-US" sz="1200" dirty="0" smtClean="0"/>
                        <a:t>Delivered</a:t>
                      </a:r>
                      <a:endParaRPr lang="en-US" sz="1200" dirty="0"/>
                    </a:p>
                  </a:txBody>
                  <a:tcPr/>
                </a:tc>
                <a:tc>
                  <a:txBody>
                    <a:bodyPr/>
                    <a:lstStyle/>
                    <a:p>
                      <a:r>
                        <a:rPr lang="en-US" sz="1200" dirty="0" smtClean="0"/>
                        <a:t>To Be Delivered Zero</a:t>
                      </a:r>
                      <a:r>
                        <a:rPr lang="en-US" sz="1200" baseline="0" dirty="0" smtClean="0"/>
                        <a:t> $$</a:t>
                      </a:r>
                      <a:endParaRPr lang="en-US" sz="1200" dirty="0"/>
                    </a:p>
                  </a:txBody>
                  <a:tcPr/>
                </a:tc>
                <a:tc>
                  <a:txBody>
                    <a:bodyPr/>
                    <a:lstStyle/>
                    <a:p>
                      <a:r>
                        <a:rPr lang="en-US" sz="1200" dirty="0" smtClean="0"/>
                        <a:t>Approved</a:t>
                      </a:r>
                    </a:p>
                    <a:p>
                      <a:r>
                        <a:rPr lang="en-US" sz="1200" dirty="0" smtClean="0"/>
                        <a:t>Awaiting Project Packaging</a:t>
                      </a:r>
                      <a:endParaRPr lang="en-US" sz="1200" dirty="0"/>
                    </a:p>
                  </a:txBody>
                  <a:tcPr/>
                </a:tc>
                <a:tc>
                  <a:txBody>
                    <a:bodyPr/>
                    <a:lstStyle/>
                    <a:p>
                      <a:r>
                        <a:rPr lang="en-US" sz="1200" dirty="0" smtClean="0"/>
                        <a:t>AMWG</a:t>
                      </a:r>
                      <a:r>
                        <a:rPr lang="en-US" sz="1200" baseline="0" dirty="0" smtClean="0"/>
                        <a:t>  Reporting Options Under Review</a:t>
                      </a:r>
                      <a:endParaRPr lang="en-US" sz="1200" dirty="0"/>
                    </a:p>
                  </a:txBody>
                  <a:tcPr/>
                </a:tc>
                <a:tc>
                  <a:txBody>
                    <a:bodyPr/>
                    <a:lstStyle/>
                    <a:p>
                      <a:r>
                        <a:rPr lang="en-US" sz="1200" dirty="0" smtClean="0"/>
                        <a:t>RMS Approved</a:t>
                      </a:r>
                    </a:p>
                    <a:p>
                      <a:r>
                        <a:rPr lang="en-US" sz="1200" dirty="0" smtClean="0"/>
                        <a:t>Awaiting</a:t>
                      </a:r>
                    </a:p>
                    <a:p>
                      <a:r>
                        <a:rPr lang="en-US" sz="1200" dirty="0" smtClean="0"/>
                        <a:t>Prioritization</a:t>
                      </a:r>
                      <a:endParaRPr lang="en-US" sz="1200" dirty="0"/>
                    </a:p>
                  </a:txBody>
                  <a:tcPr/>
                </a:tc>
                <a:tc>
                  <a:txBody>
                    <a:bodyPr/>
                    <a:lstStyle/>
                    <a:p>
                      <a:r>
                        <a:rPr lang="en-US" sz="1200" dirty="0" smtClean="0"/>
                        <a:t>JDOA Estimated Awaiting AMWG Review</a:t>
                      </a:r>
                      <a:endParaRPr lang="en-US" sz="1200" dirty="0"/>
                    </a:p>
                  </a:txBody>
                  <a:tcPr/>
                </a:tc>
                <a:tc>
                  <a:txBody>
                    <a:bodyPr/>
                    <a:lstStyle/>
                    <a:p>
                      <a:r>
                        <a:rPr lang="en-US" sz="1200" dirty="0" smtClean="0"/>
                        <a:t>Tabled RMS</a:t>
                      </a:r>
                      <a:endParaRPr lang="en-US" sz="1200" dirty="0"/>
                    </a:p>
                  </a:txBody>
                  <a:tcPr/>
                </a:tc>
                <a:tc>
                  <a:txBody>
                    <a:bodyPr/>
                    <a:lstStyle/>
                    <a:p>
                      <a:r>
                        <a:rPr lang="en-US" sz="1200" baseline="0" dirty="0" smtClean="0"/>
                        <a:t>AMWG Delayed</a:t>
                      </a:r>
                      <a:endParaRPr lang="en-US" sz="1200" dirty="0"/>
                    </a:p>
                  </a:txBody>
                  <a:tcPr/>
                </a:tc>
                <a:tc>
                  <a:txBody>
                    <a:bodyPr/>
                    <a:lstStyle/>
                    <a:p>
                      <a:r>
                        <a:rPr lang="en-US" sz="1200" dirty="0" smtClean="0"/>
                        <a:t>Awaiting</a:t>
                      </a:r>
                      <a:r>
                        <a:rPr lang="en-US" sz="1200" baseline="0" dirty="0" smtClean="0"/>
                        <a:t> RMS Review</a:t>
                      </a:r>
                      <a:endParaRPr lang="en-US" sz="1200" dirty="0"/>
                    </a:p>
                  </a:txBody>
                  <a:tcPr/>
                </a:tc>
                <a:tc>
                  <a:txBody>
                    <a:bodyPr/>
                    <a:lstStyle/>
                    <a:p>
                      <a:r>
                        <a:rPr lang="en-US" sz="1200" dirty="0" smtClean="0"/>
                        <a:t>Pushed Back</a:t>
                      </a:r>
                      <a:r>
                        <a:rPr lang="en-US" sz="1200" baseline="0" dirty="0" smtClean="0"/>
                        <a:t> as Defect</a:t>
                      </a:r>
                      <a:endParaRPr lang="en-US" sz="1200" dirty="0"/>
                    </a:p>
                  </a:txBody>
                  <a:tcPr/>
                </a:tc>
              </a:tr>
              <a:tr h="455446">
                <a:tc>
                  <a:txBody>
                    <a:bodyPr/>
                    <a:lstStyle/>
                    <a:p>
                      <a:r>
                        <a:rPr lang="en-US" sz="1200" dirty="0" smtClean="0"/>
                        <a:t>2013 002</a:t>
                      </a:r>
                      <a:endParaRPr lang="en-US" sz="1200" dirty="0"/>
                    </a:p>
                  </a:txBody>
                  <a:tcPr/>
                </a:tc>
                <a:tc>
                  <a:txBody>
                    <a:bodyPr/>
                    <a:lstStyle/>
                    <a:p>
                      <a:r>
                        <a:rPr lang="en-US" sz="1200" dirty="0" smtClean="0"/>
                        <a:t>2013 </a:t>
                      </a:r>
                      <a:r>
                        <a:rPr lang="en-US" sz="1200" baseline="0" dirty="0" smtClean="0"/>
                        <a:t> 014</a:t>
                      </a:r>
                      <a:endParaRPr lang="en-US" sz="1200" dirty="0"/>
                    </a:p>
                  </a:txBody>
                  <a:tcPr/>
                </a:tc>
                <a:tc>
                  <a:txBody>
                    <a:bodyPr/>
                    <a:lstStyle/>
                    <a:p>
                      <a:r>
                        <a:rPr lang="en-US" sz="1200" dirty="0" smtClean="0"/>
                        <a:t>2013 015</a:t>
                      </a:r>
                      <a:endParaRPr lang="en-US" sz="1200" dirty="0"/>
                    </a:p>
                  </a:txBody>
                  <a:tcPr/>
                </a:tc>
                <a:tc>
                  <a:txBody>
                    <a:bodyPr/>
                    <a:lstStyle/>
                    <a:p>
                      <a:r>
                        <a:rPr lang="en-US" sz="1200" dirty="0" smtClean="0"/>
                        <a:t>2013 001</a:t>
                      </a:r>
                      <a:endParaRPr lang="en-US" sz="1200" dirty="0"/>
                    </a:p>
                  </a:txBody>
                  <a:tcPr/>
                </a:tc>
                <a:tc>
                  <a:txBody>
                    <a:bodyPr/>
                    <a:lstStyle/>
                    <a:p>
                      <a:r>
                        <a:rPr lang="en-US" sz="1200" dirty="0" smtClean="0"/>
                        <a:t>2015 021</a:t>
                      </a:r>
                      <a:endParaRPr lang="en-US" sz="1200" dirty="0"/>
                    </a:p>
                  </a:txBody>
                  <a:tcPr/>
                </a:tc>
                <a:tc>
                  <a:txBody>
                    <a:bodyPr/>
                    <a:lstStyle/>
                    <a:p>
                      <a:r>
                        <a:rPr lang="en-US" sz="1200" dirty="0" smtClean="0"/>
                        <a:t>2015 040</a:t>
                      </a:r>
                      <a:endParaRPr lang="en-US" sz="1200" dirty="0"/>
                    </a:p>
                  </a:txBody>
                  <a:tcPr/>
                </a:tc>
                <a:tc>
                  <a:txBody>
                    <a:bodyPr/>
                    <a:lstStyle/>
                    <a:p>
                      <a:r>
                        <a:rPr lang="en-US" sz="1200" dirty="0" smtClean="0"/>
                        <a:t>2014 018</a:t>
                      </a:r>
                      <a:endParaRPr lang="en-US" sz="1200" dirty="0"/>
                    </a:p>
                  </a:txBody>
                  <a:tcPr/>
                </a:tc>
                <a:tc>
                  <a:txBody>
                    <a:bodyPr/>
                    <a:lstStyle/>
                    <a:p>
                      <a:r>
                        <a:rPr lang="en-US" sz="1200" dirty="0" smtClean="0"/>
                        <a:t>2015 029</a:t>
                      </a:r>
                      <a:endParaRPr lang="en-US" sz="1200" dirty="0"/>
                    </a:p>
                  </a:txBody>
                  <a:tcPr/>
                </a:tc>
                <a:tc>
                  <a:txBody>
                    <a:bodyPr/>
                    <a:lstStyle/>
                    <a:p>
                      <a:endParaRPr lang="en-US" sz="1200" dirty="0"/>
                    </a:p>
                  </a:txBody>
                  <a:tcPr/>
                </a:tc>
                <a:tc>
                  <a:txBody>
                    <a:bodyPr/>
                    <a:lstStyle/>
                    <a:p>
                      <a:r>
                        <a:rPr lang="en-US" sz="1200" dirty="0" smtClean="0"/>
                        <a:t>2015 022</a:t>
                      </a:r>
                      <a:endParaRPr lang="en-US" sz="1200" dirty="0"/>
                    </a:p>
                  </a:txBody>
                  <a:tcPr/>
                </a:tc>
              </a:tr>
              <a:tr h="362961">
                <a:tc>
                  <a:txBody>
                    <a:bodyPr/>
                    <a:lstStyle/>
                    <a:p>
                      <a:r>
                        <a:rPr lang="en-US" sz="1200" dirty="0" smtClean="0"/>
                        <a:t>2013 005</a:t>
                      </a:r>
                      <a:endParaRPr lang="en-US" sz="1200" dirty="0"/>
                    </a:p>
                  </a:txBody>
                  <a:tcPr/>
                </a:tc>
                <a:tc>
                  <a:txBody>
                    <a:bodyPr/>
                    <a:lstStyle/>
                    <a:p>
                      <a:r>
                        <a:rPr lang="en-US" sz="1200" dirty="0" smtClean="0"/>
                        <a:t>2015 024</a:t>
                      </a:r>
                      <a:endParaRPr lang="en-US" sz="1200" dirty="0"/>
                    </a:p>
                  </a:txBody>
                  <a:tcPr/>
                </a:tc>
                <a:tc>
                  <a:txBody>
                    <a:bodyPr/>
                    <a:lstStyle/>
                    <a:p>
                      <a:r>
                        <a:rPr lang="en-US" sz="1200" dirty="0" smtClean="0"/>
                        <a:t>2015 019</a:t>
                      </a:r>
                      <a:endParaRPr lang="en-US" sz="1200" dirty="0"/>
                    </a:p>
                  </a:txBody>
                  <a:tcPr/>
                </a:tc>
                <a:tc>
                  <a:txBody>
                    <a:bodyPr/>
                    <a:lstStyle/>
                    <a:p>
                      <a:r>
                        <a:rPr lang="en-US" sz="1200" dirty="0" smtClean="0"/>
                        <a:t>2013 003</a:t>
                      </a:r>
                      <a:endParaRPr lang="en-US" sz="1200" dirty="0"/>
                    </a:p>
                  </a:txBody>
                  <a:tcPr/>
                </a:tc>
                <a:tc>
                  <a:txBody>
                    <a:bodyPr/>
                    <a:lstStyle/>
                    <a:p>
                      <a:r>
                        <a:rPr lang="en-US" sz="1200" dirty="0" smtClean="0"/>
                        <a:t>2015 042</a:t>
                      </a:r>
                      <a:endParaRPr lang="en-US" sz="1200" dirty="0"/>
                    </a:p>
                  </a:txBody>
                  <a:tcPr/>
                </a:tc>
                <a:tc>
                  <a:txBody>
                    <a:bodyPr/>
                    <a:lstStyle/>
                    <a:p>
                      <a:r>
                        <a:rPr lang="en-US" sz="1200" dirty="0" smtClean="0"/>
                        <a:t>2015 041</a:t>
                      </a:r>
                      <a:endParaRPr lang="en-US" sz="1200" dirty="0"/>
                    </a:p>
                  </a:txBody>
                  <a:tcPr/>
                </a:tc>
                <a:tc>
                  <a:txBody>
                    <a:bodyPr/>
                    <a:lstStyle/>
                    <a:p>
                      <a:endParaRPr lang="en-US" sz="1200"/>
                    </a:p>
                  </a:txBody>
                  <a:tcPr/>
                </a:tc>
                <a:tc>
                  <a:txBody>
                    <a:bodyPr/>
                    <a:lstStyle/>
                    <a:p>
                      <a:r>
                        <a:rPr lang="en-US" sz="1200" dirty="0" smtClean="0"/>
                        <a:t>2015 030</a:t>
                      </a:r>
                      <a:endParaRPr lang="en-US" sz="1200" dirty="0"/>
                    </a:p>
                  </a:txBody>
                  <a:tcPr/>
                </a:tc>
                <a:tc>
                  <a:txBody>
                    <a:bodyPr/>
                    <a:lstStyle/>
                    <a:p>
                      <a:endParaRPr lang="en-US" sz="1200"/>
                    </a:p>
                  </a:txBody>
                  <a:tcPr/>
                </a:tc>
                <a:tc>
                  <a:txBody>
                    <a:bodyPr/>
                    <a:lstStyle/>
                    <a:p>
                      <a:endParaRPr lang="en-US" sz="1200"/>
                    </a:p>
                  </a:txBody>
                  <a:tcPr/>
                </a:tc>
              </a:tr>
              <a:tr h="362961">
                <a:tc>
                  <a:txBody>
                    <a:bodyPr/>
                    <a:lstStyle/>
                    <a:p>
                      <a:r>
                        <a:rPr lang="en-US" sz="1200" dirty="0" smtClean="0"/>
                        <a:t>2013 006</a:t>
                      </a:r>
                      <a:endParaRPr lang="en-US" sz="1200" dirty="0"/>
                    </a:p>
                  </a:txBody>
                  <a:tcPr/>
                </a:tc>
                <a:tc>
                  <a:txBody>
                    <a:bodyPr/>
                    <a:lstStyle/>
                    <a:p>
                      <a:endParaRPr lang="en-US" sz="1200"/>
                    </a:p>
                  </a:txBody>
                  <a:tcPr/>
                </a:tc>
                <a:tc>
                  <a:txBody>
                    <a:bodyPr/>
                    <a:lstStyle/>
                    <a:p>
                      <a:r>
                        <a:rPr lang="en-US" sz="1200" dirty="0" smtClean="0"/>
                        <a:t>2015 020</a:t>
                      </a:r>
                      <a:endParaRPr lang="en-US" sz="1200" dirty="0"/>
                    </a:p>
                  </a:txBody>
                  <a:tcPr/>
                </a:tc>
                <a:tc>
                  <a:txBody>
                    <a:bodyPr/>
                    <a:lstStyle/>
                    <a:p>
                      <a:r>
                        <a:rPr lang="en-US" sz="1200" dirty="0" smtClean="0"/>
                        <a:t>2013 004</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2015 031</a:t>
                      </a:r>
                      <a:endParaRPr lang="en-US" sz="1200" dirty="0"/>
                    </a:p>
                  </a:txBody>
                  <a:tcPr/>
                </a:tc>
                <a:tc>
                  <a:txBody>
                    <a:bodyPr/>
                    <a:lstStyle/>
                    <a:p>
                      <a:endParaRPr lang="en-US" sz="1200" dirty="0"/>
                    </a:p>
                  </a:txBody>
                  <a:tcPr/>
                </a:tc>
                <a:tc>
                  <a:txBody>
                    <a:bodyPr/>
                    <a:lstStyle/>
                    <a:p>
                      <a:endParaRPr lang="en-US" sz="1200"/>
                    </a:p>
                  </a:txBody>
                  <a:tcPr/>
                </a:tc>
              </a:tr>
              <a:tr h="362961">
                <a:tc>
                  <a:txBody>
                    <a:bodyPr/>
                    <a:lstStyle/>
                    <a:p>
                      <a:r>
                        <a:rPr lang="en-US" sz="1200" dirty="0" smtClean="0"/>
                        <a:t>2013 007</a:t>
                      </a:r>
                      <a:endParaRPr lang="en-US" sz="1200" dirty="0"/>
                    </a:p>
                  </a:txBody>
                  <a:tcPr/>
                </a:tc>
                <a:tc>
                  <a:txBody>
                    <a:bodyPr/>
                    <a:lstStyle/>
                    <a:p>
                      <a:endParaRPr lang="en-US" sz="1200"/>
                    </a:p>
                  </a:txBody>
                  <a:tcPr/>
                </a:tc>
                <a:tc>
                  <a:txBody>
                    <a:bodyPr/>
                    <a:lstStyle/>
                    <a:p>
                      <a:r>
                        <a:rPr lang="en-US" sz="1200" dirty="0" smtClean="0"/>
                        <a:t>2015 023</a:t>
                      </a:r>
                      <a:endParaRPr lang="en-US" sz="1200" dirty="0"/>
                    </a:p>
                  </a:txBody>
                  <a:tcPr/>
                </a:tc>
                <a:tc>
                  <a:txBody>
                    <a:bodyPr/>
                    <a:lstStyle/>
                    <a:p>
                      <a:r>
                        <a:rPr lang="en-US" sz="1200" dirty="0" smtClean="0"/>
                        <a:t>2013 008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2015 032</a:t>
                      </a:r>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2013 009</a:t>
                      </a:r>
                      <a:endParaRPr lang="en-US" sz="1200" dirty="0"/>
                    </a:p>
                  </a:txBody>
                  <a:tcPr/>
                </a:tc>
                <a:tc>
                  <a:txBody>
                    <a:bodyPr/>
                    <a:lstStyle/>
                    <a:p>
                      <a:endParaRPr lang="en-US" sz="1200"/>
                    </a:p>
                  </a:txBody>
                  <a:tcPr/>
                </a:tc>
                <a:tc>
                  <a:txBody>
                    <a:bodyPr/>
                    <a:lstStyle/>
                    <a:p>
                      <a:r>
                        <a:rPr lang="en-US" sz="1200" dirty="0" smtClean="0"/>
                        <a:t>2015 025</a:t>
                      </a:r>
                      <a:endParaRPr lang="en-US" sz="1200" dirty="0"/>
                    </a:p>
                  </a:txBody>
                  <a:tcPr/>
                </a:tc>
                <a:tc>
                  <a:txBody>
                    <a:bodyPr/>
                    <a:lstStyle/>
                    <a:p>
                      <a:r>
                        <a:rPr lang="en-US" sz="1200" dirty="0" smtClean="0"/>
                        <a:t>2013 010</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a:p>
                  </a:txBody>
                  <a:tcPr/>
                </a:tc>
                <a:tc>
                  <a:txBody>
                    <a:bodyPr/>
                    <a:lstStyle/>
                    <a:p>
                      <a:r>
                        <a:rPr lang="en-US" sz="1200" dirty="0" smtClean="0"/>
                        <a:t>2015 033</a:t>
                      </a:r>
                      <a:endParaRPr lang="en-US" sz="1200" dirty="0"/>
                    </a:p>
                  </a:txBody>
                  <a:tcPr/>
                </a:tc>
                <a:tc>
                  <a:txBody>
                    <a:bodyPr/>
                    <a:lstStyle/>
                    <a:p>
                      <a:endParaRPr lang="en-US" sz="1200"/>
                    </a:p>
                  </a:txBody>
                  <a:tcPr/>
                </a:tc>
                <a:tc>
                  <a:txBody>
                    <a:bodyPr/>
                    <a:lstStyle/>
                    <a:p>
                      <a:endParaRPr lang="en-US" sz="1200" dirty="0"/>
                    </a:p>
                  </a:txBody>
                  <a:tcPr/>
                </a:tc>
              </a:tr>
              <a:tr h="362961">
                <a:tc>
                  <a:txBody>
                    <a:bodyPr/>
                    <a:lstStyle/>
                    <a:p>
                      <a:r>
                        <a:rPr lang="en-US" sz="1200" dirty="0" smtClean="0"/>
                        <a:t>2013 012</a:t>
                      </a:r>
                      <a:endParaRPr lang="en-US" sz="1200" dirty="0"/>
                    </a:p>
                  </a:txBody>
                  <a:tcPr/>
                </a:tc>
                <a:tc>
                  <a:txBody>
                    <a:bodyPr/>
                    <a:lstStyle/>
                    <a:p>
                      <a:endParaRPr lang="en-US" sz="1200" dirty="0"/>
                    </a:p>
                  </a:txBody>
                  <a:tcPr/>
                </a:tc>
                <a:tc>
                  <a:txBody>
                    <a:bodyPr/>
                    <a:lstStyle/>
                    <a:p>
                      <a:r>
                        <a:rPr lang="en-US" sz="1200" dirty="0" smtClean="0"/>
                        <a:t>2015 026</a:t>
                      </a:r>
                      <a:endParaRPr lang="en-US" sz="1200" dirty="0"/>
                    </a:p>
                  </a:txBody>
                  <a:tcPr/>
                </a:tc>
                <a:tc>
                  <a:txBody>
                    <a:bodyPr/>
                    <a:lstStyle/>
                    <a:p>
                      <a:r>
                        <a:rPr lang="en-US" sz="1200" dirty="0" smtClean="0"/>
                        <a:t>2013 011</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2015 034</a:t>
                      </a:r>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2013 013</a:t>
                      </a:r>
                      <a:endParaRPr lang="en-US" sz="1200" dirty="0"/>
                    </a:p>
                  </a:txBody>
                  <a:tcPr/>
                </a:tc>
                <a:tc>
                  <a:txBody>
                    <a:bodyPr/>
                    <a:lstStyle/>
                    <a:p>
                      <a:endParaRPr lang="en-US" sz="1200" dirty="0"/>
                    </a:p>
                  </a:txBody>
                  <a:tcPr/>
                </a:tc>
                <a:tc>
                  <a:txBody>
                    <a:bodyPr/>
                    <a:lstStyle/>
                    <a:p>
                      <a:r>
                        <a:rPr lang="en-US" sz="1200" dirty="0" smtClean="0"/>
                        <a:t>2015 027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2015 038</a:t>
                      </a:r>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a:t>
                      </a:r>
                      <a:r>
                        <a:rPr lang="en-US" sz="1200" baseline="0" dirty="0" smtClean="0"/>
                        <a:t> 016</a:t>
                      </a:r>
                      <a:endParaRPr lang="en-US" sz="1200" dirty="0"/>
                    </a:p>
                  </a:txBody>
                  <a:tcPr/>
                </a:tc>
                <a:tc>
                  <a:txBody>
                    <a:bodyPr/>
                    <a:lstStyle/>
                    <a:p>
                      <a:endParaRPr lang="en-US" sz="1200" dirty="0"/>
                    </a:p>
                  </a:txBody>
                  <a:tcPr/>
                </a:tc>
                <a:tc>
                  <a:txBody>
                    <a:bodyPr/>
                    <a:lstStyle/>
                    <a:p>
                      <a:r>
                        <a:rPr lang="en-US" sz="1200" dirty="0" smtClean="0"/>
                        <a:t>2015 028</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2013 017</a:t>
                      </a:r>
                      <a:endParaRPr lang="en-US" sz="1200" dirty="0"/>
                    </a:p>
                  </a:txBody>
                  <a:tcPr/>
                </a:tc>
                <a:tc>
                  <a:txBody>
                    <a:bodyPr/>
                    <a:lstStyle/>
                    <a:p>
                      <a:endParaRPr lang="en-US" sz="1200" dirty="0"/>
                    </a:p>
                  </a:txBody>
                  <a:tcPr/>
                </a:tc>
                <a:tc>
                  <a:txBody>
                    <a:bodyPr/>
                    <a:lstStyle/>
                    <a:p>
                      <a:r>
                        <a:rPr lang="en-US" sz="1200" dirty="0" smtClean="0"/>
                        <a:t>2015 035</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2015 036</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2015 037</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endParaRPr lang="en-US" sz="1200" dirty="0"/>
                    </a:p>
                  </a:txBody>
                  <a:tcPr/>
                </a:tc>
                <a:tc>
                  <a:txBody>
                    <a:bodyPr/>
                    <a:lstStyle/>
                    <a:p>
                      <a:endParaRPr lang="en-US" sz="1200" dirty="0"/>
                    </a:p>
                  </a:txBody>
                  <a:tcPr/>
                </a:tc>
                <a:tc>
                  <a:txBody>
                    <a:bodyPr/>
                    <a:lstStyle/>
                    <a:p>
                      <a:r>
                        <a:rPr lang="en-US" sz="1200" dirty="0" smtClean="0"/>
                        <a:t>2015 039</a:t>
                      </a:r>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r>
              <a:tr h="362961">
                <a:tc>
                  <a:txBody>
                    <a:bodyPr/>
                    <a:lstStyle/>
                    <a:p>
                      <a:r>
                        <a:rPr lang="en-US" sz="1200" dirty="0" smtClean="0"/>
                        <a:t>Total</a:t>
                      </a:r>
                      <a:r>
                        <a:rPr lang="en-US" sz="1200" baseline="0" dirty="0" smtClean="0"/>
                        <a:t> 9</a:t>
                      </a:r>
                      <a:endParaRPr lang="en-US" sz="1200" dirty="0"/>
                    </a:p>
                  </a:txBody>
                  <a:tcPr/>
                </a:tc>
                <a:tc>
                  <a:txBody>
                    <a:bodyPr/>
                    <a:lstStyle/>
                    <a:p>
                      <a:r>
                        <a:rPr lang="en-US" sz="1200" dirty="0" smtClean="0"/>
                        <a:t>Total 2</a:t>
                      </a:r>
                      <a:endParaRPr lang="en-US" sz="1200" dirty="0"/>
                    </a:p>
                  </a:txBody>
                  <a:tcPr/>
                </a:tc>
                <a:tc>
                  <a:txBody>
                    <a:bodyPr/>
                    <a:lstStyle/>
                    <a:p>
                      <a:r>
                        <a:rPr lang="en-US" sz="1200" dirty="0" smtClean="0"/>
                        <a:t>Total 12</a:t>
                      </a:r>
                      <a:endParaRPr lang="en-US" sz="1200" dirty="0"/>
                    </a:p>
                  </a:txBody>
                  <a:tcPr/>
                </a:tc>
                <a:tc>
                  <a:txBody>
                    <a:bodyPr/>
                    <a:lstStyle/>
                    <a:p>
                      <a:r>
                        <a:rPr lang="en-US" sz="1200" dirty="0" smtClean="0"/>
                        <a:t>Total 6</a:t>
                      </a:r>
                      <a:endParaRPr lang="en-US" sz="1200" dirty="0"/>
                    </a:p>
                  </a:txBody>
                  <a:tcPr/>
                </a:tc>
                <a:tc>
                  <a:txBody>
                    <a:bodyPr/>
                    <a:lstStyle/>
                    <a:p>
                      <a:r>
                        <a:rPr lang="en-US" sz="1200" dirty="0" smtClean="0"/>
                        <a:t>Total </a:t>
                      </a:r>
                      <a:r>
                        <a:rPr lang="en-US" sz="1200" baseline="0" dirty="0" smtClean="0"/>
                        <a:t> 2</a:t>
                      </a:r>
                      <a:endParaRPr lang="en-US" sz="1200" dirty="0"/>
                    </a:p>
                  </a:txBody>
                  <a:tcPr/>
                </a:tc>
                <a:tc>
                  <a:txBody>
                    <a:bodyPr/>
                    <a:lstStyle/>
                    <a:p>
                      <a:r>
                        <a:rPr lang="en-US" sz="1200" dirty="0" smtClean="0"/>
                        <a:t>Total 2 </a:t>
                      </a:r>
                      <a:endParaRPr lang="en-US" sz="1200" dirty="0"/>
                    </a:p>
                  </a:txBody>
                  <a:tcPr/>
                </a:tc>
                <a:tc>
                  <a:txBody>
                    <a:bodyPr/>
                    <a:lstStyle/>
                    <a:p>
                      <a:r>
                        <a:rPr lang="en-US" sz="1200" dirty="0" smtClean="0"/>
                        <a:t>Total 1</a:t>
                      </a:r>
                      <a:endParaRPr lang="en-US" sz="1200" dirty="0"/>
                    </a:p>
                  </a:txBody>
                  <a:tcPr/>
                </a:tc>
                <a:tc>
                  <a:txBody>
                    <a:bodyPr/>
                    <a:lstStyle/>
                    <a:p>
                      <a:r>
                        <a:rPr lang="en-US" sz="1200" dirty="0" smtClean="0"/>
                        <a:t>Total 7</a:t>
                      </a:r>
                      <a:endParaRPr lang="en-US" sz="1200" dirty="0"/>
                    </a:p>
                  </a:txBody>
                  <a:tcPr/>
                </a:tc>
                <a:tc>
                  <a:txBody>
                    <a:bodyPr/>
                    <a:lstStyle/>
                    <a:p>
                      <a:r>
                        <a:rPr lang="en-US" sz="1200" dirty="0" smtClean="0"/>
                        <a:t>Total 0</a:t>
                      </a:r>
                      <a:endParaRPr lang="en-US" sz="1200" dirty="0"/>
                    </a:p>
                  </a:txBody>
                  <a:tcPr/>
                </a:tc>
                <a:tc>
                  <a:txBody>
                    <a:bodyPr/>
                    <a:lstStyle/>
                    <a:p>
                      <a:r>
                        <a:rPr lang="en-US" sz="1200" dirty="0" smtClean="0"/>
                        <a:t>Total 1</a:t>
                      </a:r>
                      <a:endParaRPr lang="en-US" sz="1200" dirty="0"/>
                    </a:p>
                  </a:txBody>
                  <a:tcPr/>
                </a:tc>
              </a:tr>
            </a:tbl>
          </a:graphicData>
        </a:graphic>
      </p:graphicFrame>
    </p:spTree>
    <p:extLst>
      <p:ext uri="{BB962C8B-B14F-4D97-AF65-F5344CB8AC3E}">
        <p14:creationId xmlns:p14="http://schemas.microsoft.com/office/powerpoint/2010/main" val="486099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23831</TotalTime>
  <Words>2664</Words>
  <Application>Microsoft Office PowerPoint</Application>
  <PresentationFormat>Custom</PresentationFormat>
  <Paragraphs>447</Paragraphs>
  <Slides>27</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1" baseType="lpstr">
      <vt:lpstr>S&amp;C-2010</vt:lpstr>
      <vt:lpstr>Custom Design</vt:lpstr>
      <vt:lpstr>7_S&amp;C-2010</vt:lpstr>
      <vt:lpstr>Document</vt:lpstr>
      <vt:lpstr>SMT Update To AMWG </vt:lpstr>
      <vt:lpstr>Review SMT Patching Events and Schedule</vt:lpstr>
      <vt:lpstr>SMT Patching Events and Schedule</vt:lpstr>
      <vt:lpstr>SMT Issues Observed in July 2015</vt:lpstr>
      <vt:lpstr>SMT Issues Observed In July 2015</vt:lpstr>
      <vt:lpstr>SMT Disaster Recovery Exercise Plan</vt:lpstr>
      <vt:lpstr>SMT Disaster Recovery Plan</vt:lpstr>
      <vt:lpstr>Status Update of AMWG Change Requests</vt:lpstr>
      <vt:lpstr>Status of AMWG Change Requests </vt:lpstr>
      <vt:lpstr>PowerPoint Presentation</vt:lpstr>
      <vt:lpstr>PowerPoint Presentation</vt:lpstr>
      <vt:lpstr>PowerPoint Presentation</vt:lpstr>
      <vt:lpstr>PowerPoint Presentation</vt:lpstr>
      <vt:lpstr>PowerPoint Presentation</vt:lpstr>
      <vt:lpstr>Rough Order Of Magnitude (ROM) Estimate of Effort Classification</vt:lpstr>
      <vt:lpstr>ACTION ITEMS FOR AMWG CRs</vt:lpstr>
      <vt:lpstr>AMWG CR 2015-040 Broken into Five Separate Functions with Estimates </vt:lpstr>
      <vt:lpstr>AMWG CR 2015-040</vt:lpstr>
      <vt:lpstr>AMWG CR 2015-040</vt:lpstr>
      <vt:lpstr>AMWG CR 2015-040</vt:lpstr>
      <vt:lpstr>AMWG CR 2015-040</vt:lpstr>
      <vt:lpstr>AMWG CR 2015-040</vt:lpstr>
      <vt:lpstr>AMWG CR 2015-041 </vt:lpstr>
      <vt:lpstr>AMWG CR 2015-041</vt:lpstr>
      <vt:lpstr>AMWG CR 2015-041</vt:lpstr>
      <vt:lpstr>AMWG CR 2015-041</vt:lpstr>
      <vt:lpstr>Q&amp;A Monthly SMT Reports to AMWG Data Through July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00018207</cp:lastModifiedBy>
  <cp:revision>822</cp:revision>
  <cp:lastPrinted>2015-07-20T13:29:16Z</cp:lastPrinted>
  <dcterms:modified xsi:type="dcterms:W3CDTF">2015-08-11T21:19:26Z</dcterms:modified>
</cp:coreProperties>
</file>