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2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040" autoAdjust="0"/>
    <p:restoredTop sz="95565" autoAdjust="0"/>
  </p:normalViewPr>
  <p:slideViewPr>
    <p:cSldViewPr>
      <p:cViewPr varScale="1">
        <p:scale>
          <a:sx n="92" d="100"/>
          <a:sy n="92" d="100"/>
        </p:scale>
        <p:origin x="-1014" y="-102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9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t>8/11/2015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t>8/11/2015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t>8/11/2015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t>8/11/2015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t>8/11/2015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t>8/11/2015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t>8/11/2015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t>8/11/2015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t>8/11/2015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t>8/11/2015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 smtClean="0">
                <a:solidFill>
                  <a:schemeClr val="bg1"/>
                </a:solidFill>
              </a:rPr>
              <a:t>3</a:t>
            </a:r>
            <a:r>
              <a:rPr lang="en-US" sz="800" baseline="30000" smtClean="0">
                <a:solidFill>
                  <a:schemeClr val="bg1"/>
                </a:solidFill>
              </a:rPr>
              <a:t>rd</a:t>
            </a:r>
            <a:r>
              <a:rPr lang="en-US" sz="800" smtClean="0">
                <a:solidFill>
                  <a:schemeClr val="bg1"/>
                </a:solidFill>
              </a:rPr>
              <a:t> Party Registration &amp;</a:t>
            </a:r>
            <a:br>
              <a:rPr lang="en-US" sz="800" smtClean="0">
                <a:solidFill>
                  <a:schemeClr val="bg1"/>
                </a:solidFill>
              </a:rPr>
            </a:br>
            <a:r>
              <a:rPr lang="en-US" sz="800" smtClean="0">
                <a:solidFill>
                  <a:schemeClr val="bg1"/>
                </a:solidFill>
              </a:rPr>
              <a:t>Account Management</a:t>
            </a:r>
            <a:endParaRPr lang="en-US" sz="800" b="1" smtClean="0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Smart Meter Texas (SMT)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 smtClean="0">
                <a:solidFill>
                  <a:schemeClr val="tx1"/>
                </a:solidFill>
              </a:rPr>
              <a:t>To AMWG</a:t>
            </a:r>
            <a:br>
              <a:rPr lang="en-US" sz="3600" b="1" dirty="0" smtClean="0">
                <a:solidFill>
                  <a:schemeClr val="tx1"/>
                </a:solidFill>
              </a:rPr>
            </a:br>
            <a:endParaRPr lang="en-US" sz="3600" dirty="0" smtClean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 smtClean="0">
                <a:cs typeface="Aharoni" pitchFamily="2" charset="-79"/>
              </a:rPr>
              <a:t>JULY 2015</a:t>
            </a:r>
            <a:br>
              <a:rPr lang="en-US" sz="2000" b="1" dirty="0" smtClean="0">
                <a:cs typeface="Aharoni" pitchFamily="2" charset="-79"/>
              </a:rPr>
            </a:b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 smtClean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 smtClean="0">
                <a:solidFill>
                  <a:srgbClr val="758CFF"/>
                </a:solidFill>
              </a:rPr>
            </a:br>
            <a:r>
              <a:rPr lang="en-US" altLang="en-US" sz="2400" b="1" dirty="0" smtClean="0">
                <a:solidFill>
                  <a:srgbClr val="758CFF"/>
                </a:solidFill>
              </a:rPr>
              <a:t>End to End File Processing Completeness – JUL 2015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3621" y="4438158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 smtClean="0"/>
          </a:p>
          <a:p>
            <a:pPr>
              <a:spcBef>
                <a:spcPct val="50000"/>
              </a:spcBef>
            </a:pPr>
            <a:r>
              <a:rPr lang="en-US" altLang="en-US" sz="1000" i="1" u="sng" dirty="0" smtClean="0"/>
              <a:t>% </a:t>
            </a:r>
            <a:r>
              <a:rPr lang="en-US" altLang="en-US" sz="1000" i="1" u="sng" dirty="0"/>
              <a:t>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>
              <a:spcBef>
                <a:spcPct val="50000"/>
              </a:spcBef>
            </a:pPr>
            <a:r>
              <a:rPr lang="en-US" altLang="en-US" sz="1000" dirty="0"/>
              <a:t>* A LSE file includes usage data for </a:t>
            </a:r>
            <a:r>
              <a:rPr lang="en-US" altLang="en-US" sz="1000" dirty="0" smtClean="0"/>
              <a:t>up to </a:t>
            </a:r>
            <a:r>
              <a:rPr lang="en-US" altLang="en-US" sz="1000" dirty="0"/>
              <a:t>50,000 ESIIDs. </a:t>
            </a:r>
          </a:p>
        </p:txBody>
      </p:sp>
      <p:sp>
        <p:nvSpPr>
          <p:cNvPr id="43037" name="Text Box 7"/>
          <p:cNvSpPr txBox="1">
            <a:spLocks noChangeArrowheads="1"/>
          </p:cNvSpPr>
          <p:nvPr/>
        </p:nvSpPr>
        <p:spPr bwMode="auto">
          <a:xfrm>
            <a:off x="860470" y="5500100"/>
            <a:ext cx="106553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  <a:p>
            <a:pPr>
              <a:buFontTx/>
              <a:buChar char="•"/>
            </a:pPr>
            <a:endParaRPr lang="en-US" sz="1000" b="1" dirty="0" smtClean="0"/>
          </a:p>
          <a:p>
            <a:pPr>
              <a:buFontTx/>
              <a:buChar char="•"/>
            </a:pPr>
            <a:r>
              <a:rPr lang="en-US" sz="1000" b="1" dirty="0" smtClean="0"/>
              <a:t> 07/26 </a:t>
            </a:r>
            <a:r>
              <a:rPr lang="en-US" sz="1000" dirty="0" smtClean="0"/>
              <a:t> –   SMT services were down due to flash storage issue after planned outage completion </a:t>
            </a:r>
          </a:p>
          <a:p>
            <a:endParaRPr lang="en-US" sz="1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785" y="1066800"/>
            <a:ext cx="97536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</a:t>
            </a:r>
            <a:r>
              <a:rPr lang="en-US" altLang="en-US" sz="2000" b="1" dirty="0" smtClean="0">
                <a:solidFill>
                  <a:schemeClr val="accent1"/>
                </a:solidFill>
              </a:rPr>
              <a:t>JUL-2015</a:t>
            </a:r>
            <a:endParaRPr lang="en-US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66800" y="4309432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</a:t>
            </a:r>
            <a:r>
              <a:rPr lang="en-US" altLang="en-US" sz="1000" i="1" dirty="0" smtClean="0">
                <a:solidFill>
                  <a:srgbClr val="000000"/>
                </a:solidFill>
                <a:ea typeface="Microsoft YaHei" pitchFamily="34" charset="-122"/>
              </a:rPr>
              <a:t>month, </a:t>
            </a: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31697" y="5410200"/>
            <a:ext cx="10655300" cy="514072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 smtClean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 smtClean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  <a:endParaRPr lang="en-US" altLang="en-US" sz="1000" dirty="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1219200"/>
            <a:ext cx="10650861" cy="290988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1031697" y="5107560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200" y="265112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 smtClean="0">
                <a:solidFill>
                  <a:srgbClr val="758CFF"/>
                </a:solidFill>
              </a:rPr>
              <a:t>       SMT </a:t>
            </a:r>
            <a:r>
              <a:rPr lang="en-US" altLang="en-US" sz="2000" b="1" dirty="0">
                <a:solidFill>
                  <a:srgbClr val="758CFF"/>
                </a:solidFill>
              </a:rPr>
              <a:t>Number of Accounts by Type AMWG CR 2014 009 – </a:t>
            </a:r>
            <a:r>
              <a:rPr lang="en-US" altLang="en-US" sz="2000" b="1" dirty="0" smtClean="0">
                <a:solidFill>
                  <a:srgbClr val="758CFF"/>
                </a:solidFill>
              </a:rPr>
              <a:t>JUL 2015</a:t>
            </a:r>
            <a:r>
              <a:rPr lang="en-US" altLang="en-US" sz="2000" b="1" dirty="0">
                <a:solidFill>
                  <a:srgbClr val="758CFF"/>
                </a:solidFill>
              </a:rPr>
              <a:t/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graphicFrame>
        <p:nvGraphicFramePr>
          <p:cNvPr id="49262" name="Group 21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561087"/>
              </p:ext>
            </p:extLst>
          </p:nvPr>
        </p:nvGraphicFramePr>
        <p:xfrm>
          <a:off x="1143000" y="609600"/>
          <a:ext cx="9505952" cy="6041136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098504"/>
                <a:gridCol w="1320876"/>
                <a:gridCol w="1200963"/>
                <a:gridCol w="1148273"/>
                <a:gridCol w="1264554"/>
                <a:gridCol w="1193695"/>
                <a:gridCol w="1279087"/>
              </a:tblGrid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30899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19684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2066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5247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2169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60065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30760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19546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2062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2163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59676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138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389</a:t>
                      </a: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14862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10671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45761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30355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3261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2702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89521</a:t>
                      </a: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454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3704</a:t>
                      </a: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282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356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639</a:t>
                      </a:r>
                      <a:endParaRPr lang="en-US" sz="7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 smtClean="0">
                          <a:latin typeface="+mj-lt"/>
                          <a:cs typeface="Arial" panose="020B0604020202020204" pitchFamily="34" charset="0"/>
                        </a:rPr>
                        <a:t>Energy </a:t>
                      </a:r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Data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189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59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1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249</a:t>
                      </a:r>
                      <a:endParaRPr lang="en-US" sz="7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93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296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0</a:t>
                      </a:r>
                      <a:endParaRPr lang="en-US" sz="7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/>
                        <a:t>389</a:t>
                      </a:r>
                      <a:endParaRPr lang="en-US" sz="700" dirty="0"/>
                    </a:p>
                  </a:txBody>
                  <a:tcPr anchor="ctr"/>
                </a:tc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63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3441366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2361696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196843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849979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199098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7048982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3369854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2361364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197689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850165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198892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6977964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3928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5097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9471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604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44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3324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5066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/>
                        <a:t>106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7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7384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7683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2918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714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1193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2897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682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1224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224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NRC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3612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  <a:tr h="5931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292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7383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</a:tr>
            </a:tbl>
          </a:graphicData>
        </a:graphic>
      </p:graphicFrame>
      <p:cxnSp>
        <p:nvCxnSpPr>
          <p:cNvPr id="7" name="Straight Connector 6"/>
          <p:cNvCxnSpPr/>
          <p:nvPr/>
        </p:nvCxnSpPr>
        <p:spPr bwMode="auto">
          <a:xfrm>
            <a:off x="76201" y="455612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endParaRPr lang="en-US" altLang="en-US" sz="2300" b="1" dirty="0" smtClean="0">
              <a:solidFill>
                <a:srgbClr val="758CFF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300" b="1" dirty="0" smtClean="0">
                <a:solidFill>
                  <a:srgbClr val="758CFF"/>
                </a:solidFill>
              </a:rPr>
              <a:t>SMT ODR Details – JUL 2015</a:t>
            </a:r>
            <a:r>
              <a:rPr lang="en-US" altLang="en-US" sz="2300" b="1" dirty="0">
                <a:solidFill>
                  <a:srgbClr val="758CFF"/>
                </a:solidFill>
              </a:rPr>
              <a:t/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6934200" y="14478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19200" y="1447799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 smtClean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426" y="2057400"/>
            <a:ext cx="4365749" cy="139142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61426" y="3956050"/>
            <a:ext cx="4365749" cy="26122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6825" y="1885950"/>
            <a:ext cx="4219576" cy="162860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4850" y="4191000"/>
            <a:ext cx="5919492" cy="20053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26523</TotalTime>
  <Words>552</Words>
  <Application>Microsoft Office PowerPoint</Application>
  <PresentationFormat>Custom</PresentationFormat>
  <Paragraphs>343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JUL 2015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00018207</cp:lastModifiedBy>
  <cp:revision>996</cp:revision>
  <cp:lastPrinted>2014-05-01T16:40:31Z</cp:lastPrinted>
  <dcterms:modified xsi:type="dcterms:W3CDTF">2015-08-11T18:33:32Z</dcterms:modified>
</cp:coreProperties>
</file>