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4"/>
  </p:sldMasterIdLst>
  <p:notesMasterIdLst>
    <p:notesMasterId r:id="rId15"/>
  </p:notesMasterIdLst>
  <p:handoutMasterIdLst>
    <p:handoutMasterId r:id="rId16"/>
  </p:handoutMasterIdLst>
  <p:sldIdLst>
    <p:sldId id="258" r:id="rId5"/>
    <p:sldId id="270" r:id="rId6"/>
    <p:sldId id="271" r:id="rId7"/>
    <p:sldId id="266" r:id="rId8"/>
    <p:sldId id="263" r:id="rId9"/>
    <p:sldId id="262" r:id="rId10"/>
    <p:sldId id="272" r:id="rId11"/>
    <p:sldId id="275" r:id="rId12"/>
    <p:sldId id="274" r:id="rId13"/>
    <p:sldId id="273" r:id="rId14"/>
  </p:sldIdLst>
  <p:sldSz cx="9144000" cy="6858000" type="screen4x3"/>
  <p:notesSz cx="6934200" cy="9220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DCC0"/>
    <a:srgbClr val="B6CEEA"/>
    <a:srgbClr val="D3DFBD"/>
    <a:srgbClr val="5469A2"/>
    <a:srgbClr val="40949A"/>
    <a:srgbClr val="0000CC"/>
    <a:srgbClr val="FF33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3" autoAdjust="0"/>
    <p:restoredTop sz="93375" autoAdjust="0"/>
  </p:normalViewPr>
  <p:slideViewPr>
    <p:cSldViewPr>
      <p:cViewPr>
        <p:scale>
          <a:sx n="90" d="100"/>
          <a:sy n="90" d="100"/>
        </p:scale>
        <p:origin x="-432" y="-468"/>
      </p:cViewPr>
      <p:guideLst>
        <p:guide orient="horz" pos="4224"/>
        <p:guide pos="15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8" d="100"/>
          <a:sy n="98" d="100"/>
        </p:scale>
        <p:origin x="-3576" y="-96"/>
      </p:cViewPr>
      <p:guideLst>
        <p:guide orient="horz" pos="2904"/>
        <p:guide pos="218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5753" cy="461010"/>
          </a:xfrm>
          <a:prstGeom prst="rect">
            <a:avLst/>
          </a:prstGeom>
        </p:spPr>
        <p:txBody>
          <a:bodyPr vert="horz" lIns="92294" tIns="46147" rIns="92294" bIns="46147" rtlCol="0"/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26895" y="0"/>
            <a:ext cx="3005753" cy="461010"/>
          </a:xfrm>
          <a:prstGeom prst="rect">
            <a:avLst/>
          </a:prstGeom>
        </p:spPr>
        <p:txBody>
          <a:bodyPr vert="horz" lIns="92294" tIns="46147" rIns="92294" bIns="46147" rtlCol="0"/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E40AB873-8418-4FF9-B0E9-7EEE62B7D353}" type="datetimeFigureOut">
              <a:rPr lang="en-US"/>
              <a:pPr>
                <a:defRPr/>
              </a:pPr>
              <a:t>8/11/2015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57638"/>
            <a:ext cx="3005753" cy="461010"/>
          </a:xfrm>
          <a:prstGeom prst="rect">
            <a:avLst/>
          </a:prstGeom>
        </p:spPr>
        <p:txBody>
          <a:bodyPr vert="horz" lIns="92294" tIns="46147" rIns="92294" bIns="46147" rtlCol="0" anchor="b"/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26895" y="8757638"/>
            <a:ext cx="3005753" cy="461010"/>
          </a:xfrm>
          <a:prstGeom prst="rect">
            <a:avLst/>
          </a:prstGeom>
        </p:spPr>
        <p:txBody>
          <a:bodyPr vert="horz" lIns="92294" tIns="46147" rIns="92294" bIns="46147" rtlCol="0" anchor="b"/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FD2BE994-B40A-42B7-A99C-1CC25E30AC6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2706910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5753" cy="461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4" tIns="46147" rIns="92294" bIns="46147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6895" y="0"/>
            <a:ext cx="3005753" cy="461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4" tIns="46147" rIns="92294" bIns="46147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0463" y="690563"/>
            <a:ext cx="4613275" cy="34591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4353" y="4380371"/>
            <a:ext cx="5545496" cy="4149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4" tIns="46147" rIns="92294" bIns="4614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57638"/>
            <a:ext cx="3005753" cy="461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4" tIns="46147" rIns="92294" bIns="46147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6895" y="8757638"/>
            <a:ext cx="3005753" cy="461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4" tIns="46147" rIns="92294" bIns="46147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EB1E30D-9A37-4BCB-AD80-742C44C0ECA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9631358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EB1E30D-9A37-4BCB-AD80-742C44C0ECAD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92010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EB1E30D-9A37-4BCB-AD80-742C44C0ECAD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22203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04800"/>
            <a:ext cx="1295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0" y="1143000"/>
            <a:ext cx="9144000" cy="5715000"/>
          </a:xfrm>
          <a:prstGeom prst="rect">
            <a:avLst/>
          </a:prstGeom>
          <a:solidFill>
            <a:srgbClr val="5469A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 dirty="0" smtClean="0"/>
          </a:p>
        </p:txBody>
      </p:sp>
      <p:sp>
        <p:nvSpPr>
          <p:cNvPr id="6" name="Line 14"/>
          <p:cNvSpPr>
            <a:spLocks noChangeShapeType="1"/>
          </p:cNvSpPr>
          <p:nvPr userDrawn="1"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343150" y="3581400"/>
            <a:ext cx="6343650" cy="1143000"/>
          </a:xfrm>
        </p:spPr>
        <p:txBody>
          <a:bodyPr/>
          <a:lstStyle>
            <a:lvl1pPr marL="0" indent="0">
              <a:buFontTx/>
              <a:buNone/>
              <a:defRPr b="0">
                <a:solidFill>
                  <a:schemeClr val="bg1"/>
                </a:solidFill>
                <a:latin typeface="Arial Black" pitchFamily="34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ctrTitle"/>
          </p:nvPr>
        </p:nvSpPr>
        <p:spPr>
          <a:xfrm>
            <a:off x="2333625" y="1905000"/>
            <a:ext cx="6477000" cy="1241425"/>
          </a:xfrm>
        </p:spPr>
        <p:txBody>
          <a:bodyPr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2333625" y="5467350"/>
            <a:ext cx="6276975" cy="476250"/>
          </a:xfrm>
        </p:spPr>
        <p:txBody>
          <a:bodyPr/>
          <a:lstStyle>
            <a:lvl1pPr>
              <a:defRPr sz="18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dirty="0" smtClean="0"/>
              <a:t>8/11/2015</a:t>
            </a:r>
            <a:endParaRPr lang="en-US" dirty="0"/>
          </a:p>
        </p:txBody>
      </p:sp>
      <p:sp>
        <p:nvSpPr>
          <p:cNvPr id="8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2333625" y="5067300"/>
            <a:ext cx="6276975" cy="419100"/>
          </a:xfrm>
        </p:spPr>
        <p:txBody>
          <a:bodyPr/>
          <a:lstStyle>
            <a:lvl1pPr algn="l">
              <a:defRPr sz="18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dirty="0"/>
              <a:t>MISUG</a:t>
            </a:r>
          </a:p>
        </p:txBody>
      </p:sp>
    </p:spTree>
    <p:extLst>
      <p:ext uri="{BB962C8B-B14F-4D97-AF65-F5344CB8AC3E}">
        <p14:creationId xmlns:p14="http://schemas.microsoft.com/office/powerpoint/2010/main" val="27746326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6248400" y="6457950"/>
            <a:ext cx="25146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MISUG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1"/>
          </p:nvPr>
        </p:nvSpPr>
        <p:spPr>
          <a:xfrm>
            <a:off x="1143000" y="6457950"/>
            <a:ext cx="2133600" cy="3238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2890DD-8BB0-466C-ABE3-744940DF90D5}" type="datetime1">
              <a:rPr lang="en-US" smtClean="0"/>
              <a:t>8/11/2015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1896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515C95-74DC-4513-A0C6-741B56F2C5F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MISUG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11/12/2013</a:t>
            </a:r>
          </a:p>
        </p:txBody>
      </p:sp>
    </p:spTree>
    <p:extLst>
      <p:ext uri="{BB962C8B-B14F-4D97-AF65-F5344CB8AC3E}">
        <p14:creationId xmlns:p14="http://schemas.microsoft.com/office/powerpoint/2010/main" val="27035224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727DEF-85A0-4C73-A6ED-9422E968175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MISUG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11/12/2013</a:t>
            </a:r>
          </a:p>
        </p:txBody>
      </p:sp>
    </p:spTree>
    <p:extLst>
      <p:ext uri="{BB962C8B-B14F-4D97-AF65-F5344CB8AC3E}">
        <p14:creationId xmlns:p14="http://schemas.microsoft.com/office/powerpoint/2010/main" val="396192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9E7FD1-B434-402C-A8B9-A4C57B57E99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MISUG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11/12/2013</a:t>
            </a:r>
          </a:p>
        </p:txBody>
      </p:sp>
    </p:spTree>
    <p:extLst>
      <p:ext uri="{BB962C8B-B14F-4D97-AF65-F5344CB8AC3E}">
        <p14:creationId xmlns:p14="http://schemas.microsoft.com/office/powerpoint/2010/main" val="4172232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38626E-994C-4043-99F8-E38CDDD67F2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MISUG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11/12/2013</a:t>
            </a:r>
          </a:p>
        </p:txBody>
      </p:sp>
    </p:spTree>
    <p:extLst>
      <p:ext uri="{BB962C8B-B14F-4D97-AF65-F5344CB8AC3E}">
        <p14:creationId xmlns:p14="http://schemas.microsoft.com/office/powerpoint/2010/main" val="2208904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C67EF7-275A-4CBB-9ED3-3C812C3F6A8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MISUG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11/12/2013</a:t>
            </a:r>
          </a:p>
        </p:txBody>
      </p:sp>
    </p:spTree>
    <p:extLst>
      <p:ext uri="{BB962C8B-B14F-4D97-AF65-F5344CB8AC3E}">
        <p14:creationId xmlns:p14="http://schemas.microsoft.com/office/powerpoint/2010/main" val="136893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3BB353-2F96-4FCA-B929-B852567D6D7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MISUG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11/12/2013</a:t>
            </a:r>
          </a:p>
        </p:txBody>
      </p:sp>
    </p:spTree>
    <p:extLst>
      <p:ext uri="{BB962C8B-B14F-4D97-AF65-F5344CB8AC3E}">
        <p14:creationId xmlns:p14="http://schemas.microsoft.com/office/powerpoint/2010/main" val="3473240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ACF08E-C36B-45E0-B8A3-8A51423F42B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MISUG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11/12/2013</a:t>
            </a:r>
          </a:p>
        </p:txBody>
      </p:sp>
    </p:spTree>
    <p:extLst>
      <p:ext uri="{BB962C8B-B14F-4D97-AF65-F5344CB8AC3E}">
        <p14:creationId xmlns:p14="http://schemas.microsoft.com/office/powerpoint/2010/main" val="1134516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C1886128-D83E-425A-9A97-C8B7B01196A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28" name="Rectangle 7"/>
          <p:cNvSpPr>
            <a:spLocks noChangeArrowheads="1"/>
          </p:cNvSpPr>
          <p:nvPr/>
        </p:nvSpPr>
        <p:spPr bwMode="auto">
          <a:xfrm>
            <a:off x="0" y="6235700"/>
            <a:ext cx="9144000" cy="622300"/>
          </a:xfrm>
          <a:prstGeom prst="rect">
            <a:avLst/>
          </a:prstGeom>
          <a:solidFill>
            <a:srgbClr val="ECEC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 dirty="0" smtClean="0"/>
          </a:p>
        </p:txBody>
      </p:sp>
      <p:pic>
        <p:nvPicPr>
          <p:cNvPr id="1029" name="Picture 8" descr="logo_C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" y="6289675"/>
            <a:ext cx="854075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Rectangle 9"/>
          <p:cNvSpPr>
            <a:spLocks noChangeArrowheads="1"/>
          </p:cNvSpPr>
          <p:nvPr/>
        </p:nvSpPr>
        <p:spPr bwMode="auto">
          <a:xfrm>
            <a:off x="0" y="0"/>
            <a:ext cx="9144000" cy="685800"/>
          </a:xfrm>
          <a:prstGeom prst="rect">
            <a:avLst/>
          </a:prstGeom>
          <a:solidFill>
            <a:srgbClr val="5469A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 dirty="0" smtClean="0"/>
          </a:p>
        </p:txBody>
      </p:sp>
      <p:sp>
        <p:nvSpPr>
          <p:cNvPr id="103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0"/>
            <a:ext cx="8686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248400" y="645795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MISUG</a:t>
            </a:r>
          </a:p>
        </p:txBody>
      </p:sp>
      <p:sp>
        <p:nvSpPr>
          <p:cNvPr id="1033" name="Line 11"/>
          <p:cNvSpPr>
            <a:spLocks noChangeShapeType="1"/>
          </p:cNvSpPr>
          <p:nvPr/>
        </p:nvSpPr>
        <p:spPr bwMode="auto">
          <a:xfrm>
            <a:off x="1069975" y="6457950"/>
            <a:ext cx="0" cy="219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43000" y="64579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en-US" dirty="0" smtClean="0"/>
              <a:t>8/11/2015</a:t>
            </a:r>
            <a:endParaRPr lang="en-US" dirty="0"/>
          </a:p>
        </p:txBody>
      </p:sp>
      <p:sp>
        <p:nvSpPr>
          <p:cNvPr id="1035" name="Line 12"/>
          <p:cNvSpPr>
            <a:spLocks noChangeShapeType="1"/>
          </p:cNvSpPr>
          <p:nvPr/>
        </p:nvSpPr>
        <p:spPr bwMode="auto">
          <a:xfrm>
            <a:off x="0" y="673100"/>
            <a:ext cx="91440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036" name="Rectangle 13"/>
          <p:cNvSpPr>
            <a:spLocks noChangeArrowheads="1"/>
          </p:cNvSpPr>
          <p:nvPr/>
        </p:nvSpPr>
        <p:spPr bwMode="auto">
          <a:xfrm>
            <a:off x="3429000" y="6477000"/>
            <a:ext cx="2514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fld id="{4BCA8036-EEAC-4AF0-BC5E-EE390FA20DE7}" type="slidenum">
              <a:rPr lang="en-US" altLang="en-US" sz="1200" smtClean="0"/>
              <a:pPr algn="ctr" eaLnBrk="1" hangingPunct="1">
                <a:defRPr/>
              </a:pPr>
              <a:t>‹#›</a:t>
            </a:fld>
            <a:endParaRPr lang="en-US" altLang="en-US" sz="120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6" r:id="rId1"/>
    <p:sldLayoutId id="2147484697" r:id="rId2"/>
    <p:sldLayoutId id="2147484665" r:id="rId3"/>
    <p:sldLayoutId id="2147484666" r:id="rId4"/>
    <p:sldLayoutId id="2147484667" r:id="rId5"/>
    <p:sldLayoutId id="2147484668" r:id="rId6"/>
    <p:sldLayoutId id="2147484669" r:id="rId7"/>
    <p:sldLayoutId id="2147484670" r:id="rId8"/>
    <p:sldLayoutId id="2147484671" r:id="rId9"/>
  </p:sldLayoutIdLst>
  <p:timing>
    <p:tnLst>
      <p:par>
        <p:cTn id="1" dur="indefinite" restart="never" nodeType="tmRoot"/>
      </p:par>
    </p:tnLst>
  </p:timing>
  <p:hf sldNum="0"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0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August </a:t>
            </a:r>
            <a:r>
              <a:rPr lang="en-US" altLang="en-US" dirty="0" smtClean="0"/>
              <a:t>12, </a:t>
            </a:r>
            <a:r>
              <a:rPr lang="en-US" altLang="en-US" dirty="0" smtClean="0"/>
              <a:t>2015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MISUG Update to COPS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Next MISUG Meeting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Tuesday, August 26, </a:t>
            </a:r>
            <a:r>
              <a:rPr lang="en-US" dirty="0" smtClean="0"/>
              <a:t>2015</a:t>
            </a:r>
          </a:p>
          <a:p>
            <a:r>
              <a:rPr lang="en-US" dirty="0" smtClean="0"/>
              <a:t>9:30 AM – Noon</a:t>
            </a:r>
          </a:p>
          <a:p>
            <a:r>
              <a:rPr lang="en-US" dirty="0" smtClean="0"/>
              <a:t>WebEx Only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4E0AB946-8795-420C-AED1-0465333D42BF}" type="datetime1">
              <a:rPr lang="en-US" smtClean="0"/>
              <a:t>8/11/2015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429869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MISUG Projects on the Aging Projects 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NOGRR084</a:t>
            </a:r>
          </a:p>
          <a:p>
            <a:pPr lvl="1"/>
            <a:r>
              <a:rPr lang="en-US" smtClean="0"/>
              <a:t>Final draft with ERCOT executive team</a:t>
            </a:r>
          </a:p>
          <a:p>
            <a:pPr lvl="1"/>
            <a:r>
              <a:rPr lang="en-US" smtClean="0"/>
              <a:t>August OWG meeting</a:t>
            </a:r>
          </a:p>
          <a:p>
            <a:pPr lvl="1"/>
            <a:r>
              <a:rPr lang="en-US" smtClean="0"/>
              <a:t>When the NOGRR is ready to move forward, MISUG will request COPS backing to speak at PRS</a:t>
            </a:r>
          </a:p>
          <a:p>
            <a:r>
              <a:rPr lang="en-US" smtClean="0"/>
              <a:t>NPRR455</a:t>
            </a:r>
          </a:p>
          <a:p>
            <a:pPr lvl="1"/>
            <a:r>
              <a:rPr lang="en-US" smtClean="0"/>
              <a:t>Now in CMWG’s purview</a:t>
            </a:r>
          </a:p>
          <a:p>
            <a:pPr lvl="1"/>
            <a:r>
              <a:rPr lang="en-US" smtClean="0"/>
              <a:t>NPRR721 seeks to strike grey-boxed language</a:t>
            </a:r>
          </a:p>
          <a:p>
            <a:pPr lvl="1"/>
            <a:r>
              <a:rPr lang="en-US" smtClean="0"/>
              <a:t>Cost should be revisited since original estimate was based on using contractor resources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837A5627-B2CB-41F8-9D98-27228EECDECB}" type="datetime1">
              <a:rPr lang="en-US" smtClean="0"/>
              <a:t>8/11/2015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8689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SCR775 – Dashboard for Indicative LMPs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Final update</a:t>
            </a:r>
          </a:p>
          <a:p>
            <a:r>
              <a:rPr lang="en-US" smtClean="0"/>
              <a:t>Go-Live was end of June</a:t>
            </a:r>
          </a:p>
          <a:p>
            <a:r>
              <a:rPr lang="en-US" smtClean="0"/>
              <a:t>ERCOT has received positive feedback from Market Participants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8BDB40EE-246D-4AC0-BEBC-F3CACE6DFD8A}" type="datetime1">
              <a:rPr lang="en-US" smtClean="0"/>
              <a:t>8/11/2015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8216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External Web Services (EWS) Modification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MISUG is facilitating a discussion to improve the EWS</a:t>
            </a:r>
          </a:p>
          <a:p>
            <a:r>
              <a:rPr lang="en-US" smtClean="0"/>
              <a:t>EWS Survey</a:t>
            </a:r>
          </a:p>
          <a:p>
            <a:pPr lvl="1"/>
            <a:r>
              <a:rPr lang="en-US" smtClean="0"/>
              <a:t>ERCOT received 21 responses to the survey</a:t>
            </a:r>
          </a:p>
          <a:p>
            <a:pPr lvl="1"/>
            <a:r>
              <a:rPr lang="en-US" smtClean="0"/>
              <a:t>Solicited input on technologies of interest to Market</a:t>
            </a:r>
          </a:p>
          <a:p>
            <a:r>
              <a:rPr lang="en-US" smtClean="0"/>
              <a:t>Survey Results – High Interest</a:t>
            </a:r>
          </a:p>
          <a:p>
            <a:pPr lvl="1"/>
            <a:r>
              <a:rPr lang="en-US" smtClean="0"/>
              <a:t>Query-able data source</a:t>
            </a:r>
          </a:p>
          <a:p>
            <a:pPr lvl="2"/>
            <a:r>
              <a:rPr lang="en-US" smtClean="0"/>
              <a:t>Most difficult to implement</a:t>
            </a:r>
          </a:p>
          <a:p>
            <a:pPr lvl="2"/>
            <a:r>
              <a:rPr lang="en-US" smtClean="0"/>
              <a:t>Availability, security, etc.</a:t>
            </a:r>
          </a:p>
          <a:p>
            <a:pPr lvl="1"/>
            <a:r>
              <a:rPr lang="en-US" smtClean="0"/>
              <a:t>Notification subscription service</a:t>
            </a:r>
          </a:p>
          <a:p>
            <a:pPr lvl="2"/>
            <a:r>
              <a:rPr lang="en-US" smtClean="0"/>
              <a:t>When reports are available (push)</a:t>
            </a:r>
          </a:p>
          <a:p>
            <a:pPr lvl="2"/>
            <a:r>
              <a:rPr lang="en-US" smtClean="0"/>
              <a:t>When resorts were last published (pull)</a:t>
            </a:r>
          </a:p>
          <a:p>
            <a:pPr lvl="1"/>
            <a:r>
              <a:rPr lang="en-US" smtClean="0"/>
              <a:t>Updated API</a:t>
            </a:r>
          </a:p>
          <a:p>
            <a:pPr lvl="2"/>
            <a:r>
              <a:rPr lang="en-US" smtClean="0"/>
              <a:t>Open source license agreement</a:t>
            </a:r>
          </a:p>
          <a:p>
            <a:pPr lvl="2"/>
            <a:r>
              <a:rPr lang="en-US" smtClean="0"/>
              <a:t>REST/JSON-based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4BFEFBD3-603D-4DF5-BBE5-D943BAD094BB}" type="datetime1">
              <a:rPr lang="en-US" smtClean="0"/>
              <a:t>8/11/2015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3262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EWS Modification – 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Draft SCR requesting Notification/Subscription infrastructure</a:t>
            </a:r>
          </a:p>
          <a:p>
            <a:r>
              <a:rPr lang="en-US" smtClean="0"/>
              <a:t>Investigate alternative transport mechanisms</a:t>
            </a:r>
          </a:p>
          <a:p>
            <a:r>
              <a:rPr lang="en-US" smtClean="0"/>
              <a:t>Continue and expand dialog with Market regarding access to data sources</a:t>
            </a:r>
          </a:p>
          <a:p>
            <a:r>
              <a:rPr lang="en-US" smtClean="0"/>
              <a:t>Data streaming demo is still in the process of being developed</a:t>
            </a:r>
          </a:p>
          <a:p>
            <a:r>
              <a:rPr lang="en-US" smtClean="0"/>
              <a:t>Provide update to COPS regarding survey results</a:t>
            </a:r>
          </a:p>
          <a:p>
            <a:r>
              <a:rPr lang="en-US" smtClean="0"/>
              <a:t>Host EWS Workshop III the afternoon of September EWS meeting</a:t>
            </a:r>
          </a:p>
          <a:p>
            <a:pPr lvl="1"/>
            <a:r>
              <a:rPr lang="en-US" smtClean="0"/>
              <a:t>September 29</a:t>
            </a:r>
          </a:p>
          <a:p>
            <a:pPr lvl="1"/>
            <a:r>
              <a:rPr lang="en-US" smtClean="0"/>
              <a:t>1-4 PM</a:t>
            </a:r>
          </a:p>
          <a:p>
            <a:pPr lvl="1"/>
            <a:r>
              <a:rPr lang="en-US" smtClean="0"/>
              <a:t>On-site and WebEx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A4C788FA-D2D3-4929-9EA3-5E7F22330878}" type="datetime1">
              <a:rPr lang="en-US" smtClean="0"/>
              <a:t>8/11/2015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7884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Load Forecast Distribution Factor Report Changes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Report currently publishes data on an hourly basis</a:t>
            </a:r>
          </a:p>
          <a:p>
            <a:r>
              <a:rPr lang="en-US" smtClean="0"/>
              <a:t>Report is 1M lines of data</a:t>
            </a:r>
          </a:p>
          <a:p>
            <a:r>
              <a:rPr lang="en-US" smtClean="0"/>
              <a:t>Luminant and DME stated they only downloaded the file once a day</a:t>
            </a:r>
          </a:p>
          <a:p>
            <a:r>
              <a:rPr lang="en-US" smtClean="0"/>
              <a:t>Data only changes seasonally</a:t>
            </a:r>
          </a:p>
          <a:p>
            <a:pPr lvl="1"/>
            <a:r>
              <a:rPr lang="en-US" smtClean="0"/>
              <a:t>Weekly if corrections are made</a:t>
            </a:r>
          </a:p>
          <a:p>
            <a:r>
              <a:rPr lang="en-US" smtClean="0"/>
              <a:t>MISUG recommended daily publication at 5:00 AM</a:t>
            </a:r>
          </a:p>
          <a:p>
            <a:r>
              <a:rPr lang="en-US" smtClean="0"/>
              <a:t>MISUG members to solicit feedback from their shops</a:t>
            </a:r>
          </a:p>
          <a:p>
            <a:r>
              <a:rPr lang="en-US" smtClean="0"/>
              <a:t>Final recommendation to be made at August MISUG meeting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DEDB8A67-F3A7-477E-83A7-82EF6C209016}" type="datetime1">
              <a:rPr lang="en-US" smtClean="0"/>
              <a:t>8/11/2015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9097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Reports to be Automated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1419"/>
              </p:ext>
            </p:extLst>
          </p:nvPr>
        </p:nvGraphicFramePr>
        <p:xfrm>
          <a:off x="152400" y="838200"/>
          <a:ext cx="8589328" cy="507492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667000"/>
                <a:gridCol w="4876800"/>
                <a:gridCol w="1045528"/>
              </a:tblGrid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 smtClean="0">
                          <a:effectLst/>
                        </a:rPr>
                        <a:t>Report Name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45720" marR="4572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 smtClean="0">
                          <a:effectLst/>
                        </a:rPr>
                        <a:t>Description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45720" marR="4572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 smtClean="0">
                          <a:effectLst/>
                        </a:rPr>
                        <a:t>Frequency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45720" marR="4572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Net Dependable Capability Test Report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45720" marR="4572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smtClean="0">
                          <a:effectLst/>
                        </a:rPr>
                        <a:t>Net </a:t>
                      </a:r>
                      <a:r>
                        <a:rPr lang="en-US" sz="1100" u="none" strike="noStrike" dirty="0">
                          <a:effectLst/>
                        </a:rPr>
                        <a:t>dependable real power capability testing for resources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45720" marR="4572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smtClean="0">
                          <a:effectLst/>
                        </a:rPr>
                        <a:t>Monthly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45720" marR="4572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Reactive Capability Test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45720" marR="4572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Reactive testing for generation </a:t>
                      </a:r>
                      <a:r>
                        <a:rPr lang="en-US" sz="1100" u="none" strike="noStrike" dirty="0" smtClean="0">
                          <a:effectLst/>
                        </a:rPr>
                        <a:t>resources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45720" marR="4572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smtClean="0">
                          <a:effectLst/>
                        </a:rPr>
                        <a:t>Monthly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45720" marR="4572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Hydro Responsive Testing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45720" marR="4572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Record of when hydro responsive test was received at ERCOT and results.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45720" marR="4572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smtClean="0">
                          <a:effectLst/>
                        </a:rPr>
                        <a:t>Event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45720" marR="4572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Governor Test Results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45720" marR="4572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Report of generation resources governor speed tests received from generation entities.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45720" marR="4572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smtClean="0">
                          <a:effectLst/>
                        </a:rPr>
                        <a:t>Event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45720" marR="4572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Constant Frequency Control Report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45720" marR="4572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smtClean="0">
                          <a:effectLst/>
                        </a:rPr>
                        <a:t>Attestation </a:t>
                      </a:r>
                      <a:r>
                        <a:rPr lang="en-US" sz="1100" u="none" strike="noStrike" dirty="0">
                          <a:effectLst/>
                        </a:rPr>
                        <a:t>that </a:t>
                      </a:r>
                      <a:r>
                        <a:rPr lang="en-US" sz="1100" u="none" strike="noStrike" dirty="0" smtClean="0">
                          <a:effectLst/>
                        </a:rPr>
                        <a:t>QSEs </a:t>
                      </a:r>
                      <a:r>
                        <a:rPr lang="en-US" sz="1100" u="none" strike="noStrike" dirty="0">
                          <a:effectLst/>
                        </a:rPr>
                        <a:t>have the capability to operate in constant frequency control mode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45720" marR="4572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smtClean="0">
                          <a:effectLst/>
                        </a:rPr>
                        <a:t>Yearly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45720" marR="4572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Generic Transmission Limits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45720" marR="4572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smtClean="0">
                          <a:effectLst/>
                        </a:rPr>
                        <a:t>Posting of </a:t>
                      </a:r>
                      <a:r>
                        <a:rPr lang="en-US" sz="1100" u="none" strike="noStrike" dirty="0">
                          <a:effectLst/>
                        </a:rPr>
                        <a:t>GTL </a:t>
                      </a:r>
                      <a:r>
                        <a:rPr lang="en-US" sz="1100" u="none" strike="noStrike" dirty="0" smtClean="0">
                          <a:effectLst/>
                        </a:rPr>
                        <a:t>effective </a:t>
                      </a:r>
                      <a:r>
                        <a:rPr lang="en-US" sz="1100" u="none" strike="noStrike" dirty="0">
                          <a:effectLst/>
                        </a:rPr>
                        <a:t>in any ERCOT </a:t>
                      </a:r>
                      <a:r>
                        <a:rPr lang="en-US" sz="1100" u="none" strike="noStrike" dirty="0" smtClean="0">
                          <a:effectLst/>
                        </a:rPr>
                        <a:t>application.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45720" marR="4572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smtClean="0">
                          <a:effectLst/>
                        </a:rPr>
                        <a:t>Daily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45720" marR="4572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ROS System Operations Report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45720" marR="4572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Monthly synopsis of several items pertaining to real-time operations</a:t>
                      </a:r>
                      <a:r>
                        <a:rPr lang="en-US" sz="1100" u="none" strike="noStrike" dirty="0" smtClean="0">
                          <a:effectLst/>
                        </a:rPr>
                        <a:t>.. 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45720" marR="4572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Monthly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45720" marR="4572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CSA Report for CRs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45720" marR="4572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smtClean="0">
                          <a:effectLst/>
                        </a:rPr>
                        <a:t>Information needed by CRs </a:t>
                      </a:r>
                      <a:r>
                        <a:rPr lang="en-US" sz="1100" u="none" strike="noStrike" dirty="0">
                          <a:effectLst/>
                        </a:rPr>
                        <a:t>to audit their CSA's </a:t>
                      </a:r>
                      <a:r>
                        <a:rPr lang="en-US" sz="1100" u="none" strike="noStrike" dirty="0" smtClean="0">
                          <a:effectLst/>
                        </a:rPr>
                        <a:t>ownership.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45720" marR="4572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smtClean="0">
                          <a:effectLst/>
                        </a:rPr>
                        <a:t>Monthly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45720" marR="4572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Retail Performance Measures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45720" marR="4572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Compliance tracking against ERCOT Retail Protocols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45720" marR="4572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Quarterly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45720" marR="4572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Customer Billing Contact Information &amp; ESIID Counts by Rep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45720" marR="4572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Provides compliance with CBCI that includes ESIID counts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45720" marR="4572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Monthly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45720" marR="4572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IAG RMS Report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45720" marR="4572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Trending data on </a:t>
                      </a:r>
                      <a:r>
                        <a:rPr lang="en-US" sz="1100" u="none" strike="noStrike" dirty="0" smtClean="0">
                          <a:effectLst/>
                        </a:rPr>
                        <a:t>Inadvertent </a:t>
                      </a:r>
                      <a:r>
                        <a:rPr lang="en-US" sz="1100" u="none" strike="noStrike" dirty="0">
                          <a:effectLst/>
                        </a:rPr>
                        <a:t>Gain issues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45720" marR="4572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RMS meetings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45720" marR="4572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ESIIDs Excercising Option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45720" marR="4572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smtClean="0">
                          <a:effectLst/>
                        </a:rPr>
                        <a:t>ESIIDs </a:t>
                      </a:r>
                      <a:r>
                        <a:rPr lang="en-US" sz="1100" u="none" strike="noStrike" dirty="0">
                          <a:effectLst/>
                        </a:rPr>
                        <a:t>that have </a:t>
                      </a:r>
                      <a:r>
                        <a:rPr lang="en-US" sz="1100" u="none" strike="noStrike" dirty="0" smtClean="0">
                          <a:effectLst/>
                        </a:rPr>
                        <a:t>exercised provider </a:t>
                      </a:r>
                      <a:r>
                        <a:rPr lang="en-US" sz="1100" u="none" strike="noStrike" dirty="0">
                          <a:effectLst/>
                        </a:rPr>
                        <a:t>option to not be affiliated with the </a:t>
                      </a:r>
                      <a:r>
                        <a:rPr lang="en-US" sz="1100" u="none" strike="noStrike" dirty="0" smtClean="0">
                          <a:effectLst/>
                        </a:rPr>
                        <a:t>AREP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45720" marR="4572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Ad-Hoc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45720" marR="4572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Monthly Transaction Summary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45720" marR="4572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Month-end Retail Transaction Volumes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45720" marR="4572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Monthly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45720" marR="4572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Operations Overview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45720" marR="4572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smtClean="0">
                          <a:effectLst/>
                        </a:rPr>
                        <a:t>Details </a:t>
                      </a:r>
                      <a:r>
                        <a:rPr lang="en-US" sz="1100" u="none" strike="noStrike" dirty="0">
                          <a:effectLst/>
                        </a:rPr>
                        <a:t>regarding previous month’s Reliability &amp; Commercial Operations</a:t>
                      </a:r>
                      <a:r>
                        <a:rPr lang="en-US" sz="1100" u="none" strike="noStrike" dirty="0" smtClean="0">
                          <a:effectLst/>
                        </a:rPr>
                        <a:t>.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45720" marR="4572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Monthly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45720" marR="4572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ERCOT Monthly Financials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45720" marR="4572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Statement of Financial </a:t>
                      </a:r>
                      <a:r>
                        <a:rPr lang="en-US" sz="1100" u="none" strike="noStrike" dirty="0" smtClean="0">
                          <a:effectLst/>
                        </a:rPr>
                        <a:t>Position, </a:t>
                      </a:r>
                      <a:r>
                        <a:rPr lang="en-US" sz="1100" u="none" strike="noStrike" dirty="0">
                          <a:effectLst/>
                        </a:rPr>
                        <a:t>Statement of </a:t>
                      </a:r>
                      <a:r>
                        <a:rPr lang="en-US" sz="1100" u="none" strike="noStrike" dirty="0" smtClean="0">
                          <a:effectLst/>
                        </a:rPr>
                        <a:t>Activities, </a:t>
                      </a:r>
                      <a:r>
                        <a:rPr lang="en-US" sz="1100" u="none" strike="noStrike" dirty="0">
                          <a:effectLst/>
                        </a:rPr>
                        <a:t>and Statement of Cash Flows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45720" marR="4572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Monthly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45720" marR="4572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QSEs in ERCOT Region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45720" marR="4572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List of QSEs in ERCOT Region</a:t>
                      </a:r>
                      <a:endParaRPr lang="en-US" sz="11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45720" marR="4572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Monthly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45720" marR="4572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0A4F6397-0919-4EEA-BB48-109A7AEDBDF5}" type="datetime1">
              <a:rPr lang="en-US" smtClean="0"/>
              <a:t>8/11/2015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233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Reports to be Automated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ERCOT to pull together internal groups to establish/verify impacted systems</a:t>
            </a:r>
          </a:p>
          <a:p>
            <a:r>
              <a:rPr lang="en-US" dirty="0" smtClean="0"/>
              <a:t>Releases will be grouped by system(s) impacted</a:t>
            </a:r>
          </a:p>
          <a:p>
            <a:r>
              <a:rPr lang="en-US" dirty="0" smtClean="0"/>
              <a:t>ERCOT also to verify requirements language for each report</a:t>
            </a:r>
          </a:p>
          <a:p>
            <a:r>
              <a:rPr lang="en-US" dirty="0" smtClean="0"/>
              <a:t>MISUG will draft necessary NPRRs/SCRs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3F703AC1-8051-4BFC-B16E-31AFEE4CC87B}" type="datetime1">
              <a:rPr lang="en-US" smtClean="0"/>
              <a:t>8/11/2015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21237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of Open Items 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MISUG maintained an “Open Items” list prior to transitioning from ERCOT leadership to Market leadership</a:t>
            </a:r>
          </a:p>
          <a:p>
            <a:r>
              <a:rPr lang="en-US" dirty="0" smtClean="0"/>
              <a:t>The last-known open items list has been reviewed and several items have been identified as potential new reports:</a:t>
            </a:r>
          </a:p>
          <a:p>
            <a:pPr lvl="1"/>
            <a:r>
              <a:rPr lang="en-US" dirty="0" smtClean="0"/>
              <a:t>List of Marginal Units</a:t>
            </a:r>
          </a:p>
          <a:p>
            <a:pPr lvl="1"/>
            <a:r>
              <a:rPr lang="en-US" dirty="0" smtClean="0"/>
              <a:t>Historical DC Tie Schedules</a:t>
            </a:r>
          </a:p>
          <a:p>
            <a:pPr lvl="1"/>
            <a:r>
              <a:rPr lang="en-US" dirty="0" smtClean="0"/>
              <a:t>Historical Information for AS Capacity Monitor</a:t>
            </a:r>
          </a:p>
          <a:p>
            <a:r>
              <a:rPr lang="en-US" dirty="0" smtClean="0"/>
              <a:t>The remaining items had either already been addressed or were no longer relevant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CF0B0FD1-008F-4E7A-BF75-AFAAB926EBDD}" type="datetime1">
              <a:rPr lang="en-US" smtClean="0"/>
              <a:t>8/11/2015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6912908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EB6C32BA7893B4D8D08DA703C6B8599" ma:contentTypeVersion="0" ma:contentTypeDescription="Create a new document." ma:contentTypeScope="" ma:versionID="438847a72b75665982a8a359f97ca60b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429eac13a7923d6b47fc28e8f4096b10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/>
  </documentManagement>
</p:properties>
</file>

<file path=customXml/itemProps1.xml><?xml version="1.0" encoding="utf-8"?>
<ds:datastoreItem xmlns:ds="http://schemas.openxmlformats.org/officeDocument/2006/customXml" ds:itemID="{0825E013-A11A-4E41-BBD9-78105CDE0F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AB91161-3323-48F3-8EC8-C98D5648DBD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6206FDB-A00F-4E50-B10F-7F91EE97870B}">
  <ds:schemaRefs>
    <ds:schemaRef ds:uri="http://purl.org/dc/terms/"/>
    <ds:schemaRef ds:uri="http://purl.org/dc/elements/1.1/"/>
    <ds:schemaRef ds:uri="http://purl.org/dc/dcmitype/"/>
    <ds:schemaRef ds:uri="http://schemas.microsoft.com/office/2006/metadata/properties"/>
    <ds:schemaRef ds:uri="http://www.w3.org/XML/1998/namespace"/>
    <ds:schemaRef ds:uri="http://schemas.microsoft.com/office/2006/documentManagement/types"/>
    <ds:schemaRef ds:uri="c34af464-7aa1-4edd-9be4-83dffc1cb926"/>
    <ds:schemaRef ds:uri="http://schemas.microsoft.com/office/infopath/2007/PartnerControls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13759</TotalTime>
  <Words>649</Words>
  <Application>Microsoft Office PowerPoint</Application>
  <PresentationFormat>On-screen Show (4:3)</PresentationFormat>
  <Paragraphs>128</Paragraphs>
  <Slides>10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Custom Design</vt:lpstr>
      <vt:lpstr>MISUG Update to COPS</vt:lpstr>
      <vt:lpstr>MISUG Projects on the Aging Projects List</vt:lpstr>
      <vt:lpstr>SCR775 – Dashboard for Indicative LMPs</vt:lpstr>
      <vt:lpstr>External Web Services (EWS) Modification</vt:lpstr>
      <vt:lpstr>EWS Modification – Next Steps</vt:lpstr>
      <vt:lpstr>Load Forecast Distribution Factor Report Changes</vt:lpstr>
      <vt:lpstr>Reports to be Automated</vt:lpstr>
      <vt:lpstr>Reports to be Automated</vt:lpstr>
      <vt:lpstr>Review of Open Items List</vt:lpstr>
      <vt:lpstr>Next MISUG Meeting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Instructions</dc:title>
  <dc:creator>Apodaca, Amy</dc:creator>
  <cp:lastModifiedBy>Jacobs, Kaci</cp:lastModifiedBy>
  <cp:revision>853</cp:revision>
  <cp:lastPrinted>2015-04-13T14:50:48Z</cp:lastPrinted>
  <dcterms:created xsi:type="dcterms:W3CDTF">2005-04-21T14:28:35Z</dcterms:created>
  <dcterms:modified xsi:type="dcterms:W3CDTF">2015-08-11T20:45:18Z</dcterms:modified>
</cp:coreProperties>
</file>