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511" r:id="rId4"/>
    <p:sldId id="500" r:id="rId5"/>
    <p:sldId id="489" r:id="rId6"/>
    <p:sldId id="457" r:id="rId7"/>
    <p:sldId id="406" r:id="rId8"/>
    <p:sldId id="512" r:id="rId9"/>
    <p:sldId id="521" r:id="rId10"/>
    <p:sldId id="522" r:id="rId11"/>
    <p:sldId id="523" r:id="rId12"/>
    <p:sldId id="524" r:id="rId13"/>
    <p:sldId id="525" r:id="rId14"/>
    <p:sldId id="526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8936" autoAdjust="0"/>
  </p:normalViewPr>
  <p:slideViewPr>
    <p:cSldViewPr>
      <p:cViewPr varScale="1">
        <p:scale>
          <a:sx n="122" d="100"/>
          <a:sy n="122" d="100"/>
        </p:scale>
        <p:origin x="-936" y="-102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7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August 13,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438"/>
            <a:ext cx="9144000" cy="55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2455"/>
            <a:ext cx="9144000" cy="556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685800"/>
            <a:ext cx="917863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85800"/>
            <a:ext cx="91344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3-6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Update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7-14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36631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August Release</a:t>
            </a:r>
            <a:r>
              <a:rPr lang="en-US" dirty="0"/>
              <a:t> – Week of </a:t>
            </a:r>
            <a:r>
              <a:rPr lang="en-US" dirty="0" smtClean="0"/>
              <a:t>8/17/2015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SCR771 </a:t>
            </a:r>
            <a:r>
              <a:rPr lang="en-US" sz="1600" dirty="0"/>
              <a:t>– ERCOT System Change Allowing Independent Master QSE to Represent Split Generation </a:t>
            </a:r>
            <a:r>
              <a:rPr lang="en-US" sz="1600" dirty="0" smtClean="0"/>
              <a:t>Resources</a:t>
            </a:r>
          </a:p>
          <a:p>
            <a:pPr lvl="1" eaLnBrk="1" hangingPunct="1">
              <a:tabLst>
                <a:tab pos="6862763" algn="l"/>
              </a:tabLst>
            </a:pPr>
            <a:endParaRPr lang="en-US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</a:t>
            </a:r>
            <a:r>
              <a:rPr lang="en-US" dirty="0" smtClean="0"/>
              <a:t>September Release </a:t>
            </a:r>
            <a:r>
              <a:rPr lang="en-US" dirty="0"/>
              <a:t>– Week of </a:t>
            </a:r>
            <a:r>
              <a:rPr lang="en-US" dirty="0" smtClean="0"/>
              <a:t>9/21/2015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NPRR589(b</a:t>
            </a:r>
            <a:r>
              <a:rPr lang="en-US" sz="1600" dirty="0" smtClean="0"/>
              <a:t>) </a:t>
            </a:r>
            <a:r>
              <a:rPr lang="en-US" sz="1600" dirty="0"/>
              <a:t>– </a:t>
            </a:r>
            <a:r>
              <a:rPr lang="en-US" sz="1600" dirty="0" smtClean="0"/>
              <a:t>Ancillary Service Offers in the SASM</a:t>
            </a:r>
            <a:endParaRPr lang="en-US" sz="1600" dirty="0"/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NPRR698 </a:t>
            </a:r>
            <a:r>
              <a:rPr lang="en-US" sz="1600" dirty="0"/>
              <a:t>– Clarifications to NPRR595, RRS Load Resource Treatment In ORDC</a:t>
            </a:r>
            <a:endParaRPr lang="en-US" sz="1600" dirty="0" smtClean="0"/>
          </a:p>
          <a:p>
            <a:pPr lvl="1" eaLnBrk="1" hangingPunct="1">
              <a:tabLst>
                <a:tab pos="6862763" algn="l"/>
              </a:tabLst>
            </a:pPr>
            <a:endParaRPr lang="en-US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</a:t>
            </a:r>
            <a:r>
              <a:rPr lang="en-US" dirty="0" smtClean="0"/>
              <a:t>October </a:t>
            </a:r>
            <a:r>
              <a:rPr lang="en-US" dirty="0"/>
              <a:t>Release – Week of </a:t>
            </a:r>
            <a:r>
              <a:rPr lang="en-US" dirty="0" smtClean="0"/>
              <a:t>10/19/2015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NPRR588 </a:t>
            </a:r>
            <a:r>
              <a:rPr lang="en-US" sz="1600" dirty="0"/>
              <a:t>– Clarifications for PV Generation Resources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NPRR615 </a:t>
            </a:r>
            <a:r>
              <a:rPr lang="en-US" sz="1600" dirty="0"/>
              <a:t>– PVGR Forecasting</a:t>
            </a:r>
          </a:p>
          <a:p>
            <a:pPr eaLnBrk="1" hangingPunct="1">
              <a:tabLst>
                <a:tab pos="6862763" algn="l"/>
              </a:tabLst>
            </a:pPr>
            <a:endParaRPr lang="en-US" sz="16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6444697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8/17 – 8/21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7548" y="1320529"/>
            <a:ext cx="389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endParaRPr lang="en-US" sz="700" i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01857"/>
              </p:ext>
            </p:extLst>
          </p:nvPr>
        </p:nvGraphicFramePr>
        <p:xfrm>
          <a:off x="210290" y="4761471"/>
          <a:ext cx="8711899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5462"/>
                <a:gridCol w="940411"/>
                <a:gridCol w="1453362"/>
                <a:gridCol w="1367870"/>
                <a:gridCol w="1111395"/>
                <a:gridCol w="1624346"/>
                <a:gridCol w="1339053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Mar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NPRR256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NPRR568-ph2, NPRR644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NPRR686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0487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26861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44375" y="1329228"/>
            <a:ext cx="15498" cy="239703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448008" y="1334933"/>
            <a:ext cx="3893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6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7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P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6475171" y="2516707"/>
            <a:ext cx="1289304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October</a:t>
            </a:r>
          </a:p>
          <a:p>
            <a:pPr algn="ctr" eaLnBrk="1" hangingPunct="1"/>
            <a:r>
              <a:rPr lang="en-US" sz="1200" dirty="0" smtClean="0"/>
              <a:t>10/19 – 10/23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107548" y="2566039"/>
            <a:ext cx="496627" cy="71056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107548" y="1883152"/>
            <a:ext cx="389305" cy="65362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Left Brace 7"/>
          <p:cNvSpPr/>
          <p:nvPr/>
        </p:nvSpPr>
        <p:spPr bwMode="auto">
          <a:xfrm>
            <a:off x="6467356" y="1627240"/>
            <a:ext cx="238244" cy="53356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 flipV="1">
            <a:off x="7505885" y="1507181"/>
            <a:ext cx="723715" cy="115981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8219074" y="2667000"/>
            <a:ext cx="755062" cy="805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3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0523497"/>
              </p:ext>
            </p:extLst>
          </p:nvPr>
        </p:nvGraphicFramePr>
        <p:xfrm>
          <a:off x="160280" y="783021"/>
          <a:ext cx="8839200" cy="3315317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3737" y="1340060"/>
            <a:ext cx="389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1333322"/>
            <a:ext cx="389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2695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3910"/>
                <a:gridCol w="57979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July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NPRR256, NPRR455, NPRR493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1301050" y="1455094"/>
            <a:ext cx="1442150" cy="142233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791200" y="1341399"/>
            <a:ext cx="389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  <a:endParaRPr lang="en-US" sz="1000" i="1" dirty="0" smtClean="0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2743200" y="1587620"/>
            <a:ext cx="2362200" cy="128980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94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" y="749300"/>
            <a:ext cx="9088886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7/31/2015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7/31/2015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4400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90300</TotalTime>
  <Words>589</Words>
  <Application>Microsoft Office PowerPoint</Application>
  <PresentationFormat>On-screen Show (4:3)</PresentationFormat>
  <Paragraphs>250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2016 Release Targets – Board-Approved NPRRs / SCRs / xGRRs</vt:lpstr>
      <vt:lpstr>2015 Project Spending Update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1935</cp:revision>
  <cp:lastPrinted>2015-03-10T14:20:44Z</cp:lastPrinted>
  <dcterms:created xsi:type="dcterms:W3CDTF">2005-04-21T14:28:35Z</dcterms:created>
  <dcterms:modified xsi:type="dcterms:W3CDTF">2015-08-10T20:55:10Z</dcterms:modified>
</cp:coreProperties>
</file>