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4"/>
    <p:sldMasterId id="2147493479" r:id="rId5"/>
    <p:sldMasterId id="2147493491" r:id="rId6"/>
    <p:sldMasterId id="2147493503" r:id="rId7"/>
  </p:sldMasterIdLst>
  <p:notesMasterIdLst>
    <p:notesMasterId r:id="rId10"/>
  </p:notesMasterIdLst>
  <p:handoutMasterIdLst>
    <p:handoutMasterId r:id="rId11"/>
  </p:handoutMasterIdLst>
  <p:sldIdLst>
    <p:sldId id="401" r:id="rId8"/>
    <p:sldId id="406" r:id="rId9"/>
  </p:sldIdLst>
  <p:sldSz cx="9144000" cy="6858000" type="screen4x3"/>
  <p:notesSz cx="9296400" cy="7010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85" autoAdjust="0"/>
    <p:restoredTop sz="94595" autoAdjust="0"/>
  </p:normalViewPr>
  <p:slideViewPr>
    <p:cSldViewPr snapToGrid="0" snapToObjects="1">
      <p:cViewPr varScale="1">
        <p:scale>
          <a:sx n="127" d="100"/>
          <a:sy n="127" d="100"/>
        </p:scale>
        <p:origin x="-1212" y="-10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 showGuides="1">
      <p:cViewPr varScale="1">
        <p:scale>
          <a:sx n="125" d="100"/>
          <a:sy n="125" d="100"/>
        </p:scale>
        <p:origin x="-1962" y="-102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014" y="0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7/31/2015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5600" y="525463"/>
            <a:ext cx="3505200" cy="2628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482" y="3330419"/>
            <a:ext cx="7435436" cy="31544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014" y="6658443"/>
            <a:ext cx="4029282" cy="350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151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4C8E96-8577-4B68-8064-BDBA256C085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66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94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195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794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93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61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061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754569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350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05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782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351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9612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2470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6598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330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4775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6746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051298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175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07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8252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335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9877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20299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3243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003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1198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3940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472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ERCOT Public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700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0212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87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44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326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380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August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  <p:sldLayoutId id="2147493477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8816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2" r:id="rId1"/>
    <p:sldLayoutId id="2147493493" r:id="rId2"/>
    <p:sldLayoutId id="2147493494" r:id="rId3"/>
    <p:sldLayoutId id="2147493495" r:id="rId4"/>
    <p:sldLayoutId id="2147493496" r:id="rId5"/>
    <p:sldLayoutId id="2147493497" r:id="rId6"/>
    <p:sldLayoutId id="2147493498" r:id="rId7"/>
    <p:sldLayoutId id="2147493499" r:id="rId8"/>
    <p:sldLayoutId id="2147493500" r:id="rId9"/>
    <p:sldLayoutId id="2147493501" r:id="rId10"/>
    <p:sldLayoutId id="2147493502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358B131-1F6E-415A-B53B-329E77A48CAE}" type="slidenum">
              <a:rPr lang="en-US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A9AB3048-F455-4A6C-AB20-509BC68DBB60}" type="slidenum">
              <a:rPr lang="en-US" sz="1200">
                <a:solidFill>
                  <a:srgbClr val="000000"/>
                </a:solidFill>
                <a:cs typeface="Arial" charset="0"/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573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4" r:id="rId1"/>
    <p:sldLayoutId id="2147493505" r:id="rId2"/>
    <p:sldLayoutId id="2147493506" r:id="rId3"/>
    <p:sldLayoutId id="2147493507" r:id="rId4"/>
    <p:sldLayoutId id="2147493508" r:id="rId5"/>
    <p:sldLayoutId id="2147493509" r:id="rId6"/>
    <p:sldLayoutId id="2147493510" r:id="rId7"/>
    <p:sldLayoutId id="2147493511" r:id="rId8"/>
    <p:sldLayoutId id="2147493512" r:id="rId9"/>
    <p:sldLayoutId id="2147493513" r:id="rId10"/>
    <p:sldLayoutId id="2147493514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dirty="0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Dave Pagliai</a:t>
            </a:r>
          </a:p>
          <a:p>
            <a:pPr eaLnBrk="1" hangingPunct="1"/>
            <a:r>
              <a:rPr lang="en-US" dirty="0" smtClean="0"/>
              <a:t>Manager, IT Support Services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xfrm>
            <a:off x="2389414" y="5486400"/>
            <a:ext cx="6276975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000000"/>
                </a:solidFill>
              </a:rPr>
              <a:t>August 2015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>
                <a:solidFill>
                  <a:srgbClr val="000000"/>
                </a:solidFill>
              </a:rPr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229704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August 2015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Incident Report 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361" y="768246"/>
            <a:ext cx="86868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600" dirty="0" smtClean="0"/>
              <a:t>Service Availability </a:t>
            </a:r>
            <a:r>
              <a:rPr lang="en-US" sz="1600" dirty="0" smtClean="0"/>
              <a:t>– July</a:t>
            </a:r>
            <a:endParaRPr lang="en-US" sz="1600" dirty="0" smtClean="0"/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dirty="0">
                <a:solidFill>
                  <a:schemeClr val="tx2"/>
                </a:solidFill>
              </a:rPr>
              <a:t>Market Data Transparency IT systems met all SLA targets</a:t>
            </a: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Incidents &amp; Maintenance – </a:t>
            </a:r>
            <a:r>
              <a:rPr lang="en-US" sz="1600" dirty="0" smtClean="0"/>
              <a:t>July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07/12/15 </a:t>
            </a:r>
            <a:r>
              <a:rPr lang="en-US" sz="1600" dirty="0"/>
              <a:t>– Planned Maintenance (Site Failover – ercot.com, MPIM, Retail 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07/15/15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07/16/15 </a:t>
            </a:r>
            <a:r>
              <a:rPr lang="en-US" sz="1600" dirty="0"/>
              <a:t>– Planned Maintenance (Site Failover – MIS)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lvl="2"/>
            <a:endParaRPr lang="en-US" sz="1400" dirty="0" smtClean="0"/>
          </a:p>
          <a:p>
            <a:pPr lvl="2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1538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Public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766D08B-9BD9-4F52-9876-573EE2900B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schemas.microsoft.com/office/2006/metadata/properties"/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c34af464-7aa1-4edd-9be4-83dffc1cb926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8743</TotalTime>
  <Words>78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Custom Design</vt:lpstr>
      <vt:lpstr>1_Custom Design</vt:lpstr>
      <vt:lpstr>2_Custom Design</vt:lpstr>
      <vt:lpstr>3_Custom Design</vt:lpstr>
      <vt:lpstr>Information Technology Report</vt:lpstr>
      <vt:lpstr>Incident Report Highlights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Pagliai, Dave</cp:lastModifiedBy>
  <cp:revision>351</cp:revision>
  <cp:lastPrinted>2014-05-01T15:23:10Z</cp:lastPrinted>
  <dcterms:created xsi:type="dcterms:W3CDTF">2010-04-12T23:12:02Z</dcterms:created>
  <dcterms:modified xsi:type="dcterms:W3CDTF">2015-07-31T22:30:14Z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