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89" r:id="rId4"/>
    <p:sldMasterId id="2147493467" r:id="rId5"/>
  </p:sldMasterIdLst>
  <p:notesMasterIdLst>
    <p:notesMasterId r:id="rId19"/>
  </p:notesMasterIdLst>
  <p:handoutMasterIdLst>
    <p:handoutMasterId r:id="rId20"/>
  </p:handoutMasterIdLst>
  <p:sldIdLst>
    <p:sldId id="260" r:id="rId6"/>
    <p:sldId id="262" r:id="rId7"/>
    <p:sldId id="272" r:id="rId8"/>
    <p:sldId id="263" r:id="rId9"/>
    <p:sldId id="264" r:id="rId10"/>
    <p:sldId id="265" r:id="rId11"/>
    <p:sldId id="266" r:id="rId12"/>
    <p:sldId id="273" r:id="rId13"/>
    <p:sldId id="274" r:id="rId14"/>
    <p:sldId id="271" r:id="rId15"/>
    <p:sldId id="269" r:id="rId16"/>
    <p:sldId id="270" r:id="rId17"/>
    <p:sldId id="267" r:id="rId18"/>
  </p:sldIdLst>
  <p:sldSz cx="9144000" cy="6858000" type="screen4x3"/>
  <p:notesSz cx="7010400" cy="9296400"/>
  <p:custDataLst>
    <p:tags r:id="rId2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386"/>
    <a:srgbClr val="55BAB7"/>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6484" autoAdjust="0"/>
    <p:restoredTop sz="95560" autoAdjust="0"/>
  </p:normalViewPr>
  <p:slideViewPr>
    <p:cSldViewPr snapToGrid="0" snapToObjects="1">
      <p:cViewPr varScale="1">
        <p:scale>
          <a:sx n="130" d="100"/>
          <a:sy n="130" d="100"/>
        </p:scale>
        <p:origin x="-192" y="6"/>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1506"/>
    </p:cViewPr>
  </p:sorterViewPr>
  <p:notesViewPr>
    <p:cSldViewPr snapToGrid="0" snapToObjects="1" showGuides="1">
      <p:cViewPr varScale="1">
        <p:scale>
          <a:sx n="78" d="100"/>
          <a:sy n="78" d="100"/>
        </p:scale>
        <p:origin x="-203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69DE495-51AC-4723-A7B4-B1B58AAC8C5A}" type="datetimeFigureOut">
              <a:rPr lang="en-US" smtClean="0"/>
              <a:t>5/21/2015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1DF52B9-7E6C-4146-83FC-76B5AB271E46}" type="datetimeFigureOut">
              <a:rPr lang="en-US" smtClean="0"/>
              <a:t>5/21/2015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1B3D22-F502-4A52-A06E-717BD3D70E2C}" type="slidenum">
              <a:rPr lang="en-US" smtClean="0"/>
              <a:t>1</a:t>
            </a:fld>
            <a:endParaRPr lang="en-US"/>
          </a:p>
        </p:txBody>
      </p:sp>
    </p:spTree>
    <p:extLst>
      <p:ext uri="{BB962C8B-B14F-4D97-AF65-F5344CB8AC3E}">
        <p14:creationId xmlns:p14="http://schemas.microsoft.com/office/powerpoint/2010/main" val="870658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Notes:  </a:t>
            </a:r>
          </a:p>
          <a:p>
            <a:endParaRPr lang="en-US" dirty="0" smtClean="0"/>
          </a:p>
          <a:p>
            <a:r>
              <a:rPr lang="en-US" dirty="0" smtClean="0"/>
              <a:t>Resource 201 is planned</a:t>
            </a:r>
            <a:r>
              <a:rPr lang="en-US" baseline="0" dirty="0" smtClean="0"/>
              <a:t> for delivery this year.  It will be built from some existing content (primarily Generation in RUC and Real-Time) with new content added for Emergency Reserve Service, Loads-in-SCED and the Resource Registration process.</a:t>
            </a:r>
            <a:endParaRPr lang="en-US" dirty="0" smtClean="0"/>
          </a:p>
          <a:p>
            <a:endParaRPr lang="en-US" dirty="0" smtClean="0"/>
          </a:p>
          <a:p>
            <a:r>
              <a:rPr lang="en-US" dirty="0" smtClean="0"/>
              <a:t>Workshops</a:t>
            </a:r>
            <a:r>
              <a:rPr lang="en-US" baseline="0" dirty="0" smtClean="0"/>
              <a:t> are scheduled on an as-needed basis.  Typically, they are used for significant market changes such as ORDC and Loads-in-SCED.</a:t>
            </a:r>
            <a:endParaRPr lang="en-US" dirty="0" smtClean="0"/>
          </a:p>
          <a:p>
            <a:endParaRPr lang="en-US" dirty="0" smtClean="0"/>
          </a:p>
          <a:p>
            <a:r>
              <a:rPr lang="en-US" dirty="0" smtClean="0"/>
              <a:t>Transmission 101 is scheduled on an as-needed</a:t>
            </a:r>
            <a:r>
              <a:rPr lang="en-US" baseline="0" dirty="0" smtClean="0"/>
              <a:t> basis.  Tends to sit on the shelf a lot in between offerings.  Poses a challenge (and a bit of risk) since things can change quite a bit as it sits on the shelf.</a:t>
            </a:r>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3</a:t>
            </a:fld>
            <a:endParaRPr lang="en-US"/>
          </a:p>
        </p:txBody>
      </p:sp>
    </p:spTree>
    <p:extLst>
      <p:ext uri="{BB962C8B-B14F-4D97-AF65-F5344CB8AC3E}">
        <p14:creationId xmlns:p14="http://schemas.microsoft.com/office/powerpoint/2010/main" val="869814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Right now, Web-based</a:t>
            </a:r>
            <a:r>
              <a:rPr lang="en-US" baseline="0" dirty="0" smtClean="0"/>
              <a:t> training is somewhat of a hodge-podge.  It’s almost like a patchwork quilt with no organizing theme.  But, then again, it is a work in progress.</a:t>
            </a:r>
            <a:endParaRPr lang="en-US" dirty="0" smtClean="0"/>
          </a:p>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4</a:t>
            </a:fld>
            <a:endParaRPr lang="en-US"/>
          </a:p>
        </p:txBody>
      </p:sp>
    </p:spTree>
    <p:extLst>
      <p:ext uri="{BB962C8B-B14F-4D97-AF65-F5344CB8AC3E}">
        <p14:creationId xmlns:p14="http://schemas.microsoft.com/office/powerpoint/2010/main" val="869814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envision ERCOT 101 as a high level course that introduces Market Participants or the general public to what ERCOT does</a:t>
            </a:r>
            <a:r>
              <a:rPr lang="en-US" baseline="0" dirty="0" smtClean="0"/>
              <a:t> as a whole.  Could include a little history, although past experience has shown that most people don’t really care about that.  Main items would be grid operations, wholesale markets, and customer registration/switching.  Would also summarize the regulatory environment in which we operate.</a:t>
            </a:r>
            <a:endParaRPr lang="en-US" dirty="0" smtClean="0"/>
          </a:p>
          <a:p>
            <a:endParaRPr lang="en-US" dirty="0" smtClean="0"/>
          </a:p>
          <a:p>
            <a:r>
              <a:rPr lang="en-US" dirty="0" smtClean="0"/>
              <a:t>Discussions under way for redeveloping Retail 101 as an instructor</a:t>
            </a:r>
            <a:r>
              <a:rPr lang="en-US" baseline="0" dirty="0" smtClean="0"/>
              <a:t>-led course.</a:t>
            </a:r>
          </a:p>
          <a:p>
            <a:endParaRPr lang="en-US" baseline="0" dirty="0" smtClean="0"/>
          </a:p>
          <a:p>
            <a:r>
              <a:rPr lang="en-US" baseline="0" dirty="0" smtClean="0"/>
              <a:t>The Retail and Wholesale Workshops could be developed and taught by ERCOT or by Market Participants, depending on the specific need.  For example, some retail workshops offered in the past included presentations by ERCOT and Panel Discussions with experts from Market Participant companies.  On the other hand the Inadvertent Gains Workshops that are currently scheduled are being developed and taught by Market Participants with ERCOT’s assistance as needed.</a:t>
            </a:r>
          </a:p>
          <a:p>
            <a:endParaRPr lang="en-US" baseline="0" dirty="0" smtClean="0"/>
          </a:p>
          <a:p>
            <a:r>
              <a:rPr lang="en-US" baseline="0" dirty="0" smtClean="0"/>
              <a:t>We believe the Credit Management process needs its own course.  Other wholesale market courses should mainly address how credit is consumed.  In general, credit management and credit consumption in the markets involve two separate target audiences.  I have mentioned the idea to both Vanessa Spells and Mark </a:t>
            </a:r>
            <a:r>
              <a:rPr lang="en-US" baseline="0" dirty="0" err="1" smtClean="0"/>
              <a:t>Ruane</a:t>
            </a:r>
            <a:r>
              <a:rPr lang="en-US" baseline="0" dirty="0" smtClean="0"/>
              <a:t>, but have not received a go-ahead.</a:t>
            </a:r>
            <a:endParaRPr lang="en-US" dirty="0" smtClean="0"/>
          </a:p>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6</a:t>
            </a:fld>
            <a:endParaRPr lang="en-US"/>
          </a:p>
        </p:txBody>
      </p:sp>
    </p:spTree>
    <p:extLst>
      <p:ext uri="{BB962C8B-B14F-4D97-AF65-F5344CB8AC3E}">
        <p14:creationId xmlns:p14="http://schemas.microsoft.com/office/powerpoint/2010/main" val="869814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7</a:t>
            </a:fld>
            <a:endParaRPr lang="en-US"/>
          </a:p>
        </p:txBody>
      </p:sp>
    </p:spTree>
    <p:extLst>
      <p:ext uri="{BB962C8B-B14F-4D97-AF65-F5344CB8AC3E}">
        <p14:creationId xmlns:p14="http://schemas.microsoft.com/office/powerpoint/2010/main" val="869814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28210100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295400"/>
            <a:ext cx="8229600" cy="48307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2B9FF9-C7B1-4EEE-842C-4D5E57DEF007}" type="datetimeFigureOut">
              <a:rPr lang="en-US" smtClean="0"/>
              <a:t>5/21/2015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E507F-AB6B-4A1E-8F56-864034B61179}" type="slidenum">
              <a:rPr lang="en-US" smtClean="0"/>
              <a:t>‹#›</a:t>
            </a:fld>
            <a:endParaRPr lang="en-US"/>
          </a:p>
        </p:txBody>
      </p:sp>
    </p:spTree>
    <p:extLst>
      <p:ext uri="{BB962C8B-B14F-4D97-AF65-F5344CB8AC3E}">
        <p14:creationId xmlns:p14="http://schemas.microsoft.com/office/powerpoint/2010/main" val="104628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34769712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739633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06522411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37527874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29254022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91084443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94E9FA6-2EDB-465A-BFA3-6A8683C95095}" type="datetimeFigureOut">
              <a:rPr lang="en-US" smtClean="0"/>
              <a:t>5/21/2015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92E507F-AB6B-4A1E-8F56-864034B61179}" type="slidenum">
              <a:rPr lang="en-US" smtClean="0"/>
              <a:t>‹#›</a:t>
            </a:fld>
            <a:endParaRPr lang="en-US"/>
          </a:p>
        </p:txBody>
      </p:sp>
    </p:spTree>
    <p:extLst>
      <p:ext uri="{BB962C8B-B14F-4D97-AF65-F5344CB8AC3E}">
        <p14:creationId xmlns:p14="http://schemas.microsoft.com/office/powerpoint/2010/main" val="366002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2"/>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8" descr="ERCOT cmyk-01.png"/>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val="4158016387"/>
      </p:ext>
    </p:extLst>
  </p:cSld>
  <p:clrMap bg1="lt1" tx1="dk1" bg2="lt2" tx2="dk2" accent1="accent1" accent2="accent2" accent3="accent3" accent4="accent4" accent5="accent5" accent6="accent6" hlink="hlink" folHlink="folHlink"/>
  <p:sldLayoutIdLst>
    <p:sldLayoutId id="2147493490" r:id="rId1"/>
    <p:sldLayoutId id="2147493491" r:id="rId2"/>
    <p:sldLayoutId id="2147493492" r:id="rId3"/>
    <p:sldLayoutId id="2147493493" r:id="rId4"/>
    <p:sldLayoutId id="2147493494" r:id="rId5"/>
    <p:sldLayoutId id="2147493495" r:id="rId6"/>
    <p:sldLayoutId id="2147493496" r:id="rId7"/>
    <p:sldLayoutId id="2147493498" r:id="rId8"/>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2"/>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 id="2147493476" r:id="rId3"/>
    <p:sldLayoutId id="2147493497" r:id="rId4"/>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6.xml"/><Relationship Id="rId5" Type="http://schemas.openxmlformats.org/officeDocument/2006/relationships/image" Target="../media/image9.jpeg"/><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03250" y="1498064"/>
            <a:ext cx="7727950" cy="4385092"/>
            <a:chOff x="603250" y="546100"/>
            <a:chExt cx="7727950" cy="4385092"/>
          </a:xfrm>
        </p:grpSpPr>
        <p:pic>
          <p:nvPicPr>
            <p:cNvPr id="9" name="Picture 8" descr="ERCOT cmyk-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10" name="TextBox 9"/>
            <p:cNvSpPr txBox="1"/>
            <p:nvPr/>
          </p:nvSpPr>
          <p:spPr>
            <a:xfrm>
              <a:off x="787400" y="2130425"/>
              <a:ext cx="7543800" cy="2800767"/>
            </a:xfrm>
            <a:prstGeom prst="rect">
              <a:avLst/>
            </a:prstGeom>
            <a:noFill/>
          </p:spPr>
          <p:txBody>
            <a:bodyPr wrap="square" rtlCol="0">
              <a:spAutoFit/>
            </a:bodyPr>
            <a:lstStyle/>
            <a:p>
              <a:r>
                <a:rPr lang="en-US" sz="3200" b="1" dirty="0" smtClean="0">
                  <a:latin typeface="Arial Rounded MT Bold" panose="020F0704030504030204" pitchFamily="34" charset="0"/>
                </a:rPr>
                <a:t>ERCOT Market Training Plan</a:t>
              </a:r>
            </a:p>
            <a:p>
              <a:r>
                <a:rPr lang="en-US" sz="3200" b="1" dirty="0" smtClean="0">
                  <a:latin typeface="Arial Rounded MT Bold" panose="020F0704030504030204" pitchFamily="34" charset="0"/>
                </a:rPr>
                <a:t>2015 – 2016 (and beyond)</a:t>
              </a:r>
            </a:p>
            <a:p>
              <a:endParaRPr lang="en-US" b="1" dirty="0" smtClean="0"/>
            </a:p>
            <a:p>
              <a:r>
                <a:rPr lang="en-US" sz="2000" i="1" dirty="0" smtClean="0">
                  <a:latin typeface="Articulate Light" panose="02000503040000020004" pitchFamily="2" charset="0"/>
                </a:rPr>
                <a:t>Bill Kettlewell</a:t>
              </a:r>
            </a:p>
            <a:p>
              <a:r>
                <a:rPr lang="en-US" sz="2000" i="1" dirty="0" smtClean="0">
                  <a:latin typeface="Articulate Light" panose="02000503040000020004" pitchFamily="2" charset="0"/>
                </a:rPr>
                <a:t>Manager of Market Training</a:t>
              </a:r>
            </a:p>
            <a:p>
              <a:r>
                <a:rPr lang="en-US" dirty="0" smtClean="0">
                  <a:latin typeface="Articulate Light" panose="02000503040000020004" pitchFamily="2" charset="0"/>
                </a:rPr>
                <a:t> </a:t>
              </a:r>
            </a:p>
            <a:p>
              <a:r>
                <a:rPr lang="en-US" dirty="0" smtClean="0">
                  <a:latin typeface="Articulate Light" panose="02000503040000020004" pitchFamily="2" charset="0"/>
                </a:rPr>
                <a:t>Executive Team Discussion</a:t>
              </a:r>
            </a:p>
            <a:p>
              <a:r>
                <a:rPr lang="en-US" dirty="0" smtClean="0">
                  <a:latin typeface="Articulate Light" panose="02000503040000020004" pitchFamily="2" charset="0"/>
                </a:rPr>
                <a:t>May 13, 2015</a:t>
              </a:r>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69797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295400" y="2736053"/>
            <a:ext cx="6553200" cy="1385895"/>
            <a:chOff x="1295400" y="2799182"/>
            <a:chExt cx="6553200" cy="1385895"/>
          </a:xfrm>
        </p:grpSpPr>
        <p:sp>
          <p:nvSpPr>
            <p:cNvPr id="2" name="TextBox 1"/>
            <p:cNvSpPr txBox="1"/>
            <p:nvPr/>
          </p:nvSpPr>
          <p:spPr>
            <a:xfrm>
              <a:off x="1295400" y="3160868"/>
              <a:ext cx="6553200" cy="584775"/>
            </a:xfrm>
            <a:prstGeom prst="rect">
              <a:avLst/>
            </a:prstGeom>
            <a:noFill/>
          </p:spPr>
          <p:txBody>
            <a:bodyPr wrap="square" rtlCol="0">
              <a:spAutoFit/>
            </a:bodyPr>
            <a:lstStyle/>
            <a:p>
              <a:pPr algn="ctr"/>
              <a:r>
                <a:rPr lang="en-US" sz="3200" b="1" dirty="0" smtClean="0">
                  <a:latin typeface="Arial Rounded MT Bold" panose="020F0704030504030204" pitchFamily="34" charset="0"/>
                </a:rPr>
                <a:t>Staying on Target</a:t>
              </a:r>
              <a:endParaRPr lang="en-US" b="1" dirty="0" smtClean="0">
                <a:latin typeface="Arial Rounded MT Bold" panose="020F0704030504030204" pitchFamily="34" charset="0"/>
              </a:endParaRPr>
            </a:p>
          </p:txBody>
        </p:sp>
        <p:cxnSp>
          <p:nvCxnSpPr>
            <p:cNvPr id="4" name="Straight Connector 3"/>
            <p:cNvCxnSpPr/>
            <p:nvPr/>
          </p:nvCxnSpPr>
          <p:spPr>
            <a:xfrm>
              <a:off x="1428750" y="2799182"/>
              <a:ext cx="6286500" cy="0"/>
            </a:xfrm>
            <a:prstGeom prst="line">
              <a:avLst/>
            </a:prstGeom>
            <a:ln/>
          </p:spPr>
          <p:style>
            <a:lnRef idx="2">
              <a:schemeClr val="dk1"/>
            </a:lnRef>
            <a:fillRef idx="0">
              <a:schemeClr val="dk1"/>
            </a:fillRef>
            <a:effectRef idx="1">
              <a:schemeClr val="dk1"/>
            </a:effectRef>
            <a:fontRef idx="minor">
              <a:schemeClr val="tx1"/>
            </a:fontRef>
          </p:style>
        </p:cxnSp>
        <p:cxnSp>
          <p:nvCxnSpPr>
            <p:cNvPr id="6" name="Straight Connector 5"/>
            <p:cNvCxnSpPr/>
            <p:nvPr/>
          </p:nvCxnSpPr>
          <p:spPr>
            <a:xfrm>
              <a:off x="1438275" y="4185077"/>
              <a:ext cx="6286500" cy="0"/>
            </a:xfrm>
            <a:prstGeom prst="line">
              <a:avLst/>
            </a:prstGeom>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19219426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Rounded MT Bold" panose="020F0704030504030204" pitchFamily="34" charset="0"/>
              </a:rPr>
              <a:t>Staying on Target</a:t>
            </a:r>
            <a:endParaRPr lang="en-US" dirty="0">
              <a:latin typeface="Arial Rounded MT Bold" panose="020F0704030504030204" pitchFamily="34" charset="0"/>
            </a:endParaRPr>
          </a:p>
        </p:txBody>
      </p:sp>
      <p:sp>
        <p:nvSpPr>
          <p:cNvPr id="3" name="TextBox 2"/>
          <p:cNvSpPr txBox="1"/>
          <p:nvPr/>
        </p:nvSpPr>
        <p:spPr>
          <a:xfrm>
            <a:off x="470647" y="1295400"/>
            <a:ext cx="8153400" cy="4308872"/>
          </a:xfrm>
          <a:prstGeom prst="rect">
            <a:avLst/>
          </a:prstGeom>
          <a:noFill/>
        </p:spPr>
        <p:txBody>
          <a:bodyPr wrap="square" rtlCol="0">
            <a:spAutoFit/>
          </a:bodyPr>
          <a:lstStyle/>
          <a:p>
            <a:pPr>
              <a:spcAft>
                <a:spcPts val="600"/>
              </a:spcAft>
            </a:pPr>
            <a:r>
              <a:rPr lang="en-US" sz="2800" b="1" dirty="0" smtClean="0">
                <a:cs typeface="Arial" panose="020B0604020202020204" pitchFamily="34" charset="0"/>
              </a:rPr>
              <a:t>Curriculum Drivers</a:t>
            </a:r>
          </a:p>
          <a:p>
            <a:pPr marL="800100" lvl="1" indent="-342900">
              <a:spcBef>
                <a:spcPts val="1200"/>
              </a:spcBef>
              <a:spcAft>
                <a:spcPts val="600"/>
              </a:spcAft>
              <a:buFont typeface="Arial" panose="020B0604020202020204" pitchFamily="34" charset="0"/>
              <a:buChar char="•"/>
            </a:pPr>
            <a:r>
              <a:rPr lang="en-US" sz="2800" dirty="0" smtClean="0">
                <a:cs typeface="Arial" panose="020B0604020202020204" pitchFamily="34" charset="0"/>
              </a:rPr>
              <a:t>Stakeholder Engagement</a:t>
            </a:r>
          </a:p>
          <a:p>
            <a:pPr marL="1257300" lvl="2" indent="-342900">
              <a:spcAft>
                <a:spcPts val="600"/>
              </a:spcAft>
              <a:buFont typeface="Arial" panose="020B0604020202020204" pitchFamily="34" charset="0"/>
              <a:buChar char="•"/>
            </a:pPr>
            <a:r>
              <a:rPr lang="en-US" sz="2800" dirty="0" smtClean="0">
                <a:cs typeface="Arial" panose="020B0604020202020204" pitchFamily="34" charset="0"/>
              </a:rPr>
              <a:t>ERCOT Business</a:t>
            </a:r>
          </a:p>
          <a:p>
            <a:pPr marL="1257300" lvl="2" indent="-342900">
              <a:spcAft>
                <a:spcPts val="600"/>
              </a:spcAft>
              <a:buFont typeface="Arial" panose="020B0604020202020204" pitchFamily="34" charset="0"/>
              <a:buChar char="•"/>
            </a:pPr>
            <a:r>
              <a:rPr lang="en-US" sz="2800" dirty="0" smtClean="0">
                <a:cs typeface="Arial" panose="020B0604020202020204" pitchFamily="34" charset="0"/>
              </a:rPr>
              <a:t>Client Services</a:t>
            </a:r>
          </a:p>
          <a:p>
            <a:pPr marL="1257300" lvl="2" indent="-342900">
              <a:spcAft>
                <a:spcPts val="600"/>
              </a:spcAft>
              <a:buFont typeface="Arial" panose="020B0604020202020204" pitchFamily="34" charset="0"/>
              <a:buChar char="•"/>
            </a:pPr>
            <a:r>
              <a:rPr lang="en-US" sz="2800" dirty="0" smtClean="0">
                <a:cs typeface="Arial" panose="020B0604020202020204" pitchFamily="34" charset="0"/>
              </a:rPr>
              <a:t>Market Participants</a:t>
            </a:r>
          </a:p>
          <a:p>
            <a:pPr marL="800100" lvl="1" indent="-342900">
              <a:spcBef>
                <a:spcPts val="1200"/>
              </a:spcBef>
              <a:spcAft>
                <a:spcPts val="600"/>
              </a:spcAft>
              <a:buFont typeface="Arial" panose="020B0604020202020204" pitchFamily="34" charset="0"/>
              <a:buChar char="•"/>
            </a:pPr>
            <a:r>
              <a:rPr lang="en-US" sz="2800" dirty="0" smtClean="0">
                <a:cs typeface="Arial" panose="020B0604020202020204" pitchFamily="34" charset="0"/>
              </a:rPr>
              <a:t>Market Rules</a:t>
            </a:r>
            <a:endParaRPr lang="en-US" sz="2800" dirty="0">
              <a:cs typeface="Arial" panose="020B0604020202020204" pitchFamily="34" charset="0"/>
            </a:endParaRPr>
          </a:p>
          <a:p>
            <a:endParaRPr lang="en-US" sz="2800" dirty="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pic>
        <p:nvPicPr>
          <p:cNvPr id="2050" name="Picture 2" descr="C:\Users\bkettlewell\AppData\Local\Microsoft\Windows\Temporary Internet Files\Content.IE5\IO8X5Q7N\large-straighten-books-33.3-460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0918" y="4061465"/>
            <a:ext cx="2311601" cy="1679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8056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Rounded MT Bold" panose="020F0704030504030204" pitchFamily="34" charset="0"/>
              </a:rPr>
              <a:t>Staying on Target</a:t>
            </a:r>
            <a:endParaRPr lang="en-US" dirty="0">
              <a:latin typeface="Arial Rounded MT Bold" panose="020F0704030504030204" pitchFamily="34" charset="0"/>
            </a:endParaRPr>
          </a:p>
        </p:txBody>
      </p:sp>
      <p:sp>
        <p:nvSpPr>
          <p:cNvPr id="3" name="TextBox 2"/>
          <p:cNvSpPr txBox="1"/>
          <p:nvPr/>
        </p:nvSpPr>
        <p:spPr>
          <a:xfrm>
            <a:off x="470647" y="1295400"/>
            <a:ext cx="8153400" cy="4539704"/>
          </a:xfrm>
          <a:prstGeom prst="rect">
            <a:avLst/>
          </a:prstGeom>
          <a:noFill/>
        </p:spPr>
        <p:txBody>
          <a:bodyPr wrap="square" rtlCol="0">
            <a:spAutoFit/>
          </a:bodyPr>
          <a:lstStyle/>
          <a:p>
            <a:pPr>
              <a:spcAft>
                <a:spcPts val="600"/>
              </a:spcAft>
            </a:pPr>
            <a:r>
              <a:rPr lang="en-US" sz="2800" b="1" dirty="0">
                <a:cs typeface="Arial" panose="020B0604020202020204" pitchFamily="34" charset="0"/>
              </a:rPr>
              <a:t>Measuring Effectiveness</a:t>
            </a:r>
          </a:p>
          <a:p>
            <a:pPr marL="800100" lvl="1" indent="-342900">
              <a:spcBef>
                <a:spcPts val="1200"/>
              </a:spcBef>
              <a:spcAft>
                <a:spcPts val="600"/>
              </a:spcAft>
              <a:buFont typeface="Arial" panose="020B0604020202020204" pitchFamily="34" charset="0"/>
              <a:buChar char="•"/>
            </a:pPr>
            <a:r>
              <a:rPr lang="en-US" sz="2800" dirty="0">
                <a:cs typeface="Arial" panose="020B0604020202020204" pitchFamily="34" charset="0"/>
              </a:rPr>
              <a:t>Stakeholder Feedback</a:t>
            </a:r>
          </a:p>
          <a:p>
            <a:pPr marL="1257300" lvl="2" indent="-342900">
              <a:spcAft>
                <a:spcPts val="600"/>
              </a:spcAft>
              <a:buFont typeface="Arial" panose="020B0604020202020204" pitchFamily="34" charset="0"/>
              <a:buChar char="•"/>
            </a:pPr>
            <a:r>
              <a:rPr lang="en-US" sz="2800" dirty="0">
                <a:cs typeface="Arial" panose="020B0604020202020204" pitchFamily="34" charset="0"/>
              </a:rPr>
              <a:t>Surveys</a:t>
            </a:r>
          </a:p>
          <a:p>
            <a:pPr marL="1257300" lvl="2" indent="-342900">
              <a:spcAft>
                <a:spcPts val="600"/>
              </a:spcAft>
              <a:buFont typeface="Arial" panose="020B0604020202020204" pitchFamily="34" charset="0"/>
              <a:buChar char="•"/>
            </a:pPr>
            <a:r>
              <a:rPr lang="en-US" sz="2800" dirty="0">
                <a:cs typeface="Arial" panose="020B0604020202020204" pitchFamily="34" charset="0"/>
              </a:rPr>
              <a:t>New LMS Rating System</a:t>
            </a:r>
          </a:p>
          <a:p>
            <a:pPr marL="1257300" lvl="2" indent="-342900">
              <a:spcAft>
                <a:spcPts val="600"/>
              </a:spcAft>
              <a:buFont typeface="Arial" panose="020B0604020202020204" pitchFamily="34" charset="0"/>
              <a:buChar char="•"/>
            </a:pPr>
            <a:r>
              <a:rPr lang="en-US" sz="2800" dirty="0">
                <a:cs typeface="Arial" panose="020B0604020202020204" pitchFamily="34" charset="0"/>
              </a:rPr>
              <a:t>The “Huh?” syndrome</a:t>
            </a:r>
          </a:p>
          <a:p>
            <a:pPr marL="800100" lvl="1" indent="-342900">
              <a:spcBef>
                <a:spcPts val="1200"/>
              </a:spcBef>
              <a:spcAft>
                <a:spcPts val="600"/>
              </a:spcAft>
              <a:buFont typeface="Arial" panose="020B0604020202020204" pitchFamily="34" charset="0"/>
              <a:buChar char="•"/>
            </a:pPr>
            <a:r>
              <a:rPr lang="en-US" sz="2800" dirty="0" smtClean="0">
                <a:cs typeface="Arial" panose="020B0604020202020204" pitchFamily="34" charset="0"/>
              </a:rPr>
              <a:t>Frequent Questions</a:t>
            </a:r>
          </a:p>
          <a:p>
            <a:pPr marL="800100" lvl="1" indent="-342900">
              <a:spcBef>
                <a:spcPts val="1200"/>
              </a:spcBef>
              <a:spcAft>
                <a:spcPts val="600"/>
              </a:spcAft>
              <a:buFont typeface="Arial" panose="020B0604020202020204" pitchFamily="34" charset="0"/>
              <a:buChar char="•"/>
            </a:pPr>
            <a:r>
              <a:rPr lang="en-US" sz="2800" dirty="0" smtClean="0">
                <a:cs typeface="Arial" panose="020B0604020202020204" pitchFamily="34" charset="0"/>
              </a:rPr>
              <a:t>Settlement Disputes</a:t>
            </a:r>
            <a:endParaRPr lang="en-US" sz="2800" dirty="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9720" y="3534474"/>
            <a:ext cx="2653259" cy="2755752"/>
          </a:xfrm>
          <a:prstGeom prst="rect">
            <a:avLst/>
          </a:prstGeom>
        </p:spPr>
      </p:pic>
    </p:spTree>
    <p:extLst>
      <p:ext uri="{BB962C8B-B14F-4D97-AF65-F5344CB8AC3E}">
        <p14:creationId xmlns:p14="http://schemas.microsoft.com/office/powerpoint/2010/main" val="33351175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9705" y="274638"/>
            <a:ext cx="8229600" cy="944562"/>
          </a:xfrm>
        </p:spPr>
        <p:txBody>
          <a:bodyPr>
            <a:normAutofit/>
          </a:bodyPr>
          <a:lstStyle/>
          <a:p>
            <a:r>
              <a:rPr lang="en-US" sz="4000" dirty="0">
                <a:latin typeface="Arial Rounded MT Bold" panose="020F0704030504030204" pitchFamily="34" charset="0"/>
              </a:rPr>
              <a:t>The Market Training Team</a:t>
            </a:r>
          </a:p>
        </p:txBody>
      </p:sp>
      <p:pic>
        <p:nvPicPr>
          <p:cNvPr id="1026" name="Picture 2" descr="Samantha C Garz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3336" y="1676403"/>
            <a:ext cx="1227667" cy="1524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Matthew Tschet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1003" y="3923440"/>
            <a:ext cx="114300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Kenneth B Beardsle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2600" y="3923440"/>
            <a:ext cx="114300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Picture">
            <a:hlinkClick r:id=""/>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9600" y="1676402"/>
            <a:ext cx="1143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031002" y="1842248"/>
            <a:ext cx="1931397" cy="646331"/>
          </a:xfrm>
          <a:prstGeom prst="rect">
            <a:avLst/>
          </a:prstGeom>
          <a:noFill/>
        </p:spPr>
        <p:txBody>
          <a:bodyPr wrap="square" lIns="182880" rtlCol="0">
            <a:spAutoFit/>
          </a:bodyPr>
          <a:lstStyle/>
          <a:p>
            <a:r>
              <a:rPr lang="en-US" dirty="0" smtClean="0"/>
              <a:t>Samantha Garza</a:t>
            </a:r>
          </a:p>
          <a:p>
            <a:r>
              <a:rPr lang="en-US" i="1" dirty="0" smtClean="0"/>
              <a:t>Market Instructor</a:t>
            </a:r>
            <a:endParaRPr lang="en-US" i="1" dirty="0"/>
          </a:p>
        </p:txBody>
      </p:sp>
      <p:sp>
        <p:nvSpPr>
          <p:cNvPr id="14" name="TextBox 13"/>
          <p:cNvSpPr txBox="1"/>
          <p:nvPr/>
        </p:nvSpPr>
        <p:spPr>
          <a:xfrm>
            <a:off x="5562600" y="1828801"/>
            <a:ext cx="2207559" cy="1200329"/>
          </a:xfrm>
          <a:prstGeom prst="rect">
            <a:avLst/>
          </a:prstGeom>
          <a:noFill/>
        </p:spPr>
        <p:txBody>
          <a:bodyPr wrap="square" lIns="182880" rtlCol="0">
            <a:spAutoFit/>
          </a:bodyPr>
          <a:lstStyle/>
          <a:p>
            <a:r>
              <a:rPr lang="en-US" dirty="0" smtClean="0"/>
              <a:t>Kim Parish</a:t>
            </a:r>
          </a:p>
          <a:p>
            <a:r>
              <a:rPr lang="en-US" i="1" dirty="0" smtClean="0"/>
              <a:t>Instructional Systems Administrator</a:t>
            </a:r>
            <a:endParaRPr lang="en-US" i="1" dirty="0"/>
          </a:p>
        </p:txBody>
      </p:sp>
      <p:sp>
        <p:nvSpPr>
          <p:cNvPr id="15" name="TextBox 14"/>
          <p:cNvSpPr txBox="1"/>
          <p:nvPr/>
        </p:nvSpPr>
        <p:spPr>
          <a:xfrm>
            <a:off x="3174003" y="4092393"/>
            <a:ext cx="1931397" cy="1200329"/>
          </a:xfrm>
          <a:prstGeom prst="rect">
            <a:avLst/>
          </a:prstGeom>
          <a:noFill/>
        </p:spPr>
        <p:txBody>
          <a:bodyPr wrap="square" lIns="182880" rtlCol="0">
            <a:spAutoFit/>
          </a:bodyPr>
          <a:lstStyle/>
          <a:p>
            <a:r>
              <a:rPr lang="en-US" dirty="0" smtClean="0"/>
              <a:t>Matt Tschetter</a:t>
            </a:r>
          </a:p>
          <a:p>
            <a:r>
              <a:rPr lang="en-US" i="1" dirty="0" smtClean="0"/>
              <a:t>Instructional Systems Developer</a:t>
            </a:r>
            <a:endParaRPr lang="en-US" i="1" dirty="0"/>
          </a:p>
        </p:txBody>
      </p:sp>
      <p:sp>
        <p:nvSpPr>
          <p:cNvPr id="17" name="TextBox 16"/>
          <p:cNvSpPr txBox="1"/>
          <p:nvPr/>
        </p:nvSpPr>
        <p:spPr>
          <a:xfrm>
            <a:off x="6705600" y="4092393"/>
            <a:ext cx="1931397" cy="1200329"/>
          </a:xfrm>
          <a:prstGeom prst="rect">
            <a:avLst/>
          </a:prstGeom>
          <a:noFill/>
        </p:spPr>
        <p:txBody>
          <a:bodyPr wrap="square" lIns="182880" rtlCol="0">
            <a:spAutoFit/>
          </a:bodyPr>
          <a:lstStyle/>
          <a:p>
            <a:r>
              <a:rPr lang="en-US" dirty="0" smtClean="0"/>
              <a:t>Brian Beardsley</a:t>
            </a:r>
          </a:p>
          <a:p>
            <a:r>
              <a:rPr lang="en-US" i="1" dirty="0" smtClean="0"/>
              <a:t>Instructional Systems Developer</a:t>
            </a:r>
            <a:endParaRPr lang="en-US" i="1" dirty="0"/>
          </a:p>
        </p:txBody>
      </p:sp>
      <p:sp>
        <p:nvSpPr>
          <p:cNvPr id="11" name="TextBox 10"/>
          <p:cNvSpPr txBox="1"/>
          <p:nvPr/>
        </p:nvSpPr>
        <p:spPr>
          <a:xfrm>
            <a:off x="1295400" y="5927115"/>
            <a:ext cx="7086600" cy="369332"/>
          </a:xfrm>
          <a:prstGeom prst="rect">
            <a:avLst/>
          </a:prstGeom>
          <a:noFill/>
        </p:spPr>
        <p:txBody>
          <a:bodyPr wrap="square" rtlCol="0">
            <a:spAutoFit/>
          </a:bodyPr>
          <a:lstStyle/>
          <a:p>
            <a:pPr algn="r"/>
            <a:r>
              <a:rPr lang="en-US" i="1" dirty="0" smtClean="0"/>
              <a:t>*Also have Adjunct Instructors from Client Services</a:t>
            </a:r>
            <a:endParaRPr lang="en-US" i="1" dirty="0"/>
          </a:p>
        </p:txBody>
      </p:sp>
    </p:spTree>
    <p:extLst>
      <p:ext uri="{BB962C8B-B14F-4D97-AF65-F5344CB8AC3E}">
        <p14:creationId xmlns:p14="http://schemas.microsoft.com/office/powerpoint/2010/main" val="3600315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295400" y="2736053"/>
            <a:ext cx="6553200" cy="1385895"/>
            <a:chOff x="1295400" y="2799182"/>
            <a:chExt cx="6553200" cy="1385895"/>
          </a:xfrm>
        </p:grpSpPr>
        <p:sp>
          <p:nvSpPr>
            <p:cNvPr id="2" name="TextBox 1"/>
            <p:cNvSpPr txBox="1"/>
            <p:nvPr/>
          </p:nvSpPr>
          <p:spPr>
            <a:xfrm>
              <a:off x="1295400" y="3160868"/>
              <a:ext cx="6553200" cy="584775"/>
            </a:xfrm>
            <a:prstGeom prst="rect">
              <a:avLst/>
            </a:prstGeom>
            <a:noFill/>
          </p:spPr>
          <p:txBody>
            <a:bodyPr wrap="square" rtlCol="0">
              <a:spAutoFit/>
            </a:bodyPr>
            <a:lstStyle/>
            <a:p>
              <a:pPr algn="ctr"/>
              <a:r>
                <a:rPr lang="en-US" sz="3200" b="1" dirty="0" smtClean="0">
                  <a:latin typeface="Arial Rounded MT Bold" panose="020F0704030504030204" pitchFamily="34" charset="0"/>
                </a:rPr>
                <a:t>Current Offerings</a:t>
              </a:r>
              <a:endParaRPr lang="en-US" b="1" dirty="0" smtClean="0">
                <a:latin typeface="Arial Rounded MT Bold" panose="020F0704030504030204" pitchFamily="34" charset="0"/>
              </a:endParaRPr>
            </a:p>
          </p:txBody>
        </p:sp>
        <p:cxnSp>
          <p:nvCxnSpPr>
            <p:cNvPr id="4" name="Straight Connector 3"/>
            <p:cNvCxnSpPr/>
            <p:nvPr/>
          </p:nvCxnSpPr>
          <p:spPr>
            <a:xfrm>
              <a:off x="1428750" y="2799182"/>
              <a:ext cx="6286500" cy="0"/>
            </a:xfrm>
            <a:prstGeom prst="line">
              <a:avLst/>
            </a:prstGeom>
            <a:ln/>
          </p:spPr>
          <p:style>
            <a:lnRef idx="2">
              <a:schemeClr val="dk1"/>
            </a:lnRef>
            <a:fillRef idx="0">
              <a:schemeClr val="dk1"/>
            </a:fillRef>
            <a:effectRef idx="1">
              <a:schemeClr val="dk1"/>
            </a:effectRef>
            <a:fontRef idx="minor">
              <a:schemeClr val="tx1"/>
            </a:fontRef>
          </p:style>
        </p:cxnSp>
        <p:cxnSp>
          <p:nvCxnSpPr>
            <p:cNvPr id="6" name="Straight Connector 5"/>
            <p:cNvCxnSpPr/>
            <p:nvPr/>
          </p:nvCxnSpPr>
          <p:spPr>
            <a:xfrm>
              <a:off x="1438275" y="4185077"/>
              <a:ext cx="6286500" cy="0"/>
            </a:xfrm>
            <a:prstGeom prst="line">
              <a:avLst/>
            </a:prstGeom>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3387421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latin typeface="Arial Rounded MT Bold" panose="020F0704030504030204" pitchFamily="34" charset="0"/>
              </a:rPr>
              <a:t>Instructor-Led Training </a:t>
            </a:r>
            <a:endParaRPr lang="en-US" dirty="0">
              <a:latin typeface="Arial Rounded MT Bold" panose="020F0704030504030204" pitchFamily="34" charset="0"/>
            </a:endParaRPr>
          </a:p>
        </p:txBody>
      </p:sp>
      <p:grpSp>
        <p:nvGrpSpPr>
          <p:cNvPr id="15" name="Group 14"/>
          <p:cNvGrpSpPr/>
          <p:nvPr/>
        </p:nvGrpSpPr>
        <p:grpSpPr>
          <a:xfrm>
            <a:off x="2686050" y="1397617"/>
            <a:ext cx="6019800" cy="4288808"/>
            <a:chOff x="2590800" y="1883392"/>
            <a:chExt cx="6019800" cy="4288808"/>
          </a:xfrm>
        </p:grpSpPr>
        <p:sp>
          <p:nvSpPr>
            <p:cNvPr id="17" name="Nodal 101"/>
            <p:cNvSpPr/>
            <p:nvPr/>
          </p:nvSpPr>
          <p:spPr>
            <a:xfrm>
              <a:off x="2590800" y="1883392"/>
              <a:ext cx="6019800" cy="4288808"/>
            </a:xfrm>
            <a:prstGeom prst="roundRect">
              <a:avLst>
                <a:gd name="adj" fmla="val 8536"/>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spcFirstLastPara="0" vert="horz" wrap="square" lIns="238336" tIns="238336" rIns="238336" bIns="3255292" numCol="1" spcCol="1270" anchor="t" anchorCtr="0">
              <a:noAutofit/>
            </a:bodyPr>
            <a:lstStyle/>
            <a:p>
              <a:pPr lvl="0" algn="ctr" defTabSz="1600200">
                <a:lnSpc>
                  <a:spcPct val="90000"/>
                </a:lnSpc>
                <a:spcBef>
                  <a:spcPct val="0"/>
                </a:spcBef>
                <a:spcAft>
                  <a:spcPct val="35000"/>
                </a:spcAft>
              </a:pPr>
              <a:r>
                <a:rPr lang="en-US" sz="2000" kern="1200" dirty="0" smtClean="0">
                  <a:solidFill>
                    <a:schemeClr val="tx1"/>
                  </a:solidFill>
                  <a:latin typeface="Arial Rounded MT Bold" panose="020F0704030504030204" pitchFamily="34" charset="0"/>
                </a:rPr>
                <a:t>Nodal 101</a:t>
              </a:r>
              <a:endParaRPr lang="en-US" sz="2000" kern="1200" dirty="0">
                <a:solidFill>
                  <a:schemeClr val="tx1"/>
                </a:solidFill>
                <a:latin typeface="Arial Rounded MT Bold" panose="020F0704030504030204" pitchFamily="34" charset="0"/>
              </a:endParaRPr>
            </a:p>
          </p:txBody>
        </p:sp>
        <p:sp>
          <p:nvSpPr>
            <p:cNvPr id="18" name="CRR"/>
            <p:cNvSpPr/>
            <p:nvPr/>
          </p:nvSpPr>
          <p:spPr>
            <a:xfrm>
              <a:off x="2895600" y="2536209"/>
              <a:ext cx="1447804" cy="1543786"/>
            </a:xfrm>
            <a:prstGeom prst="roundRect">
              <a:avLst/>
            </a:prstGeom>
          </p:spPr>
          <p:style>
            <a:lnRef idx="1">
              <a:schemeClr val="accent3"/>
            </a:lnRef>
            <a:fillRef idx="3">
              <a:schemeClr val="accent3"/>
            </a:fillRef>
            <a:effectRef idx="2">
              <a:schemeClr val="accent3"/>
            </a:effectRef>
            <a:fontRef idx="minor">
              <a:schemeClr val="lt1"/>
            </a:fontRef>
          </p:style>
          <p:txBody>
            <a:bodyPr spcFirstLastPara="0" vert="horz" wrap="square" lIns="224647" tIns="228600" rIns="224647" bIns="228600" numCol="1" spcCol="1270" anchor="t" anchorCtr="0">
              <a:noAutofit/>
            </a:bodyPr>
            <a:lstStyle/>
            <a:p>
              <a:pPr algn="ctr" defTabSz="1600200">
                <a:lnSpc>
                  <a:spcPct val="90000"/>
                </a:lnSpc>
                <a:spcBef>
                  <a:spcPct val="0"/>
                </a:spcBef>
                <a:spcAft>
                  <a:spcPct val="35000"/>
                </a:spcAft>
              </a:pPr>
              <a:r>
                <a:rPr lang="en-US" sz="2000" dirty="0">
                  <a:latin typeface="Arial Rounded MT Bold" panose="020F0704030504030204" pitchFamily="34" charset="0"/>
                </a:rPr>
                <a:t>CRR</a:t>
              </a:r>
            </a:p>
          </p:txBody>
        </p:sp>
        <p:sp>
          <p:nvSpPr>
            <p:cNvPr id="19" name="BTP"/>
            <p:cNvSpPr/>
            <p:nvPr/>
          </p:nvSpPr>
          <p:spPr>
            <a:xfrm>
              <a:off x="4495799" y="2536209"/>
              <a:ext cx="3922396" cy="2547583"/>
            </a:xfrm>
            <a:custGeom>
              <a:avLst/>
              <a:gdLst>
                <a:gd name="connsiteX0" fmla="*/ 0 w 4724400"/>
                <a:gd name="connsiteY0" fmla="*/ 298704 h 2844800"/>
                <a:gd name="connsiteX1" fmla="*/ 298704 w 4724400"/>
                <a:gd name="connsiteY1" fmla="*/ 0 h 2844800"/>
                <a:gd name="connsiteX2" fmla="*/ 4425696 w 4724400"/>
                <a:gd name="connsiteY2" fmla="*/ 0 h 2844800"/>
                <a:gd name="connsiteX3" fmla="*/ 4724400 w 4724400"/>
                <a:gd name="connsiteY3" fmla="*/ 298704 h 2844800"/>
                <a:gd name="connsiteX4" fmla="*/ 4724400 w 4724400"/>
                <a:gd name="connsiteY4" fmla="*/ 2546096 h 2844800"/>
                <a:gd name="connsiteX5" fmla="*/ 4425696 w 4724400"/>
                <a:gd name="connsiteY5" fmla="*/ 2844800 h 2844800"/>
                <a:gd name="connsiteX6" fmla="*/ 298704 w 4724400"/>
                <a:gd name="connsiteY6" fmla="*/ 2844800 h 2844800"/>
                <a:gd name="connsiteX7" fmla="*/ 0 w 4724400"/>
                <a:gd name="connsiteY7" fmla="*/ 2546096 h 2844800"/>
                <a:gd name="connsiteX8" fmla="*/ 0 w 4724400"/>
                <a:gd name="connsiteY8" fmla="*/ 298704 h 284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24400" h="2844800">
                  <a:moveTo>
                    <a:pt x="0" y="298704"/>
                  </a:moveTo>
                  <a:cubicBezTo>
                    <a:pt x="0" y="133734"/>
                    <a:pt x="133734" y="0"/>
                    <a:pt x="298704" y="0"/>
                  </a:cubicBezTo>
                  <a:lnTo>
                    <a:pt x="4425696" y="0"/>
                  </a:lnTo>
                  <a:cubicBezTo>
                    <a:pt x="4590666" y="0"/>
                    <a:pt x="4724400" y="133734"/>
                    <a:pt x="4724400" y="298704"/>
                  </a:cubicBezTo>
                  <a:lnTo>
                    <a:pt x="4724400" y="2546096"/>
                  </a:lnTo>
                  <a:cubicBezTo>
                    <a:pt x="4724400" y="2711066"/>
                    <a:pt x="4590666" y="2844800"/>
                    <a:pt x="4425696" y="2844800"/>
                  </a:cubicBezTo>
                  <a:lnTo>
                    <a:pt x="298704" y="2844800"/>
                  </a:lnTo>
                  <a:cubicBezTo>
                    <a:pt x="133734" y="2844800"/>
                    <a:pt x="0" y="2711066"/>
                    <a:pt x="0" y="2546096"/>
                  </a:cubicBezTo>
                  <a:lnTo>
                    <a:pt x="0" y="298704"/>
                  </a:lnTo>
                  <a:close/>
                </a:path>
              </a:pathLst>
            </a:custGeom>
          </p:spPr>
          <p:style>
            <a:lnRef idx="1">
              <a:schemeClr val="accent3"/>
            </a:lnRef>
            <a:fillRef idx="3">
              <a:schemeClr val="accent3"/>
            </a:fillRef>
            <a:effectRef idx="2">
              <a:schemeClr val="accent3"/>
            </a:effectRef>
            <a:fontRef idx="minor">
              <a:schemeClr val="lt1"/>
            </a:fontRef>
          </p:style>
          <p:txBody>
            <a:bodyPr spcFirstLastPara="0" vert="horz" wrap="square" lIns="224647" tIns="228600" rIns="224647" bIns="228600" numCol="1" spcCol="1270" anchor="t" anchorCtr="0">
              <a:noAutofit/>
            </a:bodyPr>
            <a:lstStyle/>
            <a:p>
              <a:pPr lvl="0" algn="ctr" defTabSz="1600200">
                <a:lnSpc>
                  <a:spcPct val="90000"/>
                </a:lnSpc>
                <a:spcBef>
                  <a:spcPct val="0"/>
                </a:spcBef>
                <a:spcAft>
                  <a:spcPct val="35000"/>
                </a:spcAft>
              </a:pPr>
              <a:r>
                <a:rPr lang="en-US" sz="2000" kern="1200" dirty="0" smtClean="0">
                  <a:latin typeface="Arial Rounded MT Bold" panose="020F0704030504030204" pitchFamily="34" charset="0"/>
                </a:rPr>
                <a:t>Basic Training Program</a:t>
              </a:r>
              <a:endParaRPr lang="en-US" sz="2000" kern="1200" dirty="0">
                <a:latin typeface="Arial Rounded MT Bold" panose="020F0704030504030204" pitchFamily="34" charset="0"/>
              </a:endParaRPr>
            </a:p>
          </p:txBody>
        </p:sp>
        <p:sp>
          <p:nvSpPr>
            <p:cNvPr id="20" name="Resource 201"/>
            <p:cNvSpPr/>
            <p:nvPr/>
          </p:nvSpPr>
          <p:spPr>
            <a:xfrm>
              <a:off x="5943600" y="3254992"/>
              <a:ext cx="2197844" cy="622797"/>
            </a:xfrm>
            <a:prstGeom prst="round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91440" tIns="187153" rIns="91440" bIns="192024" numCol="1" spcCol="1270" anchor="ctr" anchorCtr="0">
              <a:noAutofit/>
            </a:bodyPr>
            <a:lstStyle/>
            <a:p>
              <a:pPr algn="ctr" defTabSz="1600200">
                <a:lnSpc>
                  <a:spcPct val="90000"/>
                </a:lnSpc>
                <a:spcBef>
                  <a:spcPct val="0"/>
                </a:spcBef>
                <a:spcAft>
                  <a:spcPct val="35000"/>
                </a:spcAft>
              </a:pPr>
              <a:r>
                <a:rPr lang="en-US" sz="2000" dirty="0" smtClean="0">
                  <a:solidFill>
                    <a:schemeClr val="tx1"/>
                  </a:solidFill>
                  <a:latin typeface="Arial Rounded MT Bold" panose="020F0704030504030204" pitchFamily="34" charset="0"/>
                </a:rPr>
                <a:t>Resource </a:t>
              </a:r>
              <a:r>
                <a:rPr lang="en-US" sz="2000" dirty="0" smtClean="0">
                  <a:solidFill>
                    <a:schemeClr val="tx1"/>
                  </a:solidFill>
                  <a:latin typeface="Arial Rounded MT Bold" panose="020F0704030504030204" pitchFamily="34" charset="0"/>
                </a:rPr>
                <a:t>201*</a:t>
              </a:r>
              <a:endParaRPr lang="en-US" sz="2000" dirty="0">
                <a:solidFill>
                  <a:schemeClr val="tx1"/>
                </a:solidFill>
                <a:latin typeface="Arial Rounded MT Bold" panose="020F0704030504030204" pitchFamily="34" charset="0"/>
              </a:endParaRPr>
            </a:p>
          </p:txBody>
        </p:sp>
        <p:sp>
          <p:nvSpPr>
            <p:cNvPr id="21" name="Settlements 301"/>
            <p:cNvSpPr/>
            <p:nvPr/>
          </p:nvSpPr>
          <p:spPr>
            <a:xfrm>
              <a:off x="3124201" y="3254993"/>
              <a:ext cx="2580848" cy="622797"/>
            </a:xfrm>
            <a:prstGeom prst="round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187153" tIns="187153" rIns="187153" bIns="192024" numCol="1" spcCol="1270" anchor="ctr" anchorCtr="0">
              <a:noAutofit/>
            </a:bodyPr>
            <a:lstStyle/>
            <a:p>
              <a:pPr lvl="0" algn="ctr" defTabSz="1600200">
                <a:lnSpc>
                  <a:spcPct val="90000"/>
                </a:lnSpc>
                <a:spcBef>
                  <a:spcPct val="0"/>
                </a:spcBef>
                <a:spcAft>
                  <a:spcPct val="35000"/>
                </a:spcAft>
              </a:pPr>
              <a:r>
                <a:rPr lang="en-US" sz="2000" kern="1200" dirty="0" smtClean="0">
                  <a:solidFill>
                    <a:schemeClr val="tx1"/>
                  </a:solidFill>
                  <a:latin typeface="Arial Rounded MT Bold" panose="020F0704030504030204" pitchFamily="34" charset="0"/>
                </a:rPr>
                <a:t>Settlements 301</a:t>
              </a:r>
              <a:endParaRPr lang="en-US" sz="2000" kern="1200" dirty="0">
                <a:solidFill>
                  <a:schemeClr val="tx1"/>
                </a:solidFill>
                <a:latin typeface="Arial Rounded MT Bold" panose="020F0704030504030204" pitchFamily="34" charset="0"/>
              </a:endParaRPr>
            </a:p>
          </p:txBody>
        </p:sp>
        <p:sp>
          <p:nvSpPr>
            <p:cNvPr id="22" name="Transmission 101"/>
            <p:cNvSpPr/>
            <p:nvPr/>
          </p:nvSpPr>
          <p:spPr>
            <a:xfrm>
              <a:off x="4495799" y="5159992"/>
              <a:ext cx="3922396" cy="766622"/>
            </a:xfrm>
            <a:prstGeom prst="roundRect">
              <a:avLst>
                <a:gd name="adj" fmla="val 29878"/>
              </a:avLst>
            </a:prstGeom>
          </p:spPr>
          <p:style>
            <a:lnRef idx="1">
              <a:schemeClr val="accent3"/>
            </a:lnRef>
            <a:fillRef idx="3">
              <a:schemeClr val="accent3"/>
            </a:fillRef>
            <a:effectRef idx="2">
              <a:schemeClr val="accent3"/>
            </a:effectRef>
            <a:fontRef idx="minor">
              <a:schemeClr val="lt1"/>
            </a:fontRef>
          </p:style>
          <p:txBody>
            <a:bodyPr spcFirstLastPara="0" vert="horz" wrap="square" lIns="224647" tIns="224647" rIns="224647" bIns="228600" numCol="1" spcCol="1270" anchor="ctr" anchorCtr="0">
              <a:noAutofit/>
            </a:bodyPr>
            <a:lstStyle/>
            <a:p>
              <a:pPr lvl="0" algn="ctr" defTabSz="1600200">
                <a:lnSpc>
                  <a:spcPct val="90000"/>
                </a:lnSpc>
                <a:spcBef>
                  <a:spcPct val="0"/>
                </a:spcBef>
                <a:spcAft>
                  <a:spcPct val="35000"/>
                </a:spcAft>
              </a:pPr>
              <a:r>
                <a:rPr lang="en-US" sz="2000" kern="1200" dirty="0" smtClean="0">
                  <a:latin typeface="Arial Rounded MT Bold" panose="020F0704030504030204" pitchFamily="34" charset="0"/>
                </a:rPr>
                <a:t>Transmission 101</a:t>
              </a:r>
              <a:endParaRPr lang="en-US" sz="2000" kern="1200" dirty="0">
                <a:latin typeface="Arial Rounded MT Bold" panose="020F0704030504030204" pitchFamily="34" charset="0"/>
              </a:endParaRPr>
            </a:p>
          </p:txBody>
        </p:sp>
        <p:sp>
          <p:nvSpPr>
            <p:cNvPr id="23" name="Wholesale Workshops"/>
            <p:cNvSpPr/>
            <p:nvPr/>
          </p:nvSpPr>
          <p:spPr>
            <a:xfrm>
              <a:off x="4762500" y="4079995"/>
              <a:ext cx="3378945" cy="698997"/>
            </a:xfrm>
            <a:prstGeom prst="round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187153" tIns="187153" rIns="187153" bIns="192024" numCol="1" spcCol="1270" anchor="ctr" anchorCtr="0">
              <a:noAutofit/>
            </a:bodyPr>
            <a:lstStyle/>
            <a:p>
              <a:pPr lvl="0" algn="ctr" defTabSz="1600200">
                <a:lnSpc>
                  <a:spcPct val="90000"/>
                </a:lnSpc>
                <a:spcBef>
                  <a:spcPct val="0"/>
                </a:spcBef>
              </a:pPr>
              <a:r>
                <a:rPr lang="en-US" sz="2000" dirty="0" smtClean="0">
                  <a:solidFill>
                    <a:schemeClr val="tx1"/>
                  </a:solidFill>
                  <a:latin typeface="Arial Rounded MT Bold" panose="020F0704030504030204" pitchFamily="34" charset="0"/>
                </a:rPr>
                <a:t>Wholesale Workshops</a:t>
              </a:r>
              <a:endParaRPr lang="en-US" sz="2000" kern="1200" dirty="0">
                <a:solidFill>
                  <a:schemeClr val="tx1"/>
                </a:solidFill>
                <a:latin typeface="Arial Rounded MT Bold" panose="020F0704030504030204" pitchFamily="34" charset="0"/>
              </a:endParaRPr>
            </a:p>
          </p:txBody>
        </p:sp>
        <p:sp>
          <p:nvSpPr>
            <p:cNvPr id="31" name="LSE 201"/>
            <p:cNvSpPr/>
            <p:nvPr/>
          </p:nvSpPr>
          <p:spPr>
            <a:xfrm>
              <a:off x="2895600" y="4226789"/>
              <a:ext cx="1447804" cy="857003"/>
            </a:xfrm>
            <a:prstGeom prst="roundRect">
              <a:avLst/>
            </a:prstGeom>
          </p:spPr>
          <p:style>
            <a:lnRef idx="1">
              <a:schemeClr val="accent3"/>
            </a:lnRef>
            <a:fillRef idx="3">
              <a:schemeClr val="accent3"/>
            </a:fillRef>
            <a:effectRef idx="2">
              <a:schemeClr val="accent3"/>
            </a:effectRef>
            <a:fontRef idx="minor">
              <a:schemeClr val="lt1"/>
            </a:fontRef>
          </p:style>
          <p:txBody>
            <a:bodyPr spcFirstLastPara="0" vert="horz" wrap="square" lIns="224647" tIns="91440" rIns="224647" bIns="91440" numCol="1" spcCol="1270" anchor="ctr" anchorCtr="0">
              <a:noAutofit/>
            </a:bodyPr>
            <a:lstStyle/>
            <a:p>
              <a:pPr algn="ctr" defTabSz="1600200">
                <a:lnSpc>
                  <a:spcPct val="90000"/>
                </a:lnSpc>
                <a:spcBef>
                  <a:spcPct val="0"/>
                </a:spcBef>
                <a:spcAft>
                  <a:spcPct val="35000"/>
                </a:spcAft>
              </a:pPr>
              <a:r>
                <a:rPr lang="en-US" sz="2000" dirty="0">
                  <a:latin typeface="Arial Rounded MT Bold" panose="020F0704030504030204" pitchFamily="34" charset="0"/>
                </a:rPr>
                <a:t>LSE 201</a:t>
              </a:r>
            </a:p>
          </p:txBody>
        </p:sp>
      </p:grpSp>
      <p:sp>
        <p:nvSpPr>
          <p:cNvPr id="24" name="TextBox 23"/>
          <p:cNvSpPr txBox="1"/>
          <p:nvPr/>
        </p:nvSpPr>
        <p:spPr>
          <a:xfrm>
            <a:off x="397249" y="3003412"/>
            <a:ext cx="2055804" cy="1077218"/>
          </a:xfrm>
          <a:prstGeom prst="rect">
            <a:avLst/>
          </a:prstGeom>
          <a:noFill/>
        </p:spPr>
        <p:txBody>
          <a:bodyPr wrap="square" rtlCol="0">
            <a:spAutoFit/>
          </a:bodyPr>
          <a:lstStyle/>
          <a:p>
            <a:pPr algn="ctr"/>
            <a:r>
              <a:rPr lang="en-US" sz="2400" i="1" dirty="0" smtClean="0"/>
              <a:t>S</a:t>
            </a:r>
            <a:r>
              <a:rPr lang="en-US" sz="2000" i="1" dirty="0" smtClean="0"/>
              <a:t>upplemented by Various Web-Based Trainings</a:t>
            </a:r>
            <a:endParaRPr lang="en-US" sz="2000" i="1" dirty="0"/>
          </a:p>
        </p:txBody>
      </p:sp>
      <p:sp>
        <p:nvSpPr>
          <p:cNvPr id="13" name="TextBox 12"/>
          <p:cNvSpPr txBox="1"/>
          <p:nvPr/>
        </p:nvSpPr>
        <p:spPr>
          <a:xfrm>
            <a:off x="5076967" y="5904343"/>
            <a:ext cx="3269144" cy="400110"/>
          </a:xfrm>
          <a:prstGeom prst="rect">
            <a:avLst/>
          </a:prstGeom>
          <a:noFill/>
        </p:spPr>
        <p:txBody>
          <a:bodyPr wrap="square" rtlCol="0">
            <a:spAutoFit/>
          </a:bodyPr>
          <a:lstStyle/>
          <a:p>
            <a:pPr algn="r"/>
            <a:r>
              <a:rPr lang="en-US" sz="2000" i="1" dirty="0" smtClean="0"/>
              <a:t>* </a:t>
            </a:r>
            <a:r>
              <a:rPr lang="en-US" sz="2000" i="1" dirty="0" smtClean="0"/>
              <a:t>Currently under revision</a:t>
            </a:r>
            <a:endParaRPr lang="en-US" sz="2000" i="1" dirty="0"/>
          </a:p>
        </p:txBody>
      </p:sp>
    </p:spTree>
    <p:extLst>
      <p:ext uri="{BB962C8B-B14F-4D97-AF65-F5344CB8AC3E}">
        <p14:creationId xmlns:p14="http://schemas.microsoft.com/office/powerpoint/2010/main" val="2576335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latin typeface="Arial Rounded MT Bold" panose="020F0704030504030204" pitchFamily="34" charset="0"/>
              </a:rPr>
              <a:t>Web-Based Training</a:t>
            </a:r>
            <a:endParaRPr lang="en-US" dirty="0">
              <a:latin typeface="Arial Rounded MT Bold" panose="020F0704030504030204" pitchFamily="34" charset="0"/>
            </a:endParaRPr>
          </a:p>
        </p:txBody>
      </p:sp>
      <p:sp>
        <p:nvSpPr>
          <p:cNvPr id="12" name="Settlements 301"/>
          <p:cNvSpPr/>
          <p:nvPr/>
        </p:nvSpPr>
        <p:spPr>
          <a:xfrm rot="20809593">
            <a:off x="5985930" y="4411623"/>
            <a:ext cx="2819400" cy="622797"/>
          </a:xfrm>
          <a:prstGeom prst="round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187153" tIns="187153" rIns="187153" bIns="192024" numCol="1" spcCol="1270" anchor="ctr" anchorCtr="0">
            <a:noAutofit/>
          </a:bodyPr>
          <a:lstStyle/>
          <a:p>
            <a:pPr algn="ctr" defTabSz="1600200">
              <a:lnSpc>
                <a:spcPct val="90000"/>
              </a:lnSpc>
              <a:spcBef>
                <a:spcPct val="0"/>
              </a:spcBef>
              <a:spcAft>
                <a:spcPct val="35000"/>
              </a:spcAft>
            </a:pPr>
            <a:r>
              <a:rPr lang="en-US" dirty="0">
                <a:solidFill>
                  <a:schemeClr val="tx1"/>
                </a:solidFill>
                <a:latin typeface="Arial Rounded MT Bold" panose="020F0704030504030204" pitchFamily="34" charset="0"/>
              </a:rPr>
              <a:t>Resource Start-Up </a:t>
            </a:r>
            <a:br>
              <a:rPr lang="en-US" dirty="0">
                <a:solidFill>
                  <a:schemeClr val="tx1"/>
                </a:solidFill>
                <a:latin typeface="Arial Rounded MT Bold" panose="020F0704030504030204" pitchFamily="34" charset="0"/>
              </a:rPr>
            </a:br>
            <a:r>
              <a:rPr lang="en-US" dirty="0">
                <a:solidFill>
                  <a:schemeClr val="tx1"/>
                </a:solidFill>
                <a:latin typeface="Arial Rounded MT Bold" panose="020F0704030504030204" pitchFamily="34" charset="0"/>
              </a:rPr>
              <a:t>and Shutdown</a:t>
            </a:r>
          </a:p>
        </p:txBody>
      </p:sp>
      <p:sp>
        <p:nvSpPr>
          <p:cNvPr id="13" name="Retail 101"/>
          <p:cNvSpPr/>
          <p:nvPr/>
        </p:nvSpPr>
        <p:spPr>
          <a:xfrm rot="20316369">
            <a:off x="4820640" y="1289922"/>
            <a:ext cx="2057398" cy="707408"/>
          </a:xfrm>
          <a:prstGeom prst="roundRect">
            <a:avLst/>
          </a:prstGeom>
        </p:spPr>
        <p:style>
          <a:lnRef idx="1">
            <a:schemeClr val="accent2"/>
          </a:lnRef>
          <a:fillRef idx="3">
            <a:schemeClr val="accent2"/>
          </a:fillRef>
          <a:effectRef idx="2">
            <a:schemeClr val="accent2"/>
          </a:effectRef>
          <a:fontRef idx="minor">
            <a:schemeClr val="lt1"/>
          </a:fontRef>
        </p:style>
        <p:txBody>
          <a:bodyPr spcFirstLastPara="0" vert="horz" wrap="square" lIns="238336" tIns="238336" rIns="238336" bIns="237744" numCol="1" spcCol="1270" anchor="ctr" anchorCtr="0">
            <a:noAutofit/>
          </a:bodyPr>
          <a:lstStyle/>
          <a:p>
            <a:pPr algn="ctr" defTabSz="1600200">
              <a:lnSpc>
                <a:spcPct val="90000"/>
              </a:lnSpc>
              <a:spcBef>
                <a:spcPct val="0"/>
              </a:spcBef>
              <a:spcAft>
                <a:spcPct val="35000"/>
              </a:spcAft>
            </a:pPr>
            <a:r>
              <a:rPr lang="en-US" sz="1600" dirty="0">
                <a:solidFill>
                  <a:schemeClr val="tx1"/>
                </a:solidFill>
                <a:latin typeface="Arial Rounded MT Bold" panose="020F0704030504030204" pitchFamily="34" charset="0"/>
              </a:rPr>
              <a:t>Nodal 101*</a:t>
            </a:r>
          </a:p>
        </p:txBody>
      </p:sp>
      <p:sp>
        <p:nvSpPr>
          <p:cNvPr id="14" name="Settlements 301"/>
          <p:cNvSpPr/>
          <p:nvPr/>
        </p:nvSpPr>
        <p:spPr>
          <a:xfrm rot="775454">
            <a:off x="5600699" y="2596381"/>
            <a:ext cx="2819400" cy="622797"/>
          </a:xfrm>
          <a:prstGeom prst="round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187153" tIns="187153" rIns="187153" bIns="192024" numCol="1" spcCol="1270" anchor="ctr" anchorCtr="0">
            <a:noAutofit/>
          </a:bodyPr>
          <a:lstStyle/>
          <a:p>
            <a:pPr algn="ctr" defTabSz="1600200">
              <a:lnSpc>
                <a:spcPct val="90000"/>
              </a:lnSpc>
              <a:spcBef>
                <a:spcPct val="0"/>
              </a:spcBef>
              <a:spcAft>
                <a:spcPct val="35000"/>
              </a:spcAft>
            </a:pPr>
            <a:r>
              <a:rPr lang="en-US" dirty="0">
                <a:solidFill>
                  <a:schemeClr val="tx1"/>
                </a:solidFill>
                <a:latin typeface="Arial Rounded MT Bold" panose="020F0704030504030204" pitchFamily="34" charset="0"/>
              </a:rPr>
              <a:t>Introduction to</a:t>
            </a:r>
            <a:br>
              <a:rPr lang="en-US" dirty="0">
                <a:solidFill>
                  <a:schemeClr val="tx1"/>
                </a:solidFill>
                <a:latin typeface="Arial Rounded MT Bold" panose="020F0704030504030204" pitchFamily="34" charset="0"/>
              </a:rPr>
            </a:br>
            <a:r>
              <a:rPr lang="en-US" dirty="0">
                <a:solidFill>
                  <a:schemeClr val="tx1"/>
                </a:solidFill>
                <a:latin typeface="Arial Rounded MT Bold" panose="020F0704030504030204" pitchFamily="34" charset="0"/>
              </a:rPr>
              <a:t>Data Extracts</a:t>
            </a:r>
          </a:p>
        </p:txBody>
      </p:sp>
      <p:sp>
        <p:nvSpPr>
          <p:cNvPr id="24" name="Settlements 301"/>
          <p:cNvSpPr/>
          <p:nvPr/>
        </p:nvSpPr>
        <p:spPr>
          <a:xfrm>
            <a:off x="4264987" y="3535710"/>
            <a:ext cx="2819400" cy="622797"/>
          </a:xfrm>
          <a:prstGeom prst="round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187153" tIns="187153" rIns="187153" bIns="192024" numCol="1" spcCol="1270" anchor="ctr" anchorCtr="0">
            <a:noAutofit/>
          </a:bodyPr>
          <a:lstStyle/>
          <a:p>
            <a:pPr algn="ctr" defTabSz="1600200">
              <a:lnSpc>
                <a:spcPct val="90000"/>
              </a:lnSpc>
              <a:spcBef>
                <a:spcPct val="0"/>
              </a:spcBef>
              <a:spcAft>
                <a:spcPct val="35000"/>
              </a:spcAft>
            </a:pPr>
            <a:r>
              <a:rPr lang="en-US" dirty="0">
                <a:solidFill>
                  <a:schemeClr val="tx1"/>
                </a:solidFill>
                <a:latin typeface="Arial Rounded MT Bold" panose="020F0704030504030204" pitchFamily="34" charset="0"/>
              </a:rPr>
              <a:t>ORDC *</a:t>
            </a:r>
          </a:p>
        </p:txBody>
      </p:sp>
      <p:sp>
        <p:nvSpPr>
          <p:cNvPr id="25" name="Rectangle 24"/>
          <p:cNvSpPr/>
          <p:nvPr/>
        </p:nvSpPr>
        <p:spPr>
          <a:xfrm>
            <a:off x="609600" y="1448860"/>
            <a:ext cx="2971800" cy="3903880"/>
          </a:xfrm>
          <a:prstGeom prst="rect">
            <a:avLst/>
          </a:prstGeom>
          <a:noFill/>
          <a:ln w="1905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dirty="0" smtClean="0">
                <a:solidFill>
                  <a:schemeClr val="tx1"/>
                </a:solidFill>
                <a:latin typeface="Arial Rounded MT Bold" panose="020F0704030504030204" pitchFamily="34" charset="0"/>
              </a:rPr>
              <a:t>User Interface Training</a:t>
            </a:r>
            <a:endParaRPr lang="en-US" sz="2000" dirty="0">
              <a:solidFill>
                <a:schemeClr val="tx1"/>
              </a:solidFill>
              <a:latin typeface="Arial Rounded MT Bold" panose="020F0704030504030204" pitchFamily="34" charset="0"/>
            </a:endParaRPr>
          </a:p>
        </p:txBody>
      </p:sp>
      <p:sp>
        <p:nvSpPr>
          <p:cNvPr id="26" name="LSE 201"/>
          <p:cNvSpPr/>
          <p:nvPr/>
        </p:nvSpPr>
        <p:spPr>
          <a:xfrm>
            <a:off x="762000" y="2156268"/>
            <a:ext cx="2667000" cy="577466"/>
          </a:xfrm>
          <a:prstGeom prst="roundRect">
            <a:avLst/>
          </a:prstGeom>
        </p:spPr>
        <p:style>
          <a:lnRef idx="1">
            <a:schemeClr val="accent3"/>
          </a:lnRef>
          <a:fillRef idx="3">
            <a:schemeClr val="accent3"/>
          </a:fillRef>
          <a:effectRef idx="2">
            <a:schemeClr val="accent3"/>
          </a:effectRef>
          <a:fontRef idx="minor">
            <a:schemeClr val="lt1"/>
          </a:fontRef>
        </p:style>
        <p:txBody>
          <a:bodyPr spcFirstLastPara="0" vert="horz" wrap="square" lIns="224647" tIns="224647" rIns="224647" bIns="228600" numCol="1" spcCol="1270" anchor="ctr" anchorCtr="0">
            <a:noAutofit/>
          </a:bodyPr>
          <a:lstStyle/>
          <a:p>
            <a:pPr algn="ctr" defTabSz="1600200">
              <a:lnSpc>
                <a:spcPct val="90000"/>
              </a:lnSpc>
              <a:spcBef>
                <a:spcPct val="0"/>
              </a:spcBef>
              <a:spcAft>
                <a:spcPct val="35000"/>
              </a:spcAft>
            </a:pPr>
            <a:r>
              <a:rPr lang="en-US" dirty="0">
                <a:solidFill>
                  <a:schemeClr val="bg1"/>
                </a:solidFill>
                <a:latin typeface="Arial Rounded MT Bold" panose="020F0704030504030204" pitchFamily="34" charset="0"/>
              </a:rPr>
              <a:t>Market Manager</a:t>
            </a:r>
          </a:p>
        </p:txBody>
      </p:sp>
      <p:sp>
        <p:nvSpPr>
          <p:cNvPr id="27" name="LSE 201"/>
          <p:cNvSpPr/>
          <p:nvPr/>
        </p:nvSpPr>
        <p:spPr>
          <a:xfrm>
            <a:off x="762000" y="2868582"/>
            <a:ext cx="2667000" cy="577466"/>
          </a:xfrm>
          <a:prstGeom prst="roundRect">
            <a:avLst/>
          </a:prstGeom>
        </p:spPr>
        <p:style>
          <a:lnRef idx="1">
            <a:schemeClr val="accent3"/>
          </a:lnRef>
          <a:fillRef idx="3">
            <a:schemeClr val="accent3"/>
          </a:fillRef>
          <a:effectRef idx="2">
            <a:schemeClr val="accent3"/>
          </a:effectRef>
          <a:fontRef idx="minor">
            <a:schemeClr val="lt1"/>
          </a:fontRef>
        </p:style>
        <p:txBody>
          <a:bodyPr spcFirstLastPara="0" vert="horz" wrap="square" lIns="224647" tIns="224647" rIns="224647" bIns="228600" numCol="1" spcCol="1270" anchor="ctr" anchorCtr="0">
            <a:noAutofit/>
          </a:bodyPr>
          <a:lstStyle/>
          <a:p>
            <a:pPr algn="ctr" defTabSz="1600200">
              <a:lnSpc>
                <a:spcPct val="90000"/>
              </a:lnSpc>
              <a:spcBef>
                <a:spcPct val="0"/>
              </a:spcBef>
              <a:spcAft>
                <a:spcPct val="35000"/>
              </a:spcAft>
            </a:pPr>
            <a:r>
              <a:rPr lang="en-US" dirty="0">
                <a:solidFill>
                  <a:schemeClr val="bg1"/>
                </a:solidFill>
                <a:latin typeface="Arial Rounded MT Bold" panose="020F0704030504030204" pitchFamily="34" charset="0"/>
              </a:rPr>
              <a:t>Outage Scheduler *</a:t>
            </a:r>
          </a:p>
        </p:txBody>
      </p:sp>
      <p:sp>
        <p:nvSpPr>
          <p:cNvPr id="28" name="LSE 201"/>
          <p:cNvSpPr/>
          <p:nvPr/>
        </p:nvSpPr>
        <p:spPr>
          <a:xfrm>
            <a:off x="762000" y="4303980"/>
            <a:ext cx="2667000" cy="656540"/>
          </a:xfrm>
          <a:prstGeom prst="roundRect">
            <a:avLst/>
          </a:prstGeom>
        </p:spPr>
        <p:style>
          <a:lnRef idx="1">
            <a:schemeClr val="accent3"/>
          </a:lnRef>
          <a:fillRef idx="3">
            <a:schemeClr val="accent3"/>
          </a:fillRef>
          <a:effectRef idx="2">
            <a:schemeClr val="accent3"/>
          </a:effectRef>
          <a:fontRef idx="minor">
            <a:schemeClr val="lt1"/>
          </a:fontRef>
        </p:style>
        <p:txBody>
          <a:bodyPr spcFirstLastPara="0" vert="horz" wrap="square" lIns="224647" tIns="224647" rIns="224647" bIns="228600" numCol="1" spcCol="1270" anchor="ctr" anchorCtr="0">
            <a:noAutofit/>
          </a:bodyPr>
          <a:lstStyle/>
          <a:p>
            <a:pPr algn="ctr" defTabSz="1600200">
              <a:lnSpc>
                <a:spcPct val="90000"/>
              </a:lnSpc>
              <a:spcBef>
                <a:spcPct val="0"/>
              </a:spcBef>
              <a:spcAft>
                <a:spcPct val="35000"/>
              </a:spcAft>
            </a:pPr>
            <a:r>
              <a:rPr lang="en-US" dirty="0">
                <a:solidFill>
                  <a:schemeClr val="bg1"/>
                </a:solidFill>
                <a:latin typeface="Arial Rounded MT Bold" panose="020F0704030504030204" pitchFamily="34" charset="0"/>
              </a:rPr>
              <a:t>Market Information System</a:t>
            </a:r>
          </a:p>
        </p:txBody>
      </p:sp>
      <p:sp>
        <p:nvSpPr>
          <p:cNvPr id="29" name="LSE 201"/>
          <p:cNvSpPr/>
          <p:nvPr/>
        </p:nvSpPr>
        <p:spPr>
          <a:xfrm>
            <a:off x="775355" y="3581481"/>
            <a:ext cx="2667000" cy="577466"/>
          </a:xfrm>
          <a:prstGeom prst="roundRect">
            <a:avLst/>
          </a:prstGeom>
        </p:spPr>
        <p:style>
          <a:lnRef idx="1">
            <a:schemeClr val="accent3"/>
          </a:lnRef>
          <a:fillRef idx="3">
            <a:schemeClr val="accent3"/>
          </a:fillRef>
          <a:effectRef idx="2">
            <a:schemeClr val="accent3"/>
          </a:effectRef>
          <a:fontRef idx="minor">
            <a:schemeClr val="lt1"/>
          </a:fontRef>
        </p:style>
        <p:txBody>
          <a:bodyPr spcFirstLastPara="0" vert="horz" wrap="square" lIns="224647" tIns="224647" rIns="224647" bIns="228600" numCol="1" spcCol="1270" anchor="ctr" anchorCtr="0">
            <a:noAutofit/>
          </a:bodyPr>
          <a:lstStyle/>
          <a:p>
            <a:pPr algn="ctr" defTabSz="1600200">
              <a:lnSpc>
                <a:spcPct val="90000"/>
              </a:lnSpc>
              <a:spcBef>
                <a:spcPct val="0"/>
              </a:spcBef>
              <a:spcAft>
                <a:spcPct val="35000"/>
              </a:spcAft>
            </a:pPr>
            <a:r>
              <a:rPr lang="en-US" dirty="0">
                <a:solidFill>
                  <a:schemeClr val="bg1"/>
                </a:solidFill>
                <a:latin typeface="Arial Rounded MT Bold" panose="020F0704030504030204" pitchFamily="34" charset="0"/>
              </a:rPr>
              <a:t>CRR </a:t>
            </a:r>
            <a:r>
              <a:rPr lang="en-US" dirty="0" smtClean="0">
                <a:solidFill>
                  <a:schemeClr val="bg1"/>
                </a:solidFill>
                <a:latin typeface="Arial Rounded MT Bold" panose="020F0704030504030204" pitchFamily="34" charset="0"/>
              </a:rPr>
              <a:t>System</a:t>
            </a:r>
            <a:endParaRPr lang="en-US" dirty="0">
              <a:solidFill>
                <a:schemeClr val="bg1"/>
              </a:solidFill>
              <a:latin typeface="Arial Rounded MT Bold" panose="020F0704030504030204" pitchFamily="34" charset="0"/>
            </a:endParaRPr>
          </a:p>
        </p:txBody>
      </p:sp>
      <p:sp>
        <p:nvSpPr>
          <p:cNvPr id="16" name="TextBox 15"/>
          <p:cNvSpPr txBox="1"/>
          <p:nvPr/>
        </p:nvSpPr>
        <p:spPr>
          <a:xfrm>
            <a:off x="5674687" y="5904343"/>
            <a:ext cx="2671424" cy="400110"/>
          </a:xfrm>
          <a:prstGeom prst="rect">
            <a:avLst/>
          </a:prstGeom>
          <a:noFill/>
        </p:spPr>
        <p:txBody>
          <a:bodyPr wrap="square" rtlCol="0">
            <a:spAutoFit/>
          </a:bodyPr>
          <a:lstStyle/>
          <a:p>
            <a:pPr algn="r"/>
            <a:r>
              <a:rPr lang="en-US" sz="2000" i="1" dirty="0" smtClean="0"/>
              <a:t>* Need revision soon</a:t>
            </a:r>
            <a:endParaRPr lang="en-US" sz="2000" i="1" dirty="0"/>
          </a:p>
        </p:txBody>
      </p:sp>
    </p:spTree>
    <p:extLst>
      <p:ext uri="{BB962C8B-B14F-4D97-AF65-F5344CB8AC3E}">
        <p14:creationId xmlns:p14="http://schemas.microsoft.com/office/powerpoint/2010/main" val="474241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295400" y="2736053"/>
            <a:ext cx="6553200" cy="1385895"/>
            <a:chOff x="1295400" y="2799182"/>
            <a:chExt cx="6553200" cy="1385895"/>
          </a:xfrm>
        </p:grpSpPr>
        <p:sp>
          <p:nvSpPr>
            <p:cNvPr id="2" name="TextBox 1"/>
            <p:cNvSpPr txBox="1"/>
            <p:nvPr/>
          </p:nvSpPr>
          <p:spPr>
            <a:xfrm>
              <a:off x="1295400" y="3160868"/>
              <a:ext cx="6553200" cy="584775"/>
            </a:xfrm>
            <a:prstGeom prst="rect">
              <a:avLst/>
            </a:prstGeom>
            <a:noFill/>
          </p:spPr>
          <p:txBody>
            <a:bodyPr wrap="square" rtlCol="0">
              <a:spAutoFit/>
            </a:bodyPr>
            <a:lstStyle/>
            <a:p>
              <a:pPr algn="ctr"/>
              <a:r>
                <a:rPr lang="en-US" sz="3200" b="1" dirty="0" smtClean="0">
                  <a:latin typeface="Arial Rounded MT Bold" panose="020F0704030504030204" pitchFamily="34" charset="0"/>
                </a:rPr>
                <a:t>What’s Missing?</a:t>
              </a:r>
              <a:endParaRPr lang="en-US" b="1" dirty="0" smtClean="0">
                <a:latin typeface="Arial Rounded MT Bold" panose="020F0704030504030204" pitchFamily="34" charset="0"/>
              </a:endParaRPr>
            </a:p>
          </p:txBody>
        </p:sp>
        <p:cxnSp>
          <p:nvCxnSpPr>
            <p:cNvPr id="4" name="Straight Connector 3"/>
            <p:cNvCxnSpPr/>
            <p:nvPr/>
          </p:nvCxnSpPr>
          <p:spPr>
            <a:xfrm>
              <a:off x="1428750" y="2799182"/>
              <a:ext cx="6286500" cy="0"/>
            </a:xfrm>
            <a:prstGeom prst="line">
              <a:avLst/>
            </a:prstGeom>
            <a:ln/>
          </p:spPr>
          <p:style>
            <a:lnRef idx="2">
              <a:schemeClr val="dk1"/>
            </a:lnRef>
            <a:fillRef idx="0">
              <a:schemeClr val="dk1"/>
            </a:fillRef>
            <a:effectRef idx="1">
              <a:schemeClr val="dk1"/>
            </a:effectRef>
            <a:fontRef idx="minor">
              <a:schemeClr val="tx1"/>
            </a:fontRef>
          </p:style>
        </p:cxnSp>
        <p:cxnSp>
          <p:nvCxnSpPr>
            <p:cNvPr id="6" name="Straight Connector 5"/>
            <p:cNvCxnSpPr/>
            <p:nvPr/>
          </p:nvCxnSpPr>
          <p:spPr>
            <a:xfrm>
              <a:off x="1438275" y="4185077"/>
              <a:ext cx="6286500" cy="0"/>
            </a:xfrm>
            <a:prstGeom prst="line">
              <a:avLst/>
            </a:prstGeom>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3425787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latin typeface="Arial Rounded MT Bold" panose="020F0704030504030204" pitchFamily="34" charset="0"/>
              </a:rPr>
              <a:t>Instructor-Led Training</a:t>
            </a:r>
            <a:endParaRPr lang="en-US" dirty="0">
              <a:latin typeface="Arial Rounded MT Bold" panose="020F0704030504030204" pitchFamily="34" charset="0"/>
            </a:endParaRPr>
          </a:p>
        </p:txBody>
      </p:sp>
      <p:grpSp>
        <p:nvGrpSpPr>
          <p:cNvPr id="37" name="Group 36"/>
          <p:cNvGrpSpPr/>
          <p:nvPr/>
        </p:nvGrpSpPr>
        <p:grpSpPr>
          <a:xfrm>
            <a:off x="2686050" y="1397617"/>
            <a:ext cx="6019800" cy="4288808"/>
            <a:chOff x="2590800" y="1883392"/>
            <a:chExt cx="6019800" cy="4288808"/>
          </a:xfrm>
        </p:grpSpPr>
        <p:sp>
          <p:nvSpPr>
            <p:cNvPr id="38" name="Nodal 101"/>
            <p:cNvSpPr/>
            <p:nvPr/>
          </p:nvSpPr>
          <p:spPr>
            <a:xfrm>
              <a:off x="2590800" y="1883392"/>
              <a:ext cx="6019800" cy="4288808"/>
            </a:xfrm>
            <a:prstGeom prst="roundRect">
              <a:avLst>
                <a:gd name="adj" fmla="val 8536"/>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spcFirstLastPara="0" vert="horz" wrap="square" lIns="238336" tIns="238336" rIns="238336" bIns="3255292" numCol="1" spcCol="1270" anchor="t" anchorCtr="0">
              <a:noAutofit/>
            </a:bodyPr>
            <a:lstStyle/>
            <a:p>
              <a:pPr lvl="0" algn="ctr" defTabSz="1600200">
                <a:lnSpc>
                  <a:spcPct val="90000"/>
                </a:lnSpc>
                <a:spcBef>
                  <a:spcPct val="0"/>
                </a:spcBef>
                <a:spcAft>
                  <a:spcPct val="35000"/>
                </a:spcAft>
              </a:pPr>
              <a:r>
                <a:rPr lang="en-US" sz="2000" kern="1200" dirty="0" smtClean="0">
                  <a:solidFill>
                    <a:schemeClr val="tx1"/>
                  </a:solidFill>
                  <a:latin typeface="Arial Rounded MT Bold" panose="020F0704030504030204" pitchFamily="34" charset="0"/>
                </a:rPr>
                <a:t>Nodal 101</a:t>
              </a:r>
              <a:endParaRPr lang="en-US" sz="2000" kern="1200" dirty="0">
                <a:solidFill>
                  <a:schemeClr val="tx1"/>
                </a:solidFill>
                <a:latin typeface="Arial Rounded MT Bold" panose="020F0704030504030204" pitchFamily="34" charset="0"/>
              </a:endParaRPr>
            </a:p>
          </p:txBody>
        </p:sp>
        <p:sp>
          <p:nvSpPr>
            <p:cNvPr id="39" name="CRR"/>
            <p:cNvSpPr/>
            <p:nvPr/>
          </p:nvSpPr>
          <p:spPr>
            <a:xfrm>
              <a:off x="2895600" y="2536209"/>
              <a:ext cx="1447804" cy="1543786"/>
            </a:xfrm>
            <a:prstGeom prst="roundRect">
              <a:avLst/>
            </a:prstGeom>
          </p:spPr>
          <p:style>
            <a:lnRef idx="1">
              <a:schemeClr val="accent3"/>
            </a:lnRef>
            <a:fillRef idx="3">
              <a:schemeClr val="accent3"/>
            </a:fillRef>
            <a:effectRef idx="2">
              <a:schemeClr val="accent3"/>
            </a:effectRef>
            <a:fontRef idx="minor">
              <a:schemeClr val="lt1"/>
            </a:fontRef>
          </p:style>
          <p:txBody>
            <a:bodyPr spcFirstLastPara="0" vert="horz" wrap="square" lIns="224647" tIns="228600" rIns="224647" bIns="228600" numCol="1" spcCol="1270" anchor="t" anchorCtr="0">
              <a:noAutofit/>
            </a:bodyPr>
            <a:lstStyle/>
            <a:p>
              <a:pPr algn="ctr" defTabSz="1600200">
                <a:lnSpc>
                  <a:spcPct val="90000"/>
                </a:lnSpc>
                <a:spcBef>
                  <a:spcPct val="0"/>
                </a:spcBef>
                <a:spcAft>
                  <a:spcPct val="35000"/>
                </a:spcAft>
              </a:pPr>
              <a:r>
                <a:rPr lang="en-US" sz="2000" dirty="0">
                  <a:latin typeface="Arial Rounded MT Bold" panose="020F0704030504030204" pitchFamily="34" charset="0"/>
                </a:rPr>
                <a:t>CRR</a:t>
              </a:r>
            </a:p>
          </p:txBody>
        </p:sp>
        <p:sp>
          <p:nvSpPr>
            <p:cNvPr id="40" name="BTP"/>
            <p:cNvSpPr/>
            <p:nvPr/>
          </p:nvSpPr>
          <p:spPr>
            <a:xfrm>
              <a:off x="4495799" y="2536209"/>
              <a:ext cx="3922396" cy="2547583"/>
            </a:xfrm>
            <a:custGeom>
              <a:avLst/>
              <a:gdLst>
                <a:gd name="connsiteX0" fmla="*/ 0 w 4724400"/>
                <a:gd name="connsiteY0" fmla="*/ 298704 h 2844800"/>
                <a:gd name="connsiteX1" fmla="*/ 298704 w 4724400"/>
                <a:gd name="connsiteY1" fmla="*/ 0 h 2844800"/>
                <a:gd name="connsiteX2" fmla="*/ 4425696 w 4724400"/>
                <a:gd name="connsiteY2" fmla="*/ 0 h 2844800"/>
                <a:gd name="connsiteX3" fmla="*/ 4724400 w 4724400"/>
                <a:gd name="connsiteY3" fmla="*/ 298704 h 2844800"/>
                <a:gd name="connsiteX4" fmla="*/ 4724400 w 4724400"/>
                <a:gd name="connsiteY4" fmla="*/ 2546096 h 2844800"/>
                <a:gd name="connsiteX5" fmla="*/ 4425696 w 4724400"/>
                <a:gd name="connsiteY5" fmla="*/ 2844800 h 2844800"/>
                <a:gd name="connsiteX6" fmla="*/ 298704 w 4724400"/>
                <a:gd name="connsiteY6" fmla="*/ 2844800 h 2844800"/>
                <a:gd name="connsiteX7" fmla="*/ 0 w 4724400"/>
                <a:gd name="connsiteY7" fmla="*/ 2546096 h 2844800"/>
                <a:gd name="connsiteX8" fmla="*/ 0 w 4724400"/>
                <a:gd name="connsiteY8" fmla="*/ 298704 h 284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24400" h="2844800">
                  <a:moveTo>
                    <a:pt x="0" y="298704"/>
                  </a:moveTo>
                  <a:cubicBezTo>
                    <a:pt x="0" y="133734"/>
                    <a:pt x="133734" y="0"/>
                    <a:pt x="298704" y="0"/>
                  </a:cubicBezTo>
                  <a:lnTo>
                    <a:pt x="4425696" y="0"/>
                  </a:lnTo>
                  <a:cubicBezTo>
                    <a:pt x="4590666" y="0"/>
                    <a:pt x="4724400" y="133734"/>
                    <a:pt x="4724400" y="298704"/>
                  </a:cubicBezTo>
                  <a:lnTo>
                    <a:pt x="4724400" y="2546096"/>
                  </a:lnTo>
                  <a:cubicBezTo>
                    <a:pt x="4724400" y="2711066"/>
                    <a:pt x="4590666" y="2844800"/>
                    <a:pt x="4425696" y="2844800"/>
                  </a:cubicBezTo>
                  <a:lnTo>
                    <a:pt x="298704" y="2844800"/>
                  </a:lnTo>
                  <a:cubicBezTo>
                    <a:pt x="133734" y="2844800"/>
                    <a:pt x="0" y="2711066"/>
                    <a:pt x="0" y="2546096"/>
                  </a:cubicBezTo>
                  <a:lnTo>
                    <a:pt x="0" y="298704"/>
                  </a:lnTo>
                  <a:close/>
                </a:path>
              </a:pathLst>
            </a:custGeom>
          </p:spPr>
          <p:style>
            <a:lnRef idx="1">
              <a:schemeClr val="accent3"/>
            </a:lnRef>
            <a:fillRef idx="3">
              <a:schemeClr val="accent3"/>
            </a:fillRef>
            <a:effectRef idx="2">
              <a:schemeClr val="accent3"/>
            </a:effectRef>
            <a:fontRef idx="minor">
              <a:schemeClr val="lt1"/>
            </a:fontRef>
          </p:style>
          <p:txBody>
            <a:bodyPr spcFirstLastPara="0" vert="horz" wrap="square" lIns="224647" tIns="228600" rIns="224647" bIns="228600" numCol="1" spcCol="1270" anchor="t" anchorCtr="0">
              <a:noAutofit/>
            </a:bodyPr>
            <a:lstStyle/>
            <a:p>
              <a:pPr lvl="0" algn="ctr" defTabSz="1600200">
                <a:lnSpc>
                  <a:spcPct val="90000"/>
                </a:lnSpc>
                <a:spcBef>
                  <a:spcPct val="0"/>
                </a:spcBef>
                <a:spcAft>
                  <a:spcPct val="35000"/>
                </a:spcAft>
              </a:pPr>
              <a:r>
                <a:rPr lang="en-US" sz="2000" kern="1200" dirty="0" smtClean="0">
                  <a:latin typeface="Arial Rounded MT Bold" panose="020F0704030504030204" pitchFamily="34" charset="0"/>
                </a:rPr>
                <a:t>Basic Training Program</a:t>
              </a:r>
              <a:endParaRPr lang="en-US" sz="2000" kern="1200" dirty="0">
                <a:latin typeface="Arial Rounded MT Bold" panose="020F0704030504030204" pitchFamily="34" charset="0"/>
              </a:endParaRPr>
            </a:p>
          </p:txBody>
        </p:sp>
        <p:sp>
          <p:nvSpPr>
            <p:cNvPr id="41" name="Resource 201"/>
            <p:cNvSpPr/>
            <p:nvPr/>
          </p:nvSpPr>
          <p:spPr>
            <a:xfrm>
              <a:off x="6172200" y="3254992"/>
              <a:ext cx="1969244" cy="622797"/>
            </a:xfrm>
            <a:prstGeom prst="round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91440" tIns="187153" rIns="91440" bIns="192024" numCol="1" spcCol="1270" anchor="ctr" anchorCtr="0">
              <a:noAutofit/>
            </a:bodyPr>
            <a:lstStyle/>
            <a:p>
              <a:pPr algn="ctr" defTabSz="1600200">
                <a:lnSpc>
                  <a:spcPct val="90000"/>
                </a:lnSpc>
                <a:spcBef>
                  <a:spcPct val="0"/>
                </a:spcBef>
                <a:spcAft>
                  <a:spcPct val="35000"/>
                </a:spcAft>
              </a:pPr>
              <a:r>
                <a:rPr lang="en-US" sz="2000" dirty="0" smtClean="0">
                  <a:solidFill>
                    <a:schemeClr val="tx1"/>
                  </a:solidFill>
                  <a:latin typeface="Arial Rounded MT Bold" panose="020F0704030504030204" pitchFamily="34" charset="0"/>
                </a:rPr>
                <a:t>Resource 201</a:t>
              </a:r>
              <a:endParaRPr lang="en-US" sz="2000" dirty="0">
                <a:solidFill>
                  <a:schemeClr val="tx1"/>
                </a:solidFill>
                <a:latin typeface="Arial Rounded MT Bold" panose="020F0704030504030204" pitchFamily="34" charset="0"/>
              </a:endParaRPr>
            </a:p>
          </p:txBody>
        </p:sp>
        <p:sp>
          <p:nvSpPr>
            <p:cNvPr id="42" name="Settlements 301"/>
            <p:cNvSpPr/>
            <p:nvPr/>
          </p:nvSpPr>
          <p:spPr>
            <a:xfrm>
              <a:off x="3124200" y="3254993"/>
              <a:ext cx="2819400" cy="622797"/>
            </a:xfrm>
            <a:prstGeom prst="round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187153" tIns="187153" rIns="187153" bIns="192024" numCol="1" spcCol="1270" anchor="ctr" anchorCtr="0">
              <a:noAutofit/>
            </a:bodyPr>
            <a:lstStyle/>
            <a:p>
              <a:pPr lvl="0" algn="ctr" defTabSz="1600200">
                <a:lnSpc>
                  <a:spcPct val="90000"/>
                </a:lnSpc>
                <a:spcBef>
                  <a:spcPct val="0"/>
                </a:spcBef>
                <a:spcAft>
                  <a:spcPct val="35000"/>
                </a:spcAft>
              </a:pPr>
              <a:r>
                <a:rPr lang="en-US" sz="2000" kern="1200" dirty="0" smtClean="0">
                  <a:solidFill>
                    <a:schemeClr val="tx1"/>
                  </a:solidFill>
                  <a:latin typeface="Arial Rounded MT Bold" panose="020F0704030504030204" pitchFamily="34" charset="0"/>
                </a:rPr>
                <a:t>Settlements 301</a:t>
              </a:r>
              <a:endParaRPr lang="en-US" sz="2000" kern="1200" dirty="0">
                <a:solidFill>
                  <a:schemeClr val="tx1"/>
                </a:solidFill>
                <a:latin typeface="Arial Rounded MT Bold" panose="020F0704030504030204" pitchFamily="34" charset="0"/>
              </a:endParaRPr>
            </a:p>
          </p:txBody>
        </p:sp>
        <p:sp>
          <p:nvSpPr>
            <p:cNvPr id="43" name="Transmission 101"/>
            <p:cNvSpPr/>
            <p:nvPr/>
          </p:nvSpPr>
          <p:spPr>
            <a:xfrm>
              <a:off x="4495799" y="5159992"/>
              <a:ext cx="3922396" cy="766622"/>
            </a:xfrm>
            <a:prstGeom prst="roundRect">
              <a:avLst>
                <a:gd name="adj" fmla="val 29878"/>
              </a:avLst>
            </a:prstGeom>
          </p:spPr>
          <p:style>
            <a:lnRef idx="1">
              <a:schemeClr val="accent3"/>
            </a:lnRef>
            <a:fillRef idx="3">
              <a:schemeClr val="accent3"/>
            </a:fillRef>
            <a:effectRef idx="2">
              <a:schemeClr val="accent3"/>
            </a:effectRef>
            <a:fontRef idx="minor">
              <a:schemeClr val="lt1"/>
            </a:fontRef>
          </p:style>
          <p:txBody>
            <a:bodyPr spcFirstLastPara="0" vert="horz" wrap="square" lIns="224647" tIns="224647" rIns="224647" bIns="228600" numCol="1" spcCol="1270" anchor="ctr" anchorCtr="0">
              <a:noAutofit/>
            </a:bodyPr>
            <a:lstStyle/>
            <a:p>
              <a:pPr lvl="0" algn="ctr" defTabSz="1600200">
                <a:lnSpc>
                  <a:spcPct val="90000"/>
                </a:lnSpc>
                <a:spcBef>
                  <a:spcPct val="0"/>
                </a:spcBef>
                <a:spcAft>
                  <a:spcPct val="35000"/>
                </a:spcAft>
              </a:pPr>
              <a:r>
                <a:rPr lang="en-US" sz="2000" kern="1200" dirty="0" smtClean="0">
                  <a:latin typeface="Arial Rounded MT Bold" panose="020F0704030504030204" pitchFamily="34" charset="0"/>
                </a:rPr>
                <a:t>Transmission 101</a:t>
              </a:r>
              <a:endParaRPr lang="en-US" sz="2000" kern="1200" dirty="0">
                <a:latin typeface="Arial Rounded MT Bold" panose="020F0704030504030204" pitchFamily="34" charset="0"/>
              </a:endParaRPr>
            </a:p>
          </p:txBody>
        </p:sp>
        <p:sp>
          <p:nvSpPr>
            <p:cNvPr id="44" name="Wholesale Workshops"/>
            <p:cNvSpPr/>
            <p:nvPr/>
          </p:nvSpPr>
          <p:spPr>
            <a:xfrm>
              <a:off x="4762500" y="4079995"/>
              <a:ext cx="3378945" cy="698997"/>
            </a:xfrm>
            <a:prstGeom prst="round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187153" tIns="187153" rIns="187153" bIns="192024" numCol="1" spcCol="1270" anchor="ctr" anchorCtr="0">
              <a:noAutofit/>
            </a:bodyPr>
            <a:lstStyle/>
            <a:p>
              <a:pPr lvl="0" algn="ctr" defTabSz="1600200">
                <a:lnSpc>
                  <a:spcPct val="90000"/>
                </a:lnSpc>
                <a:spcBef>
                  <a:spcPct val="0"/>
                </a:spcBef>
              </a:pPr>
              <a:r>
                <a:rPr lang="en-US" sz="2000" dirty="0" smtClean="0">
                  <a:solidFill>
                    <a:schemeClr val="tx1"/>
                  </a:solidFill>
                  <a:latin typeface="Arial Rounded MT Bold" panose="020F0704030504030204" pitchFamily="34" charset="0"/>
                </a:rPr>
                <a:t>Wholesale Workshops</a:t>
              </a:r>
              <a:endParaRPr lang="en-US" sz="2000" kern="1200" dirty="0">
                <a:solidFill>
                  <a:schemeClr val="tx1"/>
                </a:solidFill>
                <a:latin typeface="Arial Rounded MT Bold" panose="020F0704030504030204" pitchFamily="34" charset="0"/>
              </a:endParaRPr>
            </a:p>
          </p:txBody>
        </p:sp>
        <p:sp>
          <p:nvSpPr>
            <p:cNvPr id="45" name="LSE 201"/>
            <p:cNvSpPr/>
            <p:nvPr/>
          </p:nvSpPr>
          <p:spPr>
            <a:xfrm>
              <a:off x="2895600" y="4226789"/>
              <a:ext cx="1447804" cy="857003"/>
            </a:xfrm>
            <a:prstGeom prst="roundRect">
              <a:avLst/>
            </a:prstGeom>
          </p:spPr>
          <p:style>
            <a:lnRef idx="1">
              <a:schemeClr val="accent3"/>
            </a:lnRef>
            <a:fillRef idx="3">
              <a:schemeClr val="accent3"/>
            </a:fillRef>
            <a:effectRef idx="2">
              <a:schemeClr val="accent3"/>
            </a:effectRef>
            <a:fontRef idx="minor">
              <a:schemeClr val="lt1"/>
            </a:fontRef>
          </p:style>
          <p:txBody>
            <a:bodyPr spcFirstLastPara="0" vert="horz" wrap="square" lIns="224647" tIns="91440" rIns="224647" bIns="91440" numCol="1" spcCol="1270" anchor="ctr" anchorCtr="0">
              <a:noAutofit/>
            </a:bodyPr>
            <a:lstStyle/>
            <a:p>
              <a:pPr algn="ctr" defTabSz="1600200">
                <a:lnSpc>
                  <a:spcPct val="90000"/>
                </a:lnSpc>
                <a:spcBef>
                  <a:spcPct val="0"/>
                </a:spcBef>
                <a:spcAft>
                  <a:spcPct val="35000"/>
                </a:spcAft>
              </a:pPr>
              <a:r>
                <a:rPr lang="en-US" sz="2000" dirty="0">
                  <a:latin typeface="Arial Rounded MT Bold" panose="020F0704030504030204" pitchFamily="34" charset="0"/>
                </a:rPr>
                <a:t>LSE 201</a:t>
              </a:r>
            </a:p>
          </p:txBody>
        </p:sp>
      </p:grpSp>
      <p:sp>
        <p:nvSpPr>
          <p:cNvPr id="2" name="Rectangle 1"/>
          <p:cNvSpPr/>
          <p:nvPr/>
        </p:nvSpPr>
        <p:spPr>
          <a:xfrm>
            <a:off x="361950" y="729219"/>
            <a:ext cx="8632421" cy="518580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4"/>
          <p:cNvGrpSpPr/>
          <p:nvPr/>
        </p:nvGrpSpPr>
        <p:grpSpPr>
          <a:xfrm>
            <a:off x="361950" y="729219"/>
            <a:ext cx="8496299" cy="5185805"/>
            <a:chOff x="266700" y="1214994"/>
            <a:chExt cx="8496299" cy="5185805"/>
          </a:xfrm>
        </p:grpSpPr>
        <p:sp>
          <p:nvSpPr>
            <p:cNvPr id="16" name="Nodal 101"/>
            <p:cNvSpPr/>
            <p:nvPr/>
          </p:nvSpPr>
          <p:spPr>
            <a:xfrm>
              <a:off x="266700" y="1214994"/>
              <a:ext cx="8496299" cy="5185805"/>
            </a:xfrm>
            <a:custGeom>
              <a:avLst/>
              <a:gdLst>
                <a:gd name="connsiteX0" fmla="*/ 0 w 6096000"/>
                <a:gd name="connsiteY0" fmla="*/ 345440 h 4063999"/>
                <a:gd name="connsiteX1" fmla="*/ 345440 w 6096000"/>
                <a:gd name="connsiteY1" fmla="*/ 0 h 4063999"/>
                <a:gd name="connsiteX2" fmla="*/ 5750560 w 6096000"/>
                <a:gd name="connsiteY2" fmla="*/ 0 h 4063999"/>
                <a:gd name="connsiteX3" fmla="*/ 6096000 w 6096000"/>
                <a:gd name="connsiteY3" fmla="*/ 345440 h 4063999"/>
                <a:gd name="connsiteX4" fmla="*/ 6096000 w 6096000"/>
                <a:gd name="connsiteY4" fmla="*/ 3718559 h 4063999"/>
                <a:gd name="connsiteX5" fmla="*/ 5750560 w 6096000"/>
                <a:gd name="connsiteY5" fmla="*/ 4063999 h 4063999"/>
                <a:gd name="connsiteX6" fmla="*/ 345440 w 6096000"/>
                <a:gd name="connsiteY6" fmla="*/ 4063999 h 4063999"/>
                <a:gd name="connsiteX7" fmla="*/ 0 w 6096000"/>
                <a:gd name="connsiteY7" fmla="*/ 3718559 h 4063999"/>
                <a:gd name="connsiteX8" fmla="*/ 0 w 6096000"/>
                <a:gd name="connsiteY8" fmla="*/ 345440 h 4063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00" h="4063999">
                  <a:moveTo>
                    <a:pt x="0" y="345440"/>
                  </a:moveTo>
                  <a:cubicBezTo>
                    <a:pt x="0" y="154659"/>
                    <a:pt x="154659" y="0"/>
                    <a:pt x="345440" y="0"/>
                  </a:cubicBezTo>
                  <a:lnTo>
                    <a:pt x="5750560" y="0"/>
                  </a:lnTo>
                  <a:cubicBezTo>
                    <a:pt x="5941341" y="0"/>
                    <a:pt x="6096000" y="154659"/>
                    <a:pt x="6096000" y="345440"/>
                  </a:cubicBezTo>
                  <a:lnTo>
                    <a:pt x="6096000" y="3718559"/>
                  </a:lnTo>
                  <a:cubicBezTo>
                    <a:pt x="6096000" y="3909340"/>
                    <a:pt x="5941341" y="4063999"/>
                    <a:pt x="5750560" y="4063999"/>
                  </a:cubicBezTo>
                  <a:lnTo>
                    <a:pt x="345440" y="4063999"/>
                  </a:lnTo>
                  <a:cubicBezTo>
                    <a:pt x="154659" y="4063999"/>
                    <a:pt x="0" y="3909340"/>
                    <a:pt x="0" y="3718559"/>
                  </a:cubicBezTo>
                  <a:lnTo>
                    <a:pt x="0" y="345440"/>
                  </a:lnTo>
                  <a:close/>
                </a:path>
              </a:pathLst>
            </a:custGeom>
          </p:spPr>
          <p:style>
            <a:lnRef idx="1">
              <a:schemeClr val="accent2"/>
            </a:lnRef>
            <a:fillRef idx="3">
              <a:schemeClr val="accent2"/>
            </a:fillRef>
            <a:effectRef idx="2">
              <a:schemeClr val="accent2"/>
            </a:effectRef>
            <a:fontRef idx="minor">
              <a:schemeClr val="lt1"/>
            </a:fontRef>
          </p:style>
          <p:txBody>
            <a:bodyPr spcFirstLastPara="0" vert="horz" wrap="square" lIns="238336" tIns="238336" rIns="238336" bIns="3255292" numCol="1" spcCol="1270" anchor="t" anchorCtr="0">
              <a:noAutofit/>
            </a:bodyPr>
            <a:lstStyle/>
            <a:p>
              <a:pPr lvl="0" algn="ctr" defTabSz="1600200">
                <a:lnSpc>
                  <a:spcPct val="90000"/>
                </a:lnSpc>
                <a:spcBef>
                  <a:spcPct val="0"/>
                </a:spcBef>
                <a:spcAft>
                  <a:spcPct val="35000"/>
                </a:spcAft>
              </a:pPr>
              <a:r>
                <a:rPr lang="en-US" sz="2000" dirty="0" smtClean="0">
                  <a:solidFill>
                    <a:schemeClr val="tx1"/>
                  </a:solidFill>
                  <a:latin typeface="Arial Rounded MT Bold" panose="020F0704030504030204" pitchFamily="34" charset="0"/>
                </a:rPr>
                <a:t>ERCOT 101</a:t>
              </a:r>
              <a:endParaRPr lang="en-US" sz="2000" kern="1200" dirty="0">
                <a:solidFill>
                  <a:schemeClr val="tx1"/>
                </a:solidFill>
                <a:latin typeface="Arial Rounded MT Bold" panose="020F0704030504030204" pitchFamily="34" charset="0"/>
              </a:endParaRPr>
            </a:p>
          </p:txBody>
        </p:sp>
        <p:sp>
          <p:nvSpPr>
            <p:cNvPr id="17" name="Nodal 101"/>
            <p:cNvSpPr/>
            <p:nvPr/>
          </p:nvSpPr>
          <p:spPr>
            <a:xfrm>
              <a:off x="2590800" y="1883392"/>
              <a:ext cx="6019800" cy="4288808"/>
            </a:xfrm>
            <a:prstGeom prst="roundRect">
              <a:avLst>
                <a:gd name="adj" fmla="val 8536"/>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spcFirstLastPara="0" vert="horz" wrap="square" lIns="238336" tIns="238336" rIns="238336" bIns="3255292" numCol="1" spcCol="1270" anchor="t" anchorCtr="0">
              <a:noAutofit/>
            </a:bodyPr>
            <a:lstStyle/>
            <a:p>
              <a:pPr lvl="0" algn="ctr" defTabSz="1600200">
                <a:lnSpc>
                  <a:spcPct val="90000"/>
                </a:lnSpc>
                <a:spcBef>
                  <a:spcPct val="0"/>
                </a:spcBef>
                <a:spcAft>
                  <a:spcPct val="35000"/>
                </a:spcAft>
              </a:pPr>
              <a:r>
                <a:rPr lang="en-US" sz="2000" kern="1200" dirty="0" smtClean="0">
                  <a:solidFill>
                    <a:schemeClr val="tx1"/>
                  </a:solidFill>
                  <a:latin typeface="Arial Rounded MT Bold" panose="020F0704030504030204" pitchFamily="34" charset="0"/>
                </a:rPr>
                <a:t>Nodal 101</a:t>
              </a:r>
              <a:endParaRPr lang="en-US" sz="2000" kern="1200" dirty="0">
                <a:solidFill>
                  <a:schemeClr val="tx1"/>
                </a:solidFill>
                <a:latin typeface="Arial Rounded MT Bold" panose="020F0704030504030204" pitchFamily="34" charset="0"/>
              </a:endParaRPr>
            </a:p>
          </p:txBody>
        </p:sp>
        <p:sp>
          <p:nvSpPr>
            <p:cNvPr id="18" name="CRR"/>
            <p:cNvSpPr/>
            <p:nvPr/>
          </p:nvSpPr>
          <p:spPr>
            <a:xfrm>
              <a:off x="2895600" y="2536209"/>
              <a:ext cx="1447804" cy="1543786"/>
            </a:xfrm>
            <a:prstGeom prst="roundRect">
              <a:avLst/>
            </a:prstGeom>
          </p:spPr>
          <p:style>
            <a:lnRef idx="1">
              <a:schemeClr val="accent3"/>
            </a:lnRef>
            <a:fillRef idx="3">
              <a:schemeClr val="accent3"/>
            </a:fillRef>
            <a:effectRef idx="2">
              <a:schemeClr val="accent3"/>
            </a:effectRef>
            <a:fontRef idx="minor">
              <a:schemeClr val="lt1"/>
            </a:fontRef>
          </p:style>
          <p:txBody>
            <a:bodyPr spcFirstLastPara="0" vert="horz" wrap="square" lIns="224647" tIns="228600" rIns="224647" bIns="228600" numCol="1" spcCol="1270" anchor="t" anchorCtr="0">
              <a:noAutofit/>
            </a:bodyPr>
            <a:lstStyle/>
            <a:p>
              <a:pPr algn="ctr" defTabSz="1600200">
                <a:lnSpc>
                  <a:spcPct val="90000"/>
                </a:lnSpc>
                <a:spcBef>
                  <a:spcPct val="0"/>
                </a:spcBef>
                <a:spcAft>
                  <a:spcPct val="35000"/>
                </a:spcAft>
              </a:pPr>
              <a:r>
                <a:rPr lang="en-US" sz="2000" dirty="0">
                  <a:latin typeface="Arial Rounded MT Bold" panose="020F0704030504030204" pitchFamily="34" charset="0"/>
                </a:rPr>
                <a:t>CRR</a:t>
              </a:r>
            </a:p>
          </p:txBody>
        </p:sp>
        <p:sp>
          <p:nvSpPr>
            <p:cNvPr id="19" name="BTP"/>
            <p:cNvSpPr/>
            <p:nvPr/>
          </p:nvSpPr>
          <p:spPr>
            <a:xfrm>
              <a:off x="4495799" y="2536209"/>
              <a:ext cx="3922396" cy="2547583"/>
            </a:xfrm>
            <a:custGeom>
              <a:avLst/>
              <a:gdLst>
                <a:gd name="connsiteX0" fmla="*/ 0 w 4724400"/>
                <a:gd name="connsiteY0" fmla="*/ 298704 h 2844800"/>
                <a:gd name="connsiteX1" fmla="*/ 298704 w 4724400"/>
                <a:gd name="connsiteY1" fmla="*/ 0 h 2844800"/>
                <a:gd name="connsiteX2" fmla="*/ 4425696 w 4724400"/>
                <a:gd name="connsiteY2" fmla="*/ 0 h 2844800"/>
                <a:gd name="connsiteX3" fmla="*/ 4724400 w 4724400"/>
                <a:gd name="connsiteY3" fmla="*/ 298704 h 2844800"/>
                <a:gd name="connsiteX4" fmla="*/ 4724400 w 4724400"/>
                <a:gd name="connsiteY4" fmla="*/ 2546096 h 2844800"/>
                <a:gd name="connsiteX5" fmla="*/ 4425696 w 4724400"/>
                <a:gd name="connsiteY5" fmla="*/ 2844800 h 2844800"/>
                <a:gd name="connsiteX6" fmla="*/ 298704 w 4724400"/>
                <a:gd name="connsiteY6" fmla="*/ 2844800 h 2844800"/>
                <a:gd name="connsiteX7" fmla="*/ 0 w 4724400"/>
                <a:gd name="connsiteY7" fmla="*/ 2546096 h 2844800"/>
                <a:gd name="connsiteX8" fmla="*/ 0 w 4724400"/>
                <a:gd name="connsiteY8" fmla="*/ 298704 h 2844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24400" h="2844800">
                  <a:moveTo>
                    <a:pt x="0" y="298704"/>
                  </a:moveTo>
                  <a:cubicBezTo>
                    <a:pt x="0" y="133734"/>
                    <a:pt x="133734" y="0"/>
                    <a:pt x="298704" y="0"/>
                  </a:cubicBezTo>
                  <a:lnTo>
                    <a:pt x="4425696" y="0"/>
                  </a:lnTo>
                  <a:cubicBezTo>
                    <a:pt x="4590666" y="0"/>
                    <a:pt x="4724400" y="133734"/>
                    <a:pt x="4724400" y="298704"/>
                  </a:cubicBezTo>
                  <a:lnTo>
                    <a:pt x="4724400" y="2546096"/>
                  </a:lnTo>
                  <a:cubicBezTo>
                    <a:pt x="4724400" y="2711066"/>
                    <a:pt x="4590666" y="2844800"/>
                    <a:pt x="4425696" y="2844800"/>
                  </a:cubicBezTo>
                  <a:lnTo>
                    <a:pt x="298704" y="2844800"/>
                  </a:lnTo>
                  <a:cubicBezTo>
                    <a:pt x="133734" y="2844800"/>
                    <a:pt x="0" y="2711066"/>
                    <a:pt x="0" y="2546096"/>
                  </a:cubicBezTo>
                  <a:lnTo>
                    <a:pt x="0" y="298704"/>
                  </a:lnTo>
                  <a:close/>
                </a:path>
              </a:pathLst>
            </a:custGeom>
          </p:spPr>
          <p:style>
            <a:lnRef idx="1">
              <a:schemeClr val="accent3"/>
            </a:lnRef>
            <a:fillRef idx="3">
              <a:schemeClr val="accent3"/>
            </a:fillRef>
            <a:effectRef idx="2">
              <a:schemeClr val="accent3"/>
            </a:effectRef>
            <a:fontRef idx="minor">
              <a:schemeClr val="lt1"/>
            </a:fontRef>
          </p:style>
          <p:txBody>
            <a:bodyPr spcFirstLastPara="0" vert="horz" wrap="square" lIns="224647" tIns="228600" rIns="224647" bIns="228600" numCol="1" spcCol="1270" anchor="t" anchorCtr="0">
              <a:noAutofit/>
            </a:bodyPr>
            <a:lstStyle/>
            <a:p>
              <a:pPr lvl="0" algn="ctr" defTabSz="1600200">
                <a:lnSpc>
                  <a:spcPct val="90000"/>
                </a:lnSpc>
                <a:spcBef>
                  <a:spcPct val="0"/>
                </a:spcBef>
                <a:spcAft>
                  <a:spcPct val="35000"/>
                </a:spcAft>
              </a:pPr>
              <a:r>
                <a:rPr lang="en-US" sz="2000" kern="1200" dirty="0" smtClean="0">
                  <a:latin typeface="Arial Rounded MT Bold" panose="020F0704030504030204" pitchFamily="34" charset="0"/>
                </a:rPr>
                <a:t>Basic Training Program</a:t>
              </a:r>
              <a:endParaRPr lang="en-US" sz="2000" kern="1200" dirty="0">
                <a:latin typeface="Arial Rounded MT Bold" panose="020F0704030504030204" pitchFamily="34" charset="0"/>
              </a:endParaRPr>
            </a:p>
          </p:txBody>
        </p:sp>
        <p:sp>
          <p:nvSpPr>
            <p:cNvPr id="20" name="Resource 201"/>
            <p:cNvSpPr/>
            <p:nvPr/>
          </p:nvSpPr>
          <p:spPr>
            <a:xfrm>
              <a:off x="6172200" y="3254992"/>
              <a:ext cx="1969244" cy="622797"/>
            </a:xfrm>
            <a:prstGeom prst="round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91440" tIns="187153" rIns="91440" bIns="192024" numCol="1" spcCol="1270" anchor="ctr" anchorCtr="0">
              <a:noAutofit/>
            </a:bodyPr>
            <a:lstStyle/>
            <a:p>
              <a:pPr algn="ctr" defTabSz="1600200">
                <a:lnSpc>
                  <a:spcPct val="90000"/>
                </a:lnSpc>
                <a:spcBef>
                  <a:spcPct val="0"/>
                </a:spcBef>
                <a:spcAft>
                  <a:spcPct val="35000"/>
                </a:spcAft>
              </a:pPr>
              <a:r>
                <a:rPr lang="en-US" sz="2000" dirty="0" smtClean="0">
                  <a:solidFill>
                    <a:schemeClr val="tx1"/>
                  </a:solidFill>
                  <a:latin typeface="Arial Rounded MT Bold" panose="020F0704030504030204" pitchFamily="34" charset="0"/>
                </a:rPr>
                <a:t>Resource </a:t>
              </a:r>
              <a:r>
                <a:rPr lang="en-US" sz="2000" dirty="0" smtClean="0">
                  <a:solidFill>
                    <a:schemeClr val="tx1"/>
                  </a:solidFill>
                  <a:latin typeface="Arial Rounded MT Bold" panose="020F0704030504030204" pitchFamily="34" charset="0"/>
                </a:rPr>
                <a:t>201</a:t>
              </a:r>
              <a:endParaRPr lang="en-US" sz="2000" dirty="0">
                <a:solidFill>
                  <a:schemeClr val="tx1"/>
                </a:solidFill>
                <a:latin typeface="Arial Rounded MT Bold" panose="020F0704030504030204" pitchFamily="34" charset="0"/>
              </a:endParaRPr>
            </a:p>
          </p:txBody>
        </p:sp>
        <p:sp>
          <p:nvSpPr>
            <p:cNvPr id="21" name="Settlements 301"/>
            <p:cNvSpPr/>
            <p:nvPr/>
          </p:nvSpPr>
          <p:spPr>
            <a:xfrm>
              <a:off x="3124200" y="3254993"/>
              <a:ext cx="2819400" cy="622797"/>
            </a:xfrm>
            <a:prstGeom prst="round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187153" tIns="187153" rIns="187153" bIns="192024" numCol="1" spcCol="1270" anchor="ctr" anchorCtr="0">
              <a:noAutofit/>
            </a:bodyPr>
            <a:lstStyle/>
            <a:p>
              <a:pPr lvl="0" algn="ctr" defTabSz="1600200">
                <a:lnSpc>
                  <a:spcPct val="90000"/>
                </a:lnSpc>
                <a:spcBef>
                  <a:spcPct val="0"/>
                </a:spcBef>
                <a:spcAft>
                  <a:spcPct val="35000"/>
                </a:spcAft>
              </a:pPr>
              <a:r>
                <a:rPr lang="en-US" sz="2000" kern="1200" dirty="0" smtClean="0">
                  <a:solidFill>
                    <a:schemeClr val="tx1"/>
                  </a:solidFill>
                  <a:latin typeface="Arial Rounded MT Bold" panose="020F0704030504030204" pitchFamily="34" charset="0"/>
                </a:rPr>
                <a:t>Settlements 301</a:t>
              </a:r>
              <a:endParaRPr lang="en-US" sz="2000" kern="1200" dirty="0">
                <a:solidFill>
                  <a:schemeClr val="tx1"/>
                </a:solidFill>
                <a:latin typeface="Arial Rounded MT Bold" panose="020F0704030504030204" pitchFamily="34" charset="0"/>
              </a:endParaRPr>
            </a:p>
          </p:txBody>
        </p:sp>
        <p:sp>
          <p:nvSpPr>
            <p:cNvPr id="22" name="Transmission 101"/>
            <p:cNvSpPr/>
            <p:nvPr/>
          </p:nvSpPr>
          <p:spPr>
            <a:xfrm>
              <a:off x="4495799" y="5159992"/>
              <a:ext cx="3922396" cy="766622"/>
            </a:xfrm>
            <a:prstGeom prst="roundRect">
              <a:avLst>
                <a:gd name="adj" fmla="val 29878"/>
              </a:avLst>
            </a:prstGeom>
          </p:spPr>
          <p:style>
            <a:lnRef idx="1">
              <a:schemeClr val="accent3"/>
            </a:lnRef>
            <a:fillRef idx="3">
              <a:schemeClr val="accent3"/>
            </a:fillRef>
            <a:effectRef idx="2">
              <a:schemeClr val="accent3"/>
            </a:effectRef>
            <a:fontRef idx="minor">
              <a:schemeClr val="lt1"/>
            </a:fontRef>
          </p:style>
          <p:txBody>
            <a:bodyPr spcFirstLastPara="0" vert="horz" wrap="square" lIns="224647" tIns="224647" rIns="224647" bIns="228600" numCol="1" spcCol="1270" anchor="ctr" anchorCtr="0">
              <a:noAutofit/>
            </a:bodyPr>
            <a:lstStyle/>
            <a:p>
              <a:pPr lvl="0" algn="ctr" defTabSz="1600200">
                <a:lnSpc>
                  <a:spcPct val="90000"/>
                </a:lnSpc>
                <a:spcBef>
                  <a:spcPct val="0"/>
                </a:spcBef>
                <a:spcAft>
                  <a:spcPct val="35000"/>
                </a:spcAft>
              </a:pPr>
              <a:r>
                <a:rPr lang="en-US" sz="2000" kern="1200" dirty="0" smtClean="0">
                  <a:latin typeface="Arial Rounded MT Bold" panose="020F0704030504030204" pitchFamily="34" charset="0"/>
                </a:rPr>
                <a:t>Transmission 101</a:t>
              </a:r>
              <a:endParaRPr lang="en-US" sz="2000" kern="1200" dirty="0">
                <a:latin typeface="Arial Rounded MT Bold" panose="020F0704030504030204" pitchFamily="34" charset="0"/>
              </a:endParaRPr>
            </a:p>
          </p:txBody>
        </p:sp>
        <p:sp>
          <p:nvSpPr>
            <p:cNvPr id="23" name="Wholesale Workshops"/>
            <p:cNvSpPr/>
            <p:nvPr/>
          </p:nvSpPr>
          <p:spPr>
            <a:xfrm>
              <a:off x="4762500" y="4079995"/>
              <a:ext cx="3378945" cy="698997"/>
            </a:xfrm>
            <a:prstGeom prst="round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187153" tIns="187153" rIns="187153" bIns="192024" numCol="1" spcCol="1270" anchor="ctr" anchorCtr="0">
              <a:noAutofit/>
            </a:bodyPr>
            <a:lstStyle/>
            <a:p>
              <a:pPr lvl="0" algn="ctr" defTabSz="1600200">
                <a:lnSpc>
                  <a:spcPct val="90000"/>
                </a:lnSpc>
                <a:spcBef>
                  <a:spcPct val="0"/>
                </a:spcBef>
              </a:pPr>
              <a:r>
                <a:rPr lang="en-US" sz="2000" dirty="0" smtClean="0">
                  <a:solidFill>
                    <a:schemeClr val="tx1"/>
                  </a:solidFill>
                  <a:latin typeface="Arial Rounded MT Bold" panose="020F0704030504030204" pitchFamily="34" charset="0"/>
                </a:rPr>
                <a:t>Wholesale Workshops</a:t>
              </a:r>
              <a:endParaRPr lang="en-US" sz="2000" kern="1200" dirty="0">
                <a:solidFill>
                  <a:schemeClr val="tx1"/>
                </a:solidFill>
                <a:latin typeface="Arial Rounded MT Bold" panose="020F0704030504030204" pitchFamily="34" charset="0"/>
              </a:endParaRPr>
            </a:p>
          </p:txBody>
        </p:sp>
        <p:sp>
          <p:nvSpPr>
            <p:cNvPr id="30" name="Retail 101"/>
            <p:cNvSpPr/>
            <p:nvPr/>
          </p:nvSpPr>
          <p:spPr>
            <a:xfrm>
              <a:off x="457202" y="1883392"/>
              <a:ext cx="2057398" cy="4288808"/>
            </a:xfrm>
            <a:prstGeom prst="round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spcFirstLastPara="0" vert="horz" wrap="square" lIns="238336" tIns="238336" rIns="238336" bIns="3255292" numCol="1" spcCol="1270" anchor="t" anchorCtr="0">
              <a:noAutofit/>
            </a:bodyPr>
            <a:lstStyle/>
            <a:p>
              <a:pPr algn="ctr" defTabSz="1600200">
                <a:lnSpc>
                  <a:spcPct val="90000"/>
                </a:lnSpc>
                <a:spcBef>
                  <a:spcPct val="0"/>
                </a:spcBef>
                <a:spcAft>
                  <a:spcPct val="35000"/>
                </a:spcAft>
              </a:pPr>
              <a:r>
                <a:rPr lang="en-US" sz="2000" dirty="0">
                  <a:solidFill>
                    <a:schemeClr val="tx1"/>
                  </a:solidFill>
                  <a:latin typeface="Arial Rounded MT Bold" panose="020F0704030504030204" pitchFamily="34" charset="0"/>
                </a:rPr>
                <a:t>Retail 101</a:t>
              </a:r>
            </a:p>
          </p:txBody>
        </p:sp>
        <p:sp>
          <p:nvSpPr>
            <p:cNvPr id="31" name="LSE 201"/>
            <p:cNvSpPr/>
            <p:nvPr/>
          </p:nvSpPr>
          <p:spPr>
            <a:xfrm>
              <a:off x="1219200" y="4226789"/>
              <a:ext cx="2667000" cy="857003"/>
            </a:xfrm>
            <a:prstGeom prst="roundRect">
              <a:avLst/>
            </a:prstGeom>
          </p:spPr>
          <p:style>
            <a:lnRef idx="1">
              <a:schemeClr val="accent3"/>
            </a:lnRef>
            <a:fillRef idx="3">
              <a:schemeClr val="accent3"/>
            </a:fillRef>
            <a:effectRef idx="2">
              <a:schemeClr val="accent3"/>
            </a:effectRef>
            <a:fontRef idx="minor">
              <a:schemeClr val="lt1"/>
            </a:fontRef>
          </p:style>
          <p:txBody>
            <a:bodyPr spcFirstLastPara="0" vert="horz" wrap="square" lIns="224647" tIns="228600" rIns="224647" bIns="228600" numCol="1" spcCol="1270" anchor="t" anchorCtr="0">
              <a:noAutofit/>
            </a:bodyPr>
            <a:lstStyle/>
            <a:p>
              <a:pPr algn="ctr" defTabSz="1600200">
                <a:lnSpc>
                  <a:spcPct val="90000"/>
                </a:lnSpc>
                <a:spcBef>
                  <a:spcPct val="0"/>
                </a:spcBef>
                <a:spcAft>
                  <a:spcPct val="35000"/>
                </a:spcAft>
              </a:pPr>
              <a:r>
                <a:rPr lang="en-US" sz="2000" dirty="0">
                  <a:latin typeface="Arial Rounded MT Bold" panose="020F0704030504030204" pitchFamily="34" charset="0"/>
                </a:rPr>
                <a:t>LSE 201</a:t>
              </a:r>
            </a:p>
          </p:txBody>
        </p:sp>
        <p:sp>
          <p:nvSpPr>
            <p:cNvPr id="32" name="Retail Workshops"/>
            <p:cNvSpPr/>
            <p:nvPr/>
          </p:nvSpPr>
          <p:spPr>
            <a:xfrm>
              <a:off x="609600" y="2868796"/>
              <a:ext cx="1752600" cy="878611"/>
            </a:xfrm>
            <a:prstGeom prst="roundRect">
              <a:avLst/>
            </a:prstGeom>
          </p:spPr>
          <p:style>
            <a:lnRef idx="1">
              <a:schemeClr val="accent3"/>
            </a:lnRef>
            <a:fillRef idx="3">
              <a:schemeClr val="accent3"/>
            </a:fillRef>
            <a:effectRef idx="2">
              <a:schemeClr val="accent3"/>
            </a:effectRef>
            <a:fontRef idx="minor">
              <a:schemeClr val="lt1"/>
            </a:fontRef>
          </p:style>
          <p:txBody>
            <a:bodyPr spcFirstLastPara="0" vert="horz" wrap="square" lIns="91440" tIns="224647" rIns="91440" bIns="228600" numCol="1" spcCol="1270" anchor="ctr" anchorCtr="0">
              <a:noAutofit/>
            </a:bodyPr>
            <a:lstStyle/>
            <a:p>
              <a:pPr algn="ctr" defTabSz="1600200">
                <a:lnSpc>
                  <a:spcPct val="90000"/>
                </a:lnSpc>
                <a:spcBef>
                  <a:spcPct val="0"/>
                </a:spcBef>
              </a:pPr>
              <a:r>
                <a:rPr lang="en-US" sz="2000" dirty="0" smtClean="0">
                  <a:solidFill>
                    <a:schemeClr val="lt1"/>
                  </a:solidFill>
                  <a:latin typeface="Arial Rounded MT Bold" panose="020F0704030504030204" pitchFamily="34" charset="0"/>
                </a:rPr>
                <a:t>Retail</a:t>
              </a:r>
            </a:p>
            <a:p>
              <a:pPr algn="ctr" defTabSz="1600200">
                <a:lnSpc>
                  <a:spcPct val="90000"/>
                </a:lnSpc>
                <a:spcBef>
                  <a:spcPct val="0"/>
                </a:spcBef>
              </a:pPr>
              <a:r>
                <a:rPr lang="en-US" sz="2000" dirty="0" smtClean="0">
                  <a:latin typeface="Arial Rounded MT Bold" panose="020F0704030504030204" pitchFamily="34" charset="0"/>
                </a:rPr>
                <a:t>Workshops</a:t>
              </a:r>
              <a:endParaRPr lang="en-US" sz="2000" dirty="0">
                <a:solidFill>
                  <a:schemeClr val="lt1"/>
                </a:solidFill>
                <a:latin typeface="Arial Rounded MT Bold" panose="020F0704030504030204" pitchFamily="34" charset="0"/>
              </a:endParaRPr>
            </a:p>
          </p:txBody>
        </p:sp>
        <p:sp>
          <p:nvSpPr>
            <p:cNvPr id="33" name="Resource 201"/>
            <p:cNvSpPr/>
            <p:nvPr/>
          </p:nvSpPr>
          <p:spPr>
            <a:xfrm>
              <a:off x="1219200" y="5224752"/>
              <a:ext cx="2667000" cy="701862"/>
            </a:xfrm>
            <a:prstGeom prst="round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187153" tIns="187153" rIns="187153" bIns="192024" numCol="1" spcCol="1270" anchor="ctr" anchorCtr="0">
              <a:noAutofit/>
            </a:bodyPr>
            <a:lstStyle/>
            <a:p>
              <a:pPr algn="ctr" defTabSz="1600200">
                <a:lnSpc>
                  <a:spcPct val="90000"/>
                </a:lnSpc>
                <a:spcBef>
                  <a:spcPct val="0"/>
                </a:spcBef>
                <a:spcAft>
                  <a:spcPct val="35000"/>
                </a:spcAft>
              </a:pPr>
              <a:r>
                <a:rPr lang="en-US" sz="2000" dirty="0" smtClean="0">
                  <a:solidFill>
                    <a:schemeClr val="tx1"/>
                  </a:solidFill>
                  <a:latin typeface="Arial Rounded MT Bold" panose="020F0704030504030204" pitchFamily="34" charset="0"/>
                </a:rPr>
                <a:t>Credit Management</a:t>
              </a:r>
              <a:endParaRPr lang="en-US" sz="2000" dirty="0">
                <a:solidFill>
                  <a:schemeClr val="tx1"/>
                </a:solidFill>
                <a:latin typeface="Arial Rounded MT Bold" panose="020F0704030504030204" pitchFamily="34" charset="0"/>
              </a:endParaRPr>
            </a:p>
          </p:txBody>
        </p:sp>
      </p:grpSp>
      <p:sp>
        <p:nvSpPr>
          <p:cNvPr id="26" name="Title 8"/>
          <p:cNvSpPr txBox="1">
            <a:spLocks/>
          </p:cNvSpPr>
          <p:nvPr/>
        </p:nvSpPr>
        <p:spPr>
          <a:xfrm>
            <a:off x="3877408" y="179143"/>
            <a:ext cx="4944208" cy="461665"/>
          </a:xfrm>
          <a:prstGeom prst="rect">
            <a:avLst/>
          </a:prstGeom>
        </p:spPr>
        <p:txBody>
          <a:bodyPr vert="horz" lIns="91440" tIns="45720" rIns="91440" bIns="45720" rtlCol="0" anchor="ctr">
            <a:noAutofit/>
          </a:bodyPr>
          <a:lstStyle>
            <a:lvl1pPr algn="l" defTabSz="457200" rtl="0" eaLnBrk="1" latinLnBrk="0" hangingPunct="1">
              <a:spcBef>
                <a:spcPct val="0"/>
              </a:spcBef>
              <a:buNone/>
              <a:defRPr sz="2400" b="1" kern="1200">
                <a:solidFill>
                  <a:schemeClr val="tx1"/>
                </a:solidFill>
                <a:latin typeface="+mj-lt"/>
                <a:ea typeface="+mj-ea"/>
                <a:cs typeface="+mj-cs"/>
              </a:defRPr>
            </a:lvl1pPr>
          </a:lstStyle>
          <a:p>
            <a:r>
              <a:rPr lang="en-US" dirty="0" smtClean="0">
                <a:latin typeface="Arial Rounded MT Bold" panose="020F0704030504030204" pitchFamily="34" charset="0"/>
              </a:rPr>
              <a:t>2015 - 2016</a:t>
            </a:r>
            <a:endParaRPr lang="en-US" dirty="0">
              <a:latin typeface="Arial Rounded MT Bold" panose="020F0704030504030204" pitchFamily="34" charset="0"/>
            </a:endParaRPr>
          </a:p>
        </p:txBody>
      </p:sp>
    </p:spTree>
    <p:extLst>
      <p:ext uri="{BB962C8B-B14F-4D97-AF65-F5344CB8AC3E}">
        <p14:creationId xmlns:p14="http://schemas.microsoft.com/office/powerpoint/2010/main" val="3155258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par>
                                <p:cTn id="8" presetID="22" presetClass="entr" presetSubtype="2"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right)">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latin typeface="Arial Rounded MT Bold" panose="020F0704030504030204" pitchFamily="34" charset="0"/>
              </a:rPr>
              <a:t>Web-Based Training Vision 2015 – 2016 (and beyond)</a:t>
            </a:r>
            <a:endParaRPr lang="en-US" dirty="0">
              <a:latin typeface="Arial Rounded MT Bold" panose="020F0704030504030204" pitchFamily="34" charset="0"/>
            </a:endParaRPr>
          </a:p>
        </p:txBody>
      </p:sp>
      <p:sp>
        <p:nvSpPr>
          <p:cNvPr id="24" name="Rectangle 23"/>
          <p:cNvSpPr/>
          <p:nvPr/>
        </p:nvSpPr>
        <p:spPr>
          <a:xfrm>
            <a:off x="571500" y="766411"/>
            <a:ext cx="8134350" cy="1917769"/>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t"/>
          <a:lstStyle/>
          <a:p>
            <a:r>
              <a:rPr lang="en-US" sz="2000" dirty="0" smtClean="0">
                <a:solidFill>
                  <a:schemeClr val="tx1"/>
                </a:solidFill>
                <a:latin typeface="Arial Rounded MT Bold" panose="020F0704030504030204" pitchFamily="34" charset="0"/>
              </a:rPr>
              <a:t>Electricity Markets in ERCOT</a:t>
            </a:r>
            <a:endParaRPr lang="en-US" sz="2000" dirty="0">
              <a:solidFill>
                <a:schemeClr val="tx1"/>
              </a:solidFill>
              <a:latin typeface="Arial Rounded MT Bold" panose="020F0704030504030204" pitchFamily="34" charset="0"/>
            </a:endParaRPr>
          </a:p>
        </p:txBody>
      </p:sp>
      <p:sp>
        <p:nvSpPr>
          <p:cNvPr id="25" name="Retail 101"/>
          <p:cNvSpPr/>
          <p:nvPr/>
        </p:nvSpPr>
        <p:spPr>
          <a:xfrm>
            <a:off x="3793847" y="1306031"/>
            <a:ext cx="1674661" cy="474880"/>
          </a:xfrm>
          <a:prstGeom prst="roundRect">
            <a:avLst/>
          </a:prstGeom>
        </p:spPr>
        <p:style>
          <a:lnRef idx="1">
            <a:schemeClr val="accent2"/>
          </a:lnRef>
          <a:fillRef idx="3">
            <a:schemeClr val="accent2"/>
          </a:fillRef>
          <a:effectRef idx="2">
            <a:schemeClr val="accent2"/>
          </a:effectRef>
          <a:fontRef idx="minor">
            <a:schemeClr val="lt1"/>
          </a:fontRef>
        </p:style>
        <p:txBody>
          <a:bodyPr spcFirstLastPara="0" vert="horz" wrap="square" lIns="238336" tIns="238336" rIns="238336" bIns="237744" numCol="1" spcCol="1270" anchor="ctr" anchorCtr="0">
            <a:noAutofit/>
          </a:bodyPr>
          <a:lstStyle/>
          <a:p>
            <a:pPr algn="ctr" defTabSz="1600200">
              <a:lnSpc>
                <a:spcPct val="90000"/>
              </a:lnSpc>
              <a:spcBef>
                <a:spcPct val="0"/>
              </a:spcBef>
              <a:spcAft>
                <a:spcPct val="35000"/>
              </a:spcAft>
            </a:pPr>
            <a:r>
              <a:rPr lang="en-US" dirty="0" smtClean="0">
                <a:solidFill>
                  <a:schemeClr val="tx1"/>
                </a:solidFill>
                <a:latin typeface="Arial Rounded MT Bold" panose="020F0704030504030204" pitchFamily="34" charset="0"/>
              </a:rPr>
              <a:t>Nodal </a:t>
            </a:r>
            <a:r>
              <a:rPr lang="en-US" dirty="0">
                <a:solidFill>
                  <a:schemeClr val="tx1"/>
                </a:solidFill>
                <a:latin typeface="Arial Rounded MT Bold" panose="020F0704030504030204" pitchFamily="34" charset="0"/>
              </a:rPr>
              <a:t>101</a:t>
            </a:r>
          </a:p>
        </p:txBody>
      </p:sp>
      <p:sp>
        <p:nvSpPr>
          <p:cNvPr id="26" name="Retail 101"/>
          <p:cNvSpPr/>
          <p:nvPr/>
        </p:nvSpPr>
        <p:spPr>
          <a:xfrm>
            <a:off x="3793848" y="1927793"/>
            <a:ext cx="1674660" cy="474880"/>
          </a:xfrm>
          <a:prstGeom prst="roundRect">
            <a:avLst/>
          </a:prstGeom>
        </p:spPr>
        <p:style>
          <a:lnRef idx="1">
            <a:schemeClr val="accent2"/>
          </a:lnRef>
          <a:fillRef idx="3">
            <a:schemeClr val="accent2"/>
          </a:fillRef>
          <a:effectRef idx="2">
            <a:schemeClr val="accent2"/>
          </a:effectRef>
          <a:fontRef idx="minor">
            <a:schemeClr val="lt1"/>
          </a:fontRef>
        </p:style>
        <p:txBody>
          <a:bodyPr spcFirstLastPara="0" vert="horz" wrap="square" lIns="238336" tIns="238336" rIns="238336" bIns="237744" numCol="1" spcCol="1270" anchor="ctr" anchorCtr="0">
            <a:noAutofit/>
          </a:bodyPr>
          <a:lstStyle/>
          <a:p>
            <a:pPr algn="ctr" defTabSz="1600200">
              <a:lnSpc>
                <a:spcPct val="90000"/>
              </a:lnSpc>
              <a:spcBef>
                <a:spcPct val="0"/>
              </a:spcBef>
              <a:spcAft>
                <a:spcPct val="35000"/>
              </a:spcAft>
            </a:pPr>
            <a:r>
              <a:rPr lang="en-US" dirty="0" smtClean="0">
                <a:solidFill>
                  <a:schemeClr val="tx1"/>
                </a:solidFill>
                <a:latin typeface="Arial Rounded MT Bold" panose="020F0704030504030204" pitchFamily="34" charset="0"/>
              </a:rPr>
              <a:t>Retail 101</a:t>
            </a:r>
            <a:endParaRPr lang="en-US" dirty="0">
              <a:solidFill>
                <a:schemeClr val="tx1"/>
              </a:solidFill>
              <a:latin typeface="Arial Rounded MT Bold" panose="020F0704030504030204" pitchFamily="34" charset="0"/>
            </a:endParaRPr>
          </a:p>
        </p:txBody>
      </p:sp>
      <p:sp>
        <p:nvSpPr>
          <p:cNvPr id="27" name="Retail 101"/>
          <p:cNvSpPr/>
          <p:nvPr/>
        </p:nvSpPr>
        <p:spPr>
          <a:xfrm>
            <a:off x="1044311" y="1306031"/>
            <a:ext cx="2298964" cy="1096642"/>
          </a:xfrm>
          <a:prstGeom prst="roundRect">
            <a:avLst>
              <a:gd name="adj" fmla="val 7058"/>
            </a:avLst>
          </a:prstGeom>
        </p:spPr>
        <p:style>
          <a:lnRef idx="1">
            <a:schemeClr val="accent2"/>
          </a:lnRef>
          <a:fillRef idx="3">
            <a:schemeClr val="accent2"/>
          </a:fillRef>
          <a:effectRef idx="2">
            <a:schemeClr val="accent2"/>
          </a:effectRef>
          <a:fontRef idx="minor">
            <a:schemeClr val="lt1"/>
          </a:fontRef>
        </p:style>
        <p:txBody>
          <a:bodyPr spcFirstLastPara="0" vert="horz" wrap="square" lIns="238336" tIns="238336" rIns="238336" bIns="237744" numCol="1" spcCol="1270" anchor="ctr" anchorCtr="0">
            <a:noAutofit/>
          </a:bodyPr>
          <a:lstStyle/>
          <a:p>
            <a:pPr algn="ctr" defTabSz="1600200">
              <a:lnSpc>
                <a:spcPct val="90000"/>
              </a:lnSpc>
              <a:spcBef>
                <a:spcPct val="0"/>
              </a:spcBef>
            </a:pPr>
            <a:r>
              <a:rPr lang="en-US" dirty="0" smtClean="0">
                <a:solidFill>
                  <a:schemeClr val="tx1"/>
                </a:solidFill>
                <a:latin typeface="Arial Rounded MT Bold" panose="020F0704030504030204" pitchFamily="34" charset="0"/>
              </a:rPr>
              <a:t>ERCOT Intro</a:t>
            </a:r>
          </a:p>
          <a:p>
            <a:pPr algn="ctr" defTabSz="1600200">
              <a:lnSpc>
                <a:spcPct val="90000"/>
              </a:lnSpc>
              <a:spcBef>
                <a:spcPct val="0"/>
              </a:spcBef>
            </a:pPr>
            <a:r>
              <a:rPr lang="en-US" dirty="0" smtClean="0">
                <a:solidFill>
                  <a:schemeClr val="tx1"/>
                </a:solidFill>
                <a:latin typeface="Arial Rounded MT Bold" panose="020F0704030504030204" pitchFamily="34" charset="0"/>
              </a:rPr>
              <a:t>and Overview</a:t>
            </a:r>
            <a:endParaRPr lang="en-US" dirty="0">
              <a:solidFill>
                <a:schemeClr val="tx1"/>
              </a:solidFill>
              <a:latin typeface="Arial Rounded MT Bold" panose="020F0704030504030204" pitchFamily="34" charset="0"/>
            </a:endParaRPr>
          </a:p>
        </p:txBody>
      </p:sp>
      <p:sp>
        <p:nvSpPr>
          <p:cNvPr id="28" name="Rectangle 27"/>
          <p:cNvSpPr/>
          <p:nvPr/>
        </p:nvSpPr>
        <p:spPr>
          <a:xfrm>
            <a:off x="571500" y="2857500"/>
            <a:ext cx="2590800" cy="3048000"/>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t"/>
          <a:lstStyle/>
          <a:p>
            <a:pPr algn="ctr"/>
            <a:r>
              <a:rPr lang="en-US" dirty="0" smtClean="0">
                <a:solidFill>
                  <a:schemeClr val="tx1"/>
                </a:solidFill>
                <a:latin typeface="Arial Rounded MT Bold" panose="020F0704030504030204" pitchFamily="34" charset="0"/>
              </a:rPr>
              <a:t>User Interface Training</a:t>
            </a:r>
            <a:endParaRPr lang="en-US" dirty="0">
              <a:solidFill>
                <a:schemeClr val="tx1"/>
              </a:solidFill>
              <a:latin typeface="Arial Rounded MT Bold" panose="020F0704030504030204" pitchFamily="34" charset="0"/>
            </a:endParaRPr>
          </a:p>
        </p:txBody>
      </p:sp>
      <p:sp>
        <p:nvSpPr>
          <p:cNvPr id="29" name="Rectangle 28"/>
          <p:cNvSpPr/>
          <p:nvPr/>
        </p:nvSpPr>
        <p:spPr>
          <a:xfrm>
            <a:off x="3333750" y="2857500"/>
            <a:ext cx="2590800" cy="3048000"/>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t"/>
          <a:lstStyle/>
          <a:p>
            <a:pPr algn="ctr"/>
            <a:r>
              <a:rPr lang="en-US" dirty="0" smtClean="0">
                <a:solidFill>
                  <a:schemeClr val="tx1"/>
                </a:solidFill>
                <a:latin typeface="Arial Rounded MT Bold" panose="020F0704030504030204" pitchFamily="34" charset="0"/>
              </a:rPr>
              <a:t>User Guide Training</a:t>
            </a:r>
            <a:endParaRPr lang="en-US" dirty="0">
              <a:solidFill>
                <a:schemeClr val="tx1"/>
              </a:solidFill>
              <a:latin typeface="Arial Rounded MT Bold" panose="020F0704030504030204" pitchFamily="34" charset="0"/>
            </a:endParaRPr>
          </a:p>
        </p:txBody>
      </p:sp>
      <p:sp>
        <p:nvSpPr>
          <p:cNvPr id="34" name="Rectangle 33"/>
          <p:cNvSpPr/>
          <p:nvPr/>
        </p:nvSpPr>
        <p:spPr>
          <a:xfrm>
            <a:off x="6115050" y="2857500"/>
            <a:ext cx="2590800" cy="3048000"/>
          </a:xfrm>
          <a:prstGeom prst="rect">
            <a:avLst/>
          </a:prstGeom>
          <a:ln>
            <a:solidFill>
              <a:schemeClr val="tx1"/>
            </a:solidFill>
          </a:ln>
        </p:spPr>
        <p:style>
          <a:lnRef idx="1">
            <a:schemeClr val="accent5"/>
          </a:lnRef>
          <a:fillRef idx="3">
            <a:schemeClr val="accent5"/>
          </a:fillRef>
          <a:effectRef idx="2">
            <a:schemeClr val="accent5"/>
          </a:effectRef>
          <a:fontRef idx="minor">
            <a:schemeClr val="lt1"/>
          </a:fontRef>
        </p:style>
        <p:txBody>
          <a:bodyPr rtlCol="0" anchor="t"/>
          <a:lstStyle/>
          <a:p>
            <a:pPr algn="ctr"/>
            <a:r>
              <a:rPr lang="en-US" sz="2000" dirty="0" smtClean="0">
                <a:solidFill>
                  <a:schemeClr val="tx1"/>
                </a:solidFill>
                <a:latin typeface="Arial Rounded MT Bold" panose="020F0704030504030204" pitchFamily="34" charset="0"/>
              </a:rPr>
              <a:t>Price Formation</a:t>
            </a:r>
            <a:endParaRPr lang="en-US" sz="2000" dirty="0">
              <a:solidFill>
                <a:schemeClr val="tx1"/>
              </a:solidFill>
              <a:latin typeface="Arial Rounded MT Bold" panose="020F0704030504030204" pitchFamily="34" charset="0"/>
            </a:endParaRPr>
          </a:p>
        </p:txBody>
      </p:sp>
      <p:sp>
        <p:nvSpPr>
          <p:cNvPr id="35" name="LSE 201"/>
          <p:cNvSpPr/>
          <p:nvPr/>
        </p:nvSpPr>
        <p:spPr>
          <a:xfrm>
            <a:off x="714375" y="3491121"/>
            <a:ext cx="2286000" cy="674511"/>
          </a:xfrm>
          <a:prstGeom prst="roundRect">
            <a:avLst/>
          </a:prstGeom>
        </p:spPr>
        <p:style>
          <a:lnRef idx="1">
            <a:schemeClr val="accent3"/>
          </a:lnRef>
          <a:fillRef idx="3">
            <a:schemeClr val="accent3"/>
          </a:fillRef>
          <a:effectRef idx="2">
            <a:schemeClr val="accent3"/>
          </a:effectRef>
          <a:fontRef idx="minor">
            <a:schemeClr val="lt1"/>
          </a:fontRef>
        </p:style>
        <p:txBody>
          <a:bodyPr spcFirstLastPara="0" vert="horz" wrap="square" lIns="224647" tIns="224647" rIns="224647" bIns="228600" numCol="1" spcCol="1270" anchor="ctr" anchorCtr="0">
            <a:noAutofit/>
          </a:bodyPr>
          <a:lstStyle/>
          <a:p>
            <a:pPr algn="ctr" defTabSz="1600200">
              <a:lnSpc>
                <a:spcPct val="90000"/>
              </a:lnSpc>
              <a:spcBef>
                <a:spcPct val="0"/>
              </a:spcBef>
              <a:spcAft>
                <a:spcPct val="35000"/>
              </a:spcAft>
            </a:pPr>
            <a:r>
              <a:rPr lang="en-US" dirty="0" smtClean="0">
                <a:solidFill>
                  <a:schemeClr val="bg1"/>
                </a:solidFill>
                <a:latin typeface="Arial Rounded MT Bold" panose="020F0704030504030204" pitchFamily="34" charset="0"/>
              </a:rPr>
              <a:t>Market Manager</a:t>
            </a:r>
            <a:endParaRPr lang="en-US" dirty="0">
              <a:solidFill>
                <a:schemeClr val="bg1"/>
              </a:solidFill>
              <a:latin typeface="Arial Rounded MT Bold" panose="020F0704030504030204" pitchFamily="34" charset="0"/>
            </a:endParaRPr>
          </a:p>
        </p:txBody>
      </p:sp>
      <p:sp>
        <p:nvSpPr>
          <p:cNvPr id="36" name="LSE 201"/>
          <p:cNvSpPr/>
          <p:nvPr/>
        </p:nvSpPr>
        <p:spPr>
          <a:xfrm>
            <a:off x="714375" y="4279893"/>
            <a:ext cx="2286000" cy="674511"/>
          </a:xfrm>
          <a:prstGeom prst="roundRect">
            <a:avLst/>
          </a:prstGeom>
        </p:spPr>
        <p:style>
          <a:lnRef idx="1">
            <a:schemeClr val="accent3"/>
          </a:lnRef>
          <a:fillRef idx="3">
            <a:schemeClr val="accent3"/>
          </a:fillRef>
          <a:effectRef idx="2">
            <a:schemeClr val="accent3"/>
          </a:effectRef>
          <a:fontRef idx="minor">
            <a:schemeClr val="lt1"/>
          </a:fontRef>
        </p:style>
        <p:txBody>
          <a:bodyPr spcFirstLastPara="0" vert="horz" wrap="square" lIns="224647" tIns="224647" rIns="224647" bIns="228600" numCol="1" spcCol="1270" anchor="ctr" anchorCtr="0">
            <a:noAutofit/>
          </a:bodyPr>
          <a:lstStyle/>
          <a:p>
            <a:pPr algn="ctr" defTabSz="1600200">
              <a:lnSpc>
                <a:spcPct val="90000"/>
              </a:lnSpc>
              <a:spcBef>
                <a:spcPct val="0"/>
              </a:spcBef>
              <a:spcAft>
                <a:spcPct val="35000"/>
              </a:spcAft>
            </a:pPr>
            <a:r>
              <a:rPr lang="en-US" dirty="0" smtClean="0">
                <a:solidFill>
                  <a:schemeClr val="lt1"/>
                </a:solidFill>
                <a:latin typeface="Arial Rounded MT Bold" panose="020F0704030504030204" pitchFamily="34" charset="0"/>
              </a:rPr>
              <a:t>Outage Scheduler</a:t>
            </a:r>
            <a:endParaRPr lang="en-US" dirty="0">
              <a:solidFill>
                <a:schemeClr val="lt1"/>
              </a:solidFill>
              <a:latin typeface="Arial Rounded MT Bold" panose="020F0704030504030204" pitchFamily="34" charset="0"/>
            </a:endParaRPr>
          </a:p>
        </p:txBody>
      </p:sp>
      <p:sp>
        <p:nvSpPr>
          <p:cNvPr id="37" name="LSE 201"/>
          <p:cNvSpPr/>
          <p:nvPr/>
        </p:nvSpPr>
        <p:spPr>
          <a:xfrm>
            <a:off x="727730" y="5078589"/>
            <a:ext cx="2286000" cy="674511"/>
          </a:xfrm>
          <a:prstGeom prst="roundRect">
            <a:avLst/>
          </a:prstGeom>
        </p:spPr>
        <p:style>
          <a:lnRef idx="1">
            <a:schemeClr val="accent3"/>
          </a:lnRef>
          <a:fillRef idx="3">
            <a:schemeClr val="accent3"/>
          </a:fillRef>
          <a:effectRef idx="2">
            <a:schemeClr val="accent3"/>
          </a:effectRef>
          <a:fontRef idx="minor">
            <a:schemeClr val="lt1"/>
          </a:fontRef>
        </p:style>
        <p:txBody>
          <a:bodyPr spcFirstLastPara="0" vert="horz" wrap="square" lIns="224647" tIns="224647" rIns="224647" bIns="228600" numCol="1" spcCol="1270" anchor="ctr" anchorCtr="0">
            <a:noAutofit/>
          </a:bodyPr>
          <a:lstStyle/>
          <a:p>
            <a:pPr algn="ctr" defTabSz="1600200">
              <a:lnSpc>
                <a:spcPct val="90000"/>
              </a:lnSpc>
              <a:spcBef>
                <a:spcPct val="0"/>
              </a:spcBef>
              <a:spcAft>
                <a:spcPct val="35000"/>
              </a:spcAft>
            </a:pPr>
            <a:r>
              <a:rPr lang="en-US" dirty="0" smtClean="0">
                <a:solidFill>
                  <a:schemeClr val="lt1"/>
                </a:solidFill>
                <a:latin typeface="Arial Rounded MT Bold" panose="020F0704030504030204" pitchFamily="34" charset="0"/>
              </a:rPr>
              <a:t>CRR System</a:t>
            </a:r>
            <a:endParaRPr lang="en-US" dirty="0">
              <a:solidFill>
                <a:schemeClr val="lt1"/>
              </a:solidFill>
              <a:latin typeface="Arial Rounded MT Bold" panose="020F0704030504030204" pitchFamily="34" charset="0"/>
            </a:endParaRPr>
          </a:p>
        </p:txBody>
      </p:sp>
      <p:sp>
        <p:nvSpPr>
          <p:cNvPr id="38" name="LSE 201"/>
          <p:cNvSpPr/>
          <p:nvPr/>
        </p:nvSpPr>
        <p:spPr>
          <a:xfrm>
            <a:off x="3486150" y="3491121"/>
            <a:ext cx="2286000" cy="674511"/>
          </a:xfrm>
          <a:prstGeom prst="round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187153" tIns="187153" rIns="187153" bIns="192024" numCol="1" spcCol="1270" anchor="ctr" anchorCtr="0">
            <a:noAutofit/>
          </a:bodyPr>
          <a:lstStyle/>
          <a:p>
            <a:pPr algn="ctr" defTabSz="1600200">
              <a:lnSpc>
                <a:spcPct val="90000"/>
              </a:lnSpc>
              <a:spcBef>
                <a:spcPct val="0"/>
              </a:spcBef>
              <a:spcAft>
                <a:spcPct val="35000"/>
              </a:spcAft>
            </a:pPr>
            <a:r>
              <a:rPr lang="en-US" dirty="0">
                <a:solidFill>
                  <a:schemeClr val="tx1"/>
                </a:solidFill>
                <a:latin typeface="Arial Rounded MT Bold" panose="020F0704030504030204" pitchFamily="34" charset="0"/>
              </a:rPr>
              <a:t>Data Extracts Curriculum</a:t>
            </a:r>
          </a:p>
        </p:txBody>
      </p:sp>
      <p:sp>
        <p:nvSpPr>
          <p:cNvPr id="39" name="LSE 201"/>
          <p:cNvSpPr/>
          <p:nvPr/>
        </p:nvSpPr>
        <p:spPr>
          <a:xfrm>
            <a:off x="3486150" y="4279893"/>
            <a:ext cx="2286000" cy="674511"/>
          </a:xfrm>
          <a:prstGeom prst="round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187153" tIns="187153" rIns="187153" bIns="192024" numCol="1" spcCol="1270" anchor="ctr" anchorCtr="0">
            <a:noAutofit/>
          </a:bodyPr>
          <a:lstStyle/>
          <a:p>
            <a:pPr algn="ctr" defTabSz="1600200">
              <a:lnSpc>
                <a:spcPct val="90000"/>
              </a:lnSpc>
              <a:spcBef>
                <a:spcPct val="0"/>
              </a:spcBef>
              <a:spcAft>
                <a:spcPct val="35000"/>
              </a:spcAft>
            </a:pPr>
            <a:r>
              <a:rPr lang="en-US" dirty="0">
                <a:solidFill>
                  <a:schemeClr val="tx1"/>
                </a:solidFill>
                <a:latin typeface="Arial Rounded MT Bold" panose="020F0704030504030204" pitchFamily="34" charset="0"/>
              </a:rPr>
              <a:t>MarkeTrak Curriculum</a:t>
            </a:r>
          </a:p>
        </p:txBody>
      </p:sp>
      <p:sp>
        <p:nvSpPr>
          <p:cNvPr id="40" name="LSE 201"/>
          <p:cNvSpPr/>
          <p:nvPr/>
        </p:nvSpPr>
        <p:spPr>
          <a:xfrm>
            <a:off x="3486150" y="5078589"/>
            <a:ext cx="2286000" cy="674511"/>
          </a:xfrm>
          <a:prstGeom prst="round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187153" tIns="187153" rIns="187153" bIns="192024" numCol="1" spcCol="1270" anchor="ctr" anchorCtr="0">
            <a:noAutofit/>
          </a:bodyPr>
          <a:lstStyle/>
          <a:p>
            <a:pPr algn="ctr" defTabSz="1600200">
              <a:lnSpc>
                <a:spcPct val="90000"/>
              </a:lnSpc>
              <a:spcBef>
                <a:spcPct val="0"/>
              </a:spcBef>
              <a:spcAft>
                <a:spcPct val="35000"/>
              </a:spcAft>
            </a:pPr>
            <a:r>
              <a:rPr lang="en-US" dirty="0" smtClean="0">
                <a:solidFill>
                  <a:schemeClr val="tx1"/>
                </a:solidFill>
                <a:latin typeface="Arial Rounded MT Bold" panose="020F0704030504030204" pitchFamily="34" charset="0"/>
              </a:rPr>
              <a:t>NMMS Upgrade</a:t>
            </a:r>
            <a:endParaRPr lang="en-US" dirty="0">
              <a:solidFill>
                <a:schemeClr val="tx1"/>
              </a:solidFill>
              <a:latin typeface="Arial Rounded MT Bold" panose="020F0704030504030204" pitchFamily="34" charset="0"/>
            </a:endParaRPr>
          </a:p>
        </p:txBody>
      </p:sp>
      <p:sp>
        <p:nvSpPr>
          <p:cNvPr id="41" name="Settlements 301"/>
          <p:cNvSpPr/>
          <p:nvPr/>
        </p:nvSpPr>
        <p:spPr>
          <a:xfrm>
            <a:off x="6276975" y="5321362"/>
            <a:ext cx="2286000" cy="431738"/>
          </a:xfrm>
          <a:prstGeom prst="round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187153" tIns="187153" rIns="187153" bIns="192024" numCol="1" spcCol="1270" anchor="ctr" anchorCtr="0">
            <a:noAutofit/>
          </a:bodyPr>
          <a:lstStyle/>
          <a:p>
            <a:pPr lvl="0" algn="ctr" defTabSz="1600200">
              <a:lnSpc>
                <a:spcPct val="90000"/>
              </a:lnSpc>
              <a:spcBef>
                <a:spcPct val="0"/>
              </a:spcBef>
              <a:spcAft>
                <a:spcPct val="35000"/>
              </a:spcAft>
            </a:pPr>
            <a:r>
              <a:rPr lang="en-US" kern="1200" dirty="0" smtClean="0">
                <a:solidFill>
                  <a:schemeClr val="tx1"/>
                </a:solidFill>
                <a:latin typeface="Arial Rounded MT Bold" panose="020F0704030504030204" pitchFamily="34" charset="0"/>
              </a:rPr>
              <a:t>ORDC</a:t>
            </a:r>
            <a:endParaRPr lang="en-US" kern="1200" dirty="0">
              <a:solidFill>
                <a:schemeClr val="tx1"/>
              </a:solidFill>
              <a:latin typeface="Arial Rounded MT Bold" panose="020F0704030504030204" pitchFamily="34" charset="0"/>
            </a:endParaRPr>
          </a:p>
        </p:txBody>
      </p:sp>
      <p:sp>
        <p:nvSpPr>
          <p:cNvPr id="42" name="LSE 201"/>
          <p:cNvSpPr/>
          <p:nvPr/>
        </p:nvSpPr>
        <p:spPr>
          <a:xfrm>
            <a:off x="6267450" y="3491121"/>
            <a:ext cx="2286000" cy="443013"/>
          </a:xfrm>
          <a:prstGeom prst="round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187153" tIns="187153" rIns="187153" bIns="192024" numCol="1" spcCol="1270" anchor="ctr" anchorCtr="0">
            <a:noAutofit/>
          </a:bodyPr>
          <a:lstStyle/>
          <a:p>
            <a:pPr algn="ctr" defTabSz="1600200">
              <a:lnSpc>
                <a:spcPct val="90000"/>
              </a:lnSpc>
              <a:spcBef>
                <a:spcPct val="0"/>
              </a:spcBef>
              <a:spcAft>
                <a:spcPct val="35000"/>
              </a:spcAft>
            </a:pPr>
            <a:r>
              <a:rPr lang="en-US" dirty="0" smtClean="0">
                <a:solidFill>
                  <a:schemeClr val="tx1"/>
                </a:solidFill>
                <a:latin typeface="Arial Rounded MT Bold" panose="020F0704030504030204" pitchFamily="34" charset="0"/>
              </a:rPr>
              <a:t>LMPs and SPPs</a:t>
            </a:r>
            <a:endParaRPr lang="en-US" dirty="0">
              <a:solidFill>
                <a:schemeClr val="tx1"/>
              </a:solidFill>
              <a:latin typeface="Arial Rounded MT Bold" panose="020F0704030504030204" pitchFamily="34" charset="0"/>
            </a:endParaRPr>
          </a:p>
        </p:txBody>
      </p:sp>
      <p:sp>
        <p:nvSpPr>
          <p:cNvPr id="43" name="LSE 201"/>
          <p:cNvSpPr/>
          <p:nvPr/>
        </p:nvSpPr>
        <p:spPr>
          <a:xfrm>
            <a:off x="6276975" y="4037036"/>
            <a:ext cx="2286000" cy="655397"/>
          </a:xfrm>
          <a:prstGeom prst="roundRect">
            <a:avLst>
              <a:gd name="adj" fmla="val 13264"/>
            </a:avLst>
          </a:prstGeom>
        </p:spPr>
        <p:style>
          <a:lnRef idx="1">
            <a:schemeClr val="accent6"/>
          </a:lnRef>
          <a:fillRef idx="3">
            <a:schemeClr val="accent6"/>
          </a:fillRef>
          <a:effectRef idx="2">
            <a:schemeClr val="accent6"/>
          </a:effectRef>
          <a:fontRef idx="minor">
            <a:schemeClr val="lt1"/>
          </a:fontRef>
        </p:style>
        <p:txBody>
          <a:bodyPr spcFirstLastPara="0" vert="horz" wrap="square" lIns="187153" tIns="187153" rIns="187153" bIns="192024" numCol="1" spcCol="1270" anchor="ctr" anchorCtr="0">
            <a:noAutofit/>
          </a:bodyPr>
          <a:lstStyle/>
          <a:p>
            <a:pPr algn="ctr" defTabSz="1600200">
              <a:lnSpc>
                <a:spcPct val="90000"/>
              </a:lnSpc>
              <a:spcBef>
                <a:spcPct val="0"/>
              </a:spcBef>
              <a:spcAft>
                <a:spcPct val="35000"/>
              </a:spcAft>
            </a:pPr>
            <a:r>
              <a:rPr lang="en-US" dirty="0" smtClean="0">
                <a:solidFill>
                  <a:schemeClr val="tx1"/>
                </a:solidFill>
                <a:latin typeface="Arial Rounded MT Bold" panose="020F0704030504030204" pitchFamily="34" charset="0"/>
              </a:rPr>
              <a:t>DAM LMPs </a:t>
            </a:r>
            <a:br>
              <a:rPr lang="en-US" dirty="0" smtClean="0">
                <a:solidFill>
                  <a:schemeClr val="tx1"/>
                </a:solidFill>
                <a:latin typeface="Arial Rounded MT Bold" panose="020F0704030504030204" pitchFamily="34" charset="0"/>
              </a:rPr>
            </a:br>
            <a:r>
              <a:rPr lang="en-US" dirty="0" smtClean="0">
                <a:solidFill>
                  <a:schemeClr val="tx1"/>
                </a:solidFill>
                <a:latin typeface="Arial Rounded MT Bold" panose="020F0704030504030204" pitchFamily="34" charset="0"/>
              </a:rPr>
              <a:t>and MCPCs</a:t>
            </a:r>
            <a:endParaRPr lang="en-US" dirty="0">
              <a:solidFill>
                <a:schemeClr val="tx1"/>
              </a:solidFill>
              <a:latin typeface="Arial Rounded MT Bold" panose="020F0704030504030204" pitchFamily="34" charset="0"/>
            </a:endParaRPr>
          </a:p>
        </p:txBody>
      </p:sp>
      <p:sp>
        <p:nvSpPr>
          <p:cNvPr id="44" name="LSE 201"/>
          <p:cNvSpPr/>
          <p:nvPr/>
        </p:nvSpPr>
        <p:spPr>
          <a:xfrm>
            <a:off x="6276975" y="4786100"/>
            <a:ext cx="2286000" cy="443013"/>
          </a:xfrm>
          <a:prstGeom prst="round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187153" tIns="187153" rIns="187153" bIns="192024" numCol="1" spcCol="1270" anchor="ctr" anchorCtr="0">
            <a:noAutofit/>
          </a:bodyPr>
          <a:lstStyle/>
          <a:p>
            <a:pPr algn="ctr" defTabSz="1600200">
              <a:lnSpc>
                <a:spcPct val="90000"/>
              </a:lnSpc>
              <a:spcBef>
                <a:spcPct val="0"/>
              </a:spcBef>
              <a:spcAft>
                <a:spcPct val="35000"/>
              </a:spcAft>
            </a:pPr>
            <a:r>
              <a:rPr lang="en-US" dirty="0">
                <a:solidFill>
                  <a:schemeClr val="tx1"/>
                </a:solidFill>
                <a:latin typeface="Arial Rounded MT Bold" panose="020F0704030504030204" pitchFamily="34" charset="0"/>
              </a:rPr>
              <a:t>Real-Time LMPs</a:t>
            </a:r>
          </a:p>
        </p:txBody>
      </p:sp>
      <p:sp>
        <p:nvSpPr>
          <p:cNvPr id="20" name="Retail 101"/>
          <p:cNvSpPr/>
          <p:nvPr/>
        </p:nvSpPr>
        <p:spPr>
          <a:xfrm>
            <a:off x="5924550" y="1306031"/>
            <a:ext cx="2298964" cy="1096642"/>
          </a:xfrm>
          <a:prstGeom prst="roundRect">
            <a:avLst>
              <a:gd name="adj" fmla="val 7058"/>
            </a:avLst>
          </a:prstGeom>
        </p:spPr>
        <p:style>
          <a:lnRef idx="1">
            <a:schemeClr val="accent2"/>
          </a:lnRef>
          <a:fillRef idx="3">
            <a:schemeClr val="accent2"/>
          </a:fillRef>
          <a:effectRef idx="2">
            <a:schemeClr val="accent2"/>
          </a:effectRef>
          <a:fontRef idx="minor">
            <a:schemeClr val="lt1"/>
          </a:fontRef>
        </p:style>
        <p:txBody>
          <a:bodyPr spcFirstLastPara="0" vert="horz" wrap="square" lIns="238336" tIns="238336" rIns="238336" bIns="237744" numCol="1" spcCol="1270" anchor="ctr" anchorCtr="0">
            <a:noAutofit/>
          </a:bodyPr>
          <a:lstStyle/>
          <a:p>
            <a:pPr algn="ctr" defTabSz="1600200">
              <a:lnSpc>
                <a:spcPct val="90000"/>
              </a:lnSpc>
              <a:spcBef>
                <a:spcPct val="0"/>
              </a:spcBef>
            </a:pPr>
            <a:r>
              <a:rPr lang="en-US" dirty="0" smtClean="0">
                <a:solidFill>
                  <a:schemeClr val="tx1"/>
                </a:solidFill>
                <a:latin typeface="Arial Rounded MT Bold" panose="020F0704030504030204" pitchFamily="34" charset="0"/>
              </a:rPr>
              <a:t>WBT versions of other ILT content</a:t>
            </a:r>
            <a:endParaRPr lang="en-US" dirty="0">
              <a:solidFill>
                <a:schemeClr val="tx1"/>
              </a:solidFill>
              <a:latin typeface="Arial Rounded MT Bold" panose="020F0704030504030204" pitchFamily="34" charset="0"/>
            </a:endParaRPr>
          </a:p>
        </p:txBody>
      </p:sp>
    </p:spTree>
    <p:extLst>
      <p:ext uri="{BB962C8B-B14F-4D97-AF65-F5344CB8AC3E}">
        <p14:creationId xmlns:p14="http://schemas.microsoft.com/office/powerpoint/2010/main" val="1408360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295400" y="2736053"/>
            <a:ext cx="6553200" cy="1385895"/>
            <a:chOff x="1295400" y="2799182"/>
            <a:chExt cx="6553200" cy="1385895"/>
          </a:xfrm>
        </p:grpSpPr>
        <p:sp>
          <p:nvSpPr>
            <p:cNvPr id="2" name="TextBox 1"/>
            <p:cNvSpPr txBox="1"/>
            <p:nvPr/>
          </p:nvSpPr>
          <p:spPr>
            <a:xfrm>
              <a:off x="1295400" y="3160868"/>
              <a:ext cx="6553200" cy="584775"/>
            </a:xfrm>
            <a:prstGeom prst="rect">
              <a:avLst/>
            </a:prstGeom>
            <a:noFill/>
          </p:spPr>
          <p:txBody>
            <a:bodyPr wrap="square" rtlCol="0">
              <a:spAutoFit/>
            </a:bodyPr>
            <a:lstStyle/>
            <a:p>
              <a:pPr algn="ctr"/>
              <a:r>
                <a:rPr lang="en-US" sz="3200" b="1" dirty="0" smtClean="0">
                  <a:latin typeface="Arial Rounded MT Bold" panose="020F0704030504030204" pitchFamily="34" charset="0"/>
                </a:rPr>
                <a:t>Development Priorities</a:t>
              </a:r>
              <a:endParaRPr lang="en-US" b="1" dirty="0" smtClean="0">
                <a:latin typeface="Arial Rounded MT Bold" panose="020F0704030504030204" pitchFamily="34" charset="0"/>
              </a:endParaRPr>
            </a:p>
          </p:txBody>
        </p:sp>
        <p:cxnSp>
          <p:nvCxnSpPr>
            <p:cNvPr id="4" name="Straight Connector 3"/>
            <p:cNvCxnSpPr/>
            <p:nvPr/>
          </p:nvCxnSpPr>
          <p:spPr>
            <a:xfrm>
              <a:off x="1428750" y="2799182"/>
              <a:ext cx="6286500" cy="0"/>
            </a:xfrm>
            <a:prstGeom prst="line">
              <a:avLst/>
            </a:prstGeom>
            <a:ln/>
          </p:spPr>
          <p:style>
            <a:lnRef idx="2">
              <a:schemeClr val="dk1"/>
            </a:lnRef>
            <a:fillRef idx="0">
              <a:schemeClr val="dk1"/>
            </a:fillRef>
            <a:effectRef idx="1">
              <a:schemeClr val="dk1"/>
            </a:effectRef>
            <a:fontRef idx="minor">
              <a:schemeClr val="tx1"/>
            </a:fontRef>
          </p:style>
        </p:cxnSp>
        <p:cxnSp>
          <p:nvCxnSpPr>
            <p:cNvPr id="6" name="Straight Connector 5"/>
            <p:cNvCxnSpPr/>
            <p:nvPr/>
          </p:nvCxnSpPr>
          <p:spPr>
            <a:xfrm>
              <a:off x="1438275" y="4185077"/>
              <a:ext cx="6286500" cy="0"/>
            </a:xfrm>
            <a:prstGeom prst="line">
              <a:avLst/>
            </a:prstGeom>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10613334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Rounded MT Bold" panose="020F0704030504030204" pitchFamily="34" charset="0"/>
              </a:rPr>
              <a:t>Development Priorities</a:t>
            </a:r>
          </a:p>
        </p:txBody>
      </p:sp>
      <p:sp>
        <p:nvSpPr>
          <p:cNvPr id="3" name="TextBox 2"/>
          <p:cNvSpPr txBox="1"/>
          <p:nvPr/>
        </p:nvSpPr>
        <p:spPr>
          <a:xfrm>
            <a:off x="470647" y="1295400"/>
            <a:ext cx="8153400" cy="4847481"/>
          </a:xfrm>
          <a:prstGeom prst="rect">
            <a:avLst/>
          </a:prstGeom>
          <a:noFill/>
        </p:spPr>
        <p:txBody>
          <a:bodyPr wrap="square" rtlCol="0">
            <a:spAutoFit/>
          </a:bodyPr>
          <a:lstStyle/>
          <a:p>
            <a:pPr>
              <a:spcAft>
                <a:spcPts val="600"/>
              </a:spcAft>
            </a:pPr>
            <a:r>
              <a:rPr lang="en-US" sz="2400" b="1" dirty="0" smtClean="0">
                <a:cs typeface="Arial" panose="020B0604020202020204" pitchFamily="34" charset="0"/>
              </a:rPr>
              <a:t>Instructor-Led Training</a:t>
            </a:r>
            <a:endParaRPr lang="en-US" sz="2400" b="1" dirty="0" smtClean="0">
              <a:cs typeface="Arial" panose="020B0604020202020204" pitchFamily="34" charset="0"/>
            </a:endParaRPr>
          </a:p>
          <a:p>
            <a:pPr marL="800100" lvl="1" indent="-342900">
              <a:spcAft>
                <a:spcPts val="600"/>
              </a:spcAft>
              <a:buFont typeface="Arial" panose="020B0604020202020204" pitchFamily="34" charset="0"/>
              <a:buChar char="•"/>
            </a:pPr>
            <a:r>
              <a:rPr lang="en-US" sz="2400" dirty="0" smtClean="0">
                <a:cs typeface="Arial" panose="020B0604020202020204" pitchFamily="34" charset="0"/>
              </a:rPr>
              <a:t>Complete Resource 201</a:t>
            </a:r>
          </a:p>
          <a:p>
            <a:pPr marL="800100" lvl="1" indent="-342900">
              <a:spcAft>
                <a:spcPts val="600"/>
              </a:spcAft>
              <a:buFont typeface="Arial" panose="020B0604020202020204" pitchFamily="34" charset="0"/>
              <a:buChar char="•"/>
            </a:pPr>
            <a:r>
              <a:rPr lang="en-US" sz="2400" dirty="0" smtClean="0">
                <a:cs typeface="Arial" panose="020B0604020202020204" pitchFamily="34" charset="0"/>
              </a:rPr>
              <a:t>ERCOT 101</a:t>
            </a:r>
          </a:p>
          <a:p>
            <a:pPr marL="800100" lvl="1" indent="-342900">
              <a:spcAft>
                <a:spcPts val="600"/>
              </a:spcAft>
              <a:buFont typeface="Arial" panose="020B0604020202020204" pitchFamily="34" charset="0"/>
              <a:buChar char="•"/>
            </a:pPr>
            <a:r>
              <a:rPr lang="en-US" sz="2400" dirty="0" smtClean="0">
                <a:cs typeface="Arial" panose="020B0604020202020204" pitchFamily="34" charset="0"/>
              </a:rPr>
              <a:t>Retail 101</a:t>
            </a:r>
            <a:endParaRPr lang="en-US" sz="2400" dirty="0" smtClean="0">
              <a:cs typeface="Arial" panose="020B0604020202020204" pitchFamily="34" charset="0"/>
            </a:endParaRPr>
          </a:p>
          <a:p>
            <a:endParaRPr lang="en-US" sz="2400" dirty="0">
              <a:cs typeface="Arial" panose="020B0604020202020204" pitchFamily="34" charset="0"/>
            </a:endParaRPr>
          </a:p>
          <a:p>
            <a:pPr>
              <a:spcAft>
                <a:spcPts val="600"/>
              </a:spcAft>
            </a:pPr>
            <a:r>
              <a:rPr lang="en-US" sz="2400" b="1" dirty="0" smtClean="0">
                <a:cs typeface="Arial" panose="020B0604020202020204" pitchFamily="34" charset="0"/>
              </a:rPr>
              <a:t>Web-Based Training</a:t>
            </a:r>
            <a:endParaRPr lang="en-US" sz="2400" b="1" dirty="0">
              <a:cs typeface="Arial" panose="020B0604020202020204" pitchFamily="34" charset="0"/>
            </a:endParaRPr>
          </a:p>
          <a:p>
            <a:pPr marL="800100" lvl="1" indent="-342900">
              <a:spcAft>
                <a:spcPts val="600"/>
              </a:spcAft>
              <a:buFont typeface="Arial" panose="020B0604020202020204" pitchFamily="34" charset="0"/>
              <a:buChar char="•"/>
            </a:pPr>
            <a:r>
              <a:rPr lang="en-US" sz="2400" dirty="0">
                <a:cs typeface="Arial" panose="020B0604020202020204" pitchFamily="34" charset="0"/>
              </a:rPr>
              <a:t>Retail </a:t>
            </a:r>
            <a:r>
              <a:rPr lang="en-US" sz="2400" dirty="0" smtClean="0">
                <a:cs typeface="Arial" panose="020B0604020202020204" pitchFamily="34" charset="0"/>
              </a:rPr>
              <a:t>101</a:t>
            </a:r>
            <a:endParaRPr lang="en-US" sz="2400" dirty="0">
              <a:latin typeface="Arial" panose="020B0604020202020204" pitchFamily="34" charset="0"/>
              <a:cs typeface="Arial" panose="020B0604020202020204" pitchFamily="34" charset="0"/>
            </a:endParaRPr>
          </a:p>
          <a:p>
            <a:pPr marL="800100" lvl="1" indent="-342900">
              <a:spcAft>
                <a:spcPts val="60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MarkeTrak Curriculum</a:t>
            </a:r>
          </a:p>
          <a:p>
            <a:pPr marL="800100" lvl="1" indent="-342900">
              <a:spcAft>
                <a:spcPts val="60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WBT versions of ILT courses</a:t>
            </a:r>
          </a:p>
          <a:p>
            <a:pPr marL="800100" lvl="1" indent="-342900">
              <a:spcAft>
                <a:spcPts val="600"/>
              </a:spcAft>
              <a:buFont typeface="Arial" panose="020B0604020202020204" pitchFamily="34" charset="0"/>
              <a:buChar char="•"/>
            </a:pPr>
            <a:r>
              <a:rPr lang="en-US" sz="2400" dirty="0" smtClean="0">
                <a:latin typeface="Arial" panose="020B0604020202020204" pitchFamily="34" charset="0"/>
                <a:cs typeface="Arial" panose="020B0604020202020204" pitchFamily="34" charset="0"/>
              </a:rPr>
              <a:t>Next Data Extract Installment(s)</a:t>
            </a:r>
          </a:p>
          <a:p>
            <a:pPr marL="800100" lvl="1" indent="-342900">
              <a:spcAft>
                <a:spcPts val="600"/>
              </a:spcAft>
              <a:buFont typeface="Arial" panose="020B0604020202020204" pitchFamily="34" charset="0"/>
              <a:buChar char="•"/>
            </a:pPr>
            <a:endParaRPr lang="en-US" sz="2400" dirty="0">
              <a:cs typeface="Arial" panose="020B0604020202020204" pitchFamily="34" charset="0"/>
            </a:endParaRPr>
          </a:p>
        </p:txBody>
      </p:sp>
      <p:pic>
        <p:nvPicPr>
          <p:cNvPr id="1037" name="Picture 13" descr="C:\Users\bkettlewell\AppData\Local\Microsoft\Windows\Temporary Internet Files\Content.IE5\EYVNQIRE\Pulled-in-too-many-directions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9162" y="1468333"/>
            <a:ext cx="3444885" cy="34448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158393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7B6F2769-7194-4217-93D3-3AF3A4742282}">
  <ds:schemaRefs>
    <ds:schemaRef ds:uri="http://schemas.microsoft.com/office/2006/documentManagement/types"/>
    <ds:schemaRef ds:uri="http://www.w3.org/XML/1998/namespace"/>
    <ds:schemaRef ds:uri="c34af464-7aa1-4edd-9be4-83dffc1cb926"/>
    <ds:schemaRef ds:uri="http://schemas.microsoft.com/office/2006/metadata/properties"/>
    <ds:schemaRef ds:uri="http://purl.org/dc/dcmitype/"/>
    <ds:schemaRef ds:uri="http://schemas.openxmlformats.org/package/2006/metadata/core-properties"/>
    <ds:schemaRef ds:uri="http://purl.org/dc/elements/1.1/"/>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2799</TotalTime>
  <Words>652</Words>
  <Application>Microsoft Office PowerPoint</Application>
  <PresentationFormat>On-screen Show (4:3)</PresentationFormat>
  <Paragraphs>133</Paragraphs>
  <Slides>13</Slides>
  <Notes>5</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Custom Design</vt:lpstr>
      <vt:lpstr>PowerPoint Presentation</vt:lpstr>
      <vt:lpstr>PowerPoint Presentation</vt:lpstr>
      <vt:lpstr>Instructor-Led Training </vt:lpstr>
      <vt:lpstr>Web-Based Training</vt:lpstr>
      <vt:lpstr>PowerPoint Presentation</vt:lpstr>
      <vt:lpstr>Instructor-Led Training</vt:lpstr>
      <vt:lpstr>Web-Based Training Vision 2015 – 2016 (and beyond)</vt:lpstr>
      <vt:lpstr>PowerPoint Presentation</vt:lpstr>
      <vt:lpstr>Development Priorities</vt:lpstr>
      <vt:lpstr>PowerPoint Presentation</vt:lpstr>
      <vt:lpstr>Staying on Target</vt:lpstr>
      <vt:lpstr>Staying on Target</vt:lpstr>
      <vt:lpstr>The Market Training Team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Kettlewell, Bill</cp:lastModifiedBy>
  <cp:revision>155</cp:revision>
  <cp:lastPrinted>2015-05-13T14:08:33Z</cp:lastPrinted>
  <dcterms:created xsi:type="dcterms:W3CDTF">2010-04-12T23:12:02Z</dcterms:created>
  <dcterms:modified xsi:type="dcterms:W3CDTF">2015-05-22T13:22:41Z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