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2"/>
  </p:notesMasterIdLst>
  <p:handoutMasterIdLst>
    <p:handoutMasterId r:id="rId13"/>
  </p:handoutMasterIdLst>
  <p:sldIdLst>
    <p:sldId id="263" r:id="rId6"/>
    <p:sldId id="265" r:id="rId7"/>
    <p:sldId id="266" r:id="rId8"/>
    <p:sldId id="269" r:id="rId9"/>
    <p:sldId id="270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373"/>
    <a:srgbClr val="005386"/>
    <a:srgbClr val="55BAB7"/>
    <a:srgbClr val="00385E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 varScale="1">
        <p:scale>
          <a:sx n="103" d="100"/>
          <a:sy n="103" d="100"/>
        </p:scale>
        <p:origin x="-162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2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869414"/>
            <a:ext cx="7727950" cy="4385092"/>
            <a:chOff x="603250" y="546100"/>
            <a:chExt cx="7727950" cy="438509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Ancillary Services </a:t>
              </a:r>
              <a:r>
                <a:rPr lang="en-US" sz="3200" dirty="0" smtClean="0"/>
                <a:t>Replacement</a:t>
              </a:r>
              <a:r>
                <a:rPr lang="en-US" sz="3200" dirty="0"/>
                <a:t/>
              </a:r>
              <a:br>
                <a:rPr lang="en-US" sz="3200" dirty="0"/>
              </a:br>
              <a:endParaRPr lang="en-US" sz="3200" b="1" dirty="0" smtClean="0"/>
            </a:p>
            <a:p>
              <a:endParaRPr lang="en-US" b="1" dirty="0" smtClean="0"/>
            </a:p>
            <a:p>
              <a:r>
                <a:rPr lang="en-US" sz="2000" i="1" dirty="0" smtClean="0"/>
                <a:t>Presenter:  Ino González</a:t>
              </a:r>
            </a:p>
            <a:p>
              <a:endParaRPr lang="en-US" sz="2000" i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QMWG</a:t>
              </a:r>
            </a:p>
            <a:p>
              <a:r>
                <a:rPr lang="en-US" dirty="0" smtClean="0"/>
                <a:t>July 10,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</a:t>
            </a:r>
            <a:r>
              <a:rPr lang="en-US" sz="2000" b="1" kern="0" dirty="0" smtClean="0">
                <a:latin typeface="Arial" pitchFamily="34" charset="0"/>
              </a:rPr>
              <a:t>	</a:t>
            </a:r>
            <a:r>
              <a:rPr lang="en-US" sz="2000" b="1" i="1" dirty="0" smtClean="0"/>
              <a:t>Replacement </a:t>
            </a:r>
            <a:r>
              <a:rPr lang="en-US" sz="2000" b="1" i="1" dirty="0"/>
              <a:t>of Undeliverable Ancillary Service Due 			</a:t>
            </a:r>
            <a:r>
              <a:rPr lang="en-US" sz="2000" b="1" i="1" dirty="0" smtClean="0"/>
              <a:t>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(4)		</a:t>
            </a:r>
            <a:r>
              <a:rPr lang="en-US" sz="2000" i="1" dirty="0" smtClean="0">
                <a:solidFill>
                  <a:srgbClr val="40949A"/>
                </a:solidFill>
              </a:rPr>
              <a:t>If </a:t>
            </a:r>
            <a:r>
              <a:rPr lang="en-US" sz="2000" i="1" dirty="0">
                <a:solidFill>
                  <a:srgbClr val="40949A"/>
                </a:solidFill>
              </a:rPr>
              <a:t>ERCOT procures additional Ancillary Services for the </a:t>
            </a:r>
            <a:r>
              <a:rPr lang="en-US" sz="2000" i="1" dirty="0" smtClean="0">
                <a:solidFill>
                  <a:srgbClr val="40949A"/>
                </a:solidFill>
              </a:rPr>
              <a:t>					amount </a:t>
            </a:r>
            <a:r>
              <a:rPr lang="en-US" sz="2000" i="1" dirty="0">
                <a:solidFill>
                  <a:srgbClr val="40949A"/>
                </a:solidFill>
              </a:rPr>
              <a:t>of substituted capacity that is deemed infeasible </a:t>
            </a:r>
            <a:r>
              <a:rPr lang="en-US" sz="2000" i="1" dirty="0" smtClean="0">
                <a:solidFill>
                  <a:srgbClr val="40949A"/>
                </a:solidFill>
              </a:rPr>
              <a:t>					</a:t>
            </a:r>
            <a:r>
              <a:rPr lang="en-US" sz="2000" i="1" dirty="0" smtClean="0">
                <a:solidFill>
                  <a:srgbClr val="FF0000"/>
                </a:solidFill>
              </a:rPr>
              <a:t>or </a:t>
            </a:r>
            <a:r>
              <a:rPr lang="en-US" sz="2000" i="1" dirty="0">
                <a:solidFill>
                  <a:srgbClr val="FF0000"/>
                </a:solidFill>
              </a:rPr>
              <a:t>the amount of Ancillary Services capacity that each </a:t>
            </a:r>
            <a:r>
              <a:rPr lang="en-US" sz="2000" i="1" dirty="0" smtClean="0">
                <a:solidFill>
                  <a:srgbClr val="FF0000"/>
                </a:solidFill>
              </a:rPr>
              <a:t>					affected </a:t>
            </a:r>
            <a:r>
              <a:rPr lang="en-US" sz="2000" i="1" dirty="0">
                <a:solidFill>
                  <a:srgbClr val="FF0000"/>
                </a:solidFill>
              </a:rPr>
              <a:t>QSE does not replace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CC"/>
                </a:solidFill>
              </a:rPr>
              <a:t>then all QSEs that bought </a:t>
            </a:r>
            <a:r>
              <a:rPr lang="en-US" sz="2000" dirty="0" smtClean="0">
                <a:solidFill>
                  <a:srgbClr val="0000CC"/>
                </a:solidFill>
              </a:rPr>
              <a:t>				the </a:t>
            </a:r>
            <a:r>
              <a:rPr lang="en-US" sz="2000" dirty="0">
                <a:solidFill>
                  <a:srgbClr val="0000CC"/>
                </a:solidFill>
              </a:rPr>
              <a:t>specific Ancillary Service in the DAM are charged for </a:t>
            </a:r>
            <a:r>
              <a:rPr lang="en-US" sz="2000" dirty="0" smtClean="0">
                <a:solidFill>
                  <a:srgbClr val="0000CC"/>
                </a:solidFill>
              </a:rPr>
              <a:t>					their </a:t>
            </a:r>
            <a:r>
              <a:rPr lang="en-US" sz="2000" dirty="0">
                <a:solidFill>
                  <a:srgbClr val="0000CC"/>
                </a:solidFill>
              </a:rPr>
              <a:t>share of the net cost incurred for the Ancillary </a:t>
            </a:r>
            <a:r>
              <a:rPr lang="en-US" sz="2000" dirty="0" smtClean="0">
                <a:solidFill>
                  <a:srgbClr val="0000CC"/>
                </a:solidFill>
              </a:rPr>
              <a:t>Service 				procured </a:t>
            </a:r>
            <a:r>
              <a:rPr lang="en-US" sz="2000" dirty="0">
                <a:solidFill>
                  <a:srgbClr val="0000CC"/>
                </a:solidFill>
              </a:rPr>
              <a:t>by ERCOT as part of the multiple </a:t>
            </a:r>
            <a:r>
              <a:rPr lang="en-US" sz="2000" dirty="0" smtClean="0">
                <a:solidFill>
                  <a:srgbClr val="0000CC"/>
                </a:solidFill>
              </a:rPr>
              <a:t>procurement 					processes </a:t>
            </a:r>
            <a:r>
              <a:rPr lang="en-US" sz="2000" dirty="0">
                <a:solidFill>
                  <a:srgbClr val="0000CC"/>
                </a:solidFill>
              </a:rPr>
              <a:t>(DAM and SASMs) </a:t>
            </a:r>
            <a:r>
              <a:rPr lang="en-US" sz="2000" dirty="0"/>
              <a:t>, in </a:t>
            </a:r>
            <a:r>
              <a:rPr lang="en-US" sz="2000" dirty="0" smtClean="0"/>
              <a:t>accordance </a:t>
            </a:r>
            <a:r>
              <a:rPr lang="en-US" sz="2000" dirty="0"/>
              <a:t>with Section </a:t>
            </a:r>
            <a:r>
              <a:rPr lang="en-US" sz="2000" dirty="0">
                <a:solidFill>
                  <a:srgbClr val="0000CC"/>
                </a:solidFill>
              </a:rPr>
              <a:t>6.7.3, </a:t>
            </a:r>
            <a:r>
              <a:rPr lang="en-US" sz="2000" dirty="0" smtClean="0">
                <a:solidFill>
                  <a:srgbClr val="0000CC"/>
                </a:solidFill>
              </a:rPr>
              <a:t>		</a:t>
            </a:r>
            <a:r>
              <a:rPr lang="en-US" sz="2000" dirty="0" smtClean="0"/>
              <a:t>Adjustments </a:t>
            </a:r>
            <a:r>
              <a:rPr lang="en-US" sz="2000" dirty="0"/>
              <a:t>to Cost </a:t>
            </a:r>
            <a:r>
              <a:rPr lang="en-US" sz="2000" dirty="0" smtClean="0"/>
              <a:t>Allocations </a:t>
            </a:r>
            <a:r>
              <a:rPr lang="en-US" sz="2000" dirty="0"/>
              <a:t>for Ancillary </a:t>
            </a:r>
            <a:r>
              <a:rPr lang="en-US" sz="2000" dirty="0" smtClean="0"/>
              <a:t>Services 					Procurement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/>
              <a:t>(5)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If </a:t>
            </a:r>
            <a:r>
              <a:rPr lang="en-US" sz="2000" dirty="0">
                <a:solidFill>
                  <a:srgbClr val="0000FF"/>
                </a:solidFill>
              </a:rPr>
              <a:t>the QSE’s Ancillary Service capacity that is undeliverable </a:t>
            </a:r>
            <a:r>
              <a:rPr lang="en-US" sz="2000" dirty="0" smtClean="0">
                <a:solidFill>
                  <a:srgbClr val="0000FF"/>
                </a:solidFill>
              </a:rPr>
              <a:t>				because </a:t>
            </a:r>
            <a:r>
              <a:rPr lang="en-US" sz="2000" dirty="0">
                <a:solidFill>
                  <a:srgbClr val="0000FF"/>
                </a:solidFill>
              </a:rPr>
              <a:t>of a transmission constraint identified by ERCOT</a:t>
            </a:r>
            <a:r>
              <a:rPr lang="en-US" sz="2000" dirty="0"/>
              <a:t>, as set </a:t>
            </a:r>
            <a:r>
              <a:rPr lang="en-US" sz="2000" dirty="0" smtClean="0"/>
              <a:t>		forth </a:t>
            </a:r>
            <a:r>
              <a:rPr lang="en-US" sz="2000" dirty="0"/>
              <a:t>in (1) above, </a:t>
            </a:r>
            <a:r>
              <a:rPr lang="en-US" sz="2000" dirty="0">
                <a:solidFill>
                  <a:srgbClr val="FF0000"/>
                </a:solidFill>
              </a:rPr>
              <a:t>was not awarded in the DAM or any SASM (i.e., </a:t>
            </a:r>
            <a:r>
              <a:rPr lang="en-US" sz="2000" dirty="0" smtClean="0">
                <a:solidFill>
                  <a:srgbClr val="FF0000"/>
                </a:solidFill>
              </a:rPr>
              <a:t>		the </a:t>
            </a:r>
            <a:r>
              <a:rPr lang="en-US" sz="2000" dirty="0">
                <a:solidFill>
                  <a:srgbClr val="FF0000"/>
                </a:solidFill>
              </a:rPr>
              <a:t>capacity is part of  Self-Arranged Ancillary Services for the </a:t>
            </a:r>
            <a:r>
              <a:rPr lang="en-US" sz="2000" dirty="0" smtClean="0">
                <a:solidFill>
                  <a:srgbClr val="FF0000"/>
                </a:solidFill>
              </a:rPr>
              <a:t>			hours </a:t>
            </a:r>
            <a:r>
              <a:rPr lang="en-US" sz="2000" dirty="0">
                <a:solidFill>
                  <a:srgbClr val="FF0000"/>
                </a:solidFill>
              </a:rPr>
              <a:t>of the RUC Study Period</a:t>
            </a:r>
            <a:r>
              <a:rPr lang="en-US" sz="2000" dirty="0"/>
              <a:t>), </a:t>
            </a:r>
            <a:r>
              <a:rPr lang="en-US" sz="2000" dirty="0">
                <a:solidFill>
                  <a:srgbClr val="008373"/>
                </a:solidFill>
              </a:rPr>
              <a:t>then the QSE is charged for the </a:t>
            </a:r>
            <a:r>
              <a:rPr lang="en-US" sz="2000" dirty="0" smtClean="0">
                <a:solidFill>
                  <a:srgbClr val="008373"/>
                </a:solidFill>
              </a:rPr>
              <a:t>		insufficient </a:t>
            </a:r>
            <a:r>
              <a:rPr lang="en-US" sz="2000" dirty="0">
                <a:solidFill>
                  <a:srgbClr val="008373"/>
                </a:solidFill>
              </a:rPr>
              <a:t>Ancillary Service capacity the same price paid for the </a:t>
            </a:r>
            <a:r>
              <a:rPr lang="en-US" sz="2000" dirty="0" smtClean="0">
                <a:solidFill>
                  <a:srgbClr val="008373"/>
                </a:solidFill>
              </a:rPr>
              <a:t>			Ancillary </a:t>
            </a:r>
            <a:r>
              <a:rPr lang="en-US" sz="2000" dirty="0">
                <a:solidFill>
                  <a:srgbClr val="008373"/>
                </a:solidFill>
              </a:rPr>
              <a:t>Service as purchasers in the DAM paid for that time </a:t>
            </a:r>
            <a:r>
              <a:rPr lang="en-US" sz="2000" dirty="0" smtClean="0">
                <a:solidFill>
                  <a:srgbClr val="008373"/>
                </a:solidFill>
              </a:rPr>
              <a:t>			period</a:t>
            </a:r>
            <a:r>
              <a:rPr lang="en-US" sz="2000" dirty="0"/>
              <a:t>, as determined under paragraph (4) above.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1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6.4.9.1.2  	</a:t>
            </a:r>
            <a:r>
              <a:rPr lang="en-US" sz="2000" b="1" i="1" dirty="0"/>
              <a:t>Replacement of Undeliverable Ancillary Service Due 		</a:t>
            </a:r>
            <a:r>
              <a:rPr lang="en-US" sz="2000" b="1" i="1" dirty="0" smtClean="0"/>
              <a:t>			to </a:t>
            </a:r>
            <a:r>
              <a:rPr lang="en-US" sz="2000" b="1" i="1" dirty="0"/>
              <a:t>Transmission Constraints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r>
              <a:rPr lang="en-US" sz="2000" dirty="0" smtClean="0"/>
              <a:t>(6)		If </a:t>
            </a:r>
            <a:r>
              <a:rPr lang="en-US" sz="2000" dirty="0"/>
              <a:t>the QSE’s Ancillary Service capacity that is </a:t>
            </a:r>
            <a:r>
              <a:rPr lang="en-US" sz="2000" dirty="0" smtClean="0"/>
              <a:t>							undeliverable </a:t>
            </a:r>
            <a:r>
              <a:rPr lang="en-US" sz="2000" dirty="0"/>
              <a:t>because of a transmission constraint </a:t>
            </a:r>
            <a:r>
              <a:rPr lang="en-US" sz="2000" dirty="0" smtClean="0"/>
              <a:t>						identified </a:t>
            </a:r>
            <a:r>
              <a:rPr lang="en-US" sz="2000" dirty="0"/>
              <a:t>by ERCOT, as set forth in (1) above, </a:t>
            </a:r>
            <a:r>
              <a:rPr lang="en-US" sz="2000" dirty="0">
                <a:solidFill>
                  <a:srgbClr val="0000CC"/>
                </a:solidFill>
              </a:rPr>
              <a:t>was </a:t>
            </a:r>
            <a:r>
              <a:rPr lang="en-US" sz="2000" dirty="0" smtClean="0">
                <a:solidFill>
                  <a:srgbClr val="0000CC"/>
                </a:solidFill>
              </a:rPr>
              <a:t>						awarded </a:t>
            </a:r>
            <a:r>
              <a:rPr lang="en-US" sz="2000" dirty="0">
                <a:solidFill>
                  <a:srgbClr val="0000CC"/>
                </a:solidFill>
              </a:rPr>
              <a:t>in the DAM or any SASM, then the QSE is not </a:t>
            </a:r>
            <a:r>
              <a:rPr lang="en-US" sz="2000" dirty="0" smtClean="0">
                <a:solidFill>
                  <a:srgbClr val="0000CC"/>
                </a:solidFill>
              </a:rPr>
              <a:t>					compensated </a:t>
            </a:r>
            <a:r>
              <a:rPr lang="en-US" sz="2000" dirty="0">
                <a:solidFill>
                  <a:srgbClr val="0000CC"/>
                </a:solidFill>
              </a:rPr>
              <a:t>for the quantity of the Ancillary Service </a:t>
            </a:r>
            <a:r>
              <a:rPr lang="en-US" sz="2000" dirty="0" smtClean="0">
                <a:solidFill>
                  <a:srgbClr val="0000CC"/>
                </a:solidFill>
              </a:rPr>
              <a:t>					capacity </a:t>
            </a:r>
            <a:r>
              <a:rPr lang="en-US" sz="2000" dirty="0">
                <a:solidFill>
                  <a:srgbClr val="0000CC"/>
                </a:solidFill>
              </a:rPr>
              <a:t>that is undeliverable</a:t>
            </a:r>
            <a:r>
              <a:rPr lang="en-US" sz="2000" dirty="0"/>
              <a:t>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Replacement of Undeliverable Ancillary Services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Arial" pitchFamily="34" charset="0"/>
              </a:rPr>
              <a:t>NP </a:t>
            </a:r>
            <a:r>
              <a:rPr lang="en-US" sz="2000" b="1" kern="0" dirty="0" smtClean="0">
                <a:latin typeface="Arial" pitchFamily="34" charset="0"/>
              </a:rPr>
              <a:t>6.7.3  </a:t>
            </a:r>
            <a:r>
              <a:rPr lang="en-US" sz="2000" b="1" kern="0" dirty="0">
                <a:latin typeface="Arial" pitchFamily="34" charset="0"/>
              </a:rPr>
              <a:t>	</a:t>
            </a:r>
            <a:r>
              <a:rPr lang="en-US" sz="2000" b="1" i="1" dirty="0" smtClean="0"/>
              <a:t>Adjustments to Cost Allocations for Ancillary 						Procurement </a:t>
            </a:r>
            <a:endParaRPr lang="en-US" sz="2000" b="1" i="1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342900" indent="-342900">
              <a:buAutoNum type="alphaLcParenBoth" startAt="2"/>
            </a:pPr>
            <a:r>
              <a:rPr lang="en-US" sz="1400" dirty="0" smtClean="0"/>
              <a:t>            	Each </a:t>
            </a:r>
            <a:r>
              <a:rPr lang="en-US" sz="1400" dirty="0"/>
              <a:t>QSE’s share of the net total costs for </a:t>
            </a:r>
            <a:r>
              <a:rPr lang="en-US" sz="1400" dirty="0" err="1"/>
              <a:t>Reg</a:t>
            </a:r>
            <a:r>
              <a:rPr lang="en-US" sz="1400" dirty="0"/>
              <a:t>-Up for the Operating Hour is calculated </a:t>
            </a:r>
            <a:r>
              <a:rPr lang="en-US" sz="1400" dirty="0" smtClean="0"/>
              <a:t>			as follows:</a:t>
            </a:r>
          </a:p>
          <a:p>
            <a:pPr marL="342900" indent="-342900">
              <a:buAutoNum type="alphaLcParenBoth" startAt="2"/>
            </a:pPr>
            <a:endParaRPr lang="en-US" sz="1400" dirty="0"/>
          </a:p>
          <a:p>
            <a:r>
              <a:rPr lang="en-US" sz="1400" b="1" dirty="0" smtClean="0"/>
              <a:t>			RUCOST </a:t>
            </a:r>
            <a:r>
              <a:rPr lang="en-US" sz="1400" b="1" i="1" baseline="-25000" dirty="0"/>
              <a:t>q</a:t>
            </a:r>
            <a:r>
              <a:rPr lang="en-US" sz="1400" b="1" dirty="0"/>
              <a:t>	=	RUPR * RUQ </a:t>
            </a:r>
            <a:r>
              <a:rPr lang="en-US" sz="1400" b="1" i="1" baseline="-25000" dirty="0"/>
              <a:t>q</a:t>
            </a:r>
            <a:endParaRPr lang="en-US" sz="1400" b="1" dirty="0"/>
          </a:p>
          <a:p>
            <a:r>
              <a:rPr lang="en-US" sz="1400" dirty="0"/>
              <a:t>Where:</a:t>
            </a:r>
          </a:p>
          <a:p>
            <a:r>
              <a:rPr lang="en-US" sz="1400" dirty="0" smtClean="0"/>
              <a:t>			RUPR</a:t>
            </a:r>
            <a:r>
              <a:rPr lang="en-US" sz="1400" dirty="0"/>
              <a:t>	=	RUCOSTTOT / RUQTOT</a:t>
            </a:r>
          </a:p>
          <a:p>
            <a:r>
              <a:rPr lang="en-US" sz="1400" dirty="0" smtClean="0"/>
              <a:t>			RUQTOT</a:t>
            </a:r>
            <a:r>
              <a:rPr lang="en-US" sz="1400" dirty="0"/>
              <a:t>	=	</a:t>
            </a:r>
            <a:r>
              <a:rPr lang="en-US" sz="1400" dirty="0" smtClean="0"/>
              <a:t>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RUQ </a:t>
            </a:r>
            <a:r>
              <a:rPr lang="en-US" sz="1400" i="1" baseline="-25000" dirty="0"/>
              <a:t>q</a:t>
            </a:r>
            <a:r>
              <a:rPr lang="en-US" sz="1400" dirty="0"/>
              <a:t>	=	RUO </a:t>
            </a:r>
            <a:r>
              <a:rPr lang="en-US" sz="1400" i="1" baseline="-25000" dirty="0"/>
              <a:t>q</a:t>
            </a:r>
            <a:r>
              <a:rPr lang="en-US" sz="1400" dirty="0"/>
              <a:t> – SARUQ </a:t>
            </a:r>
            <a:r>
              <a:rPr lang="en-US" sz="1400" i="1" baseline="-25000" dirty="0"/>
              <a:t>q</a:t>
            </a:r>
            <a:endParaRPr lang="en-US" sz="1400" dirty="0"/>
          </a:p>
          <a:p>
            <a:r>
              <a:rPr lang="en-US" sz="1400" dirty="0" smtClean="0"/>
              <a:t>			RUO </a:t>
            </a:r>
            <a:r>
              <a:rPr lang="en-US" sz="1400" i="1" baseline="-25000" dirty="0"/>
              <a:t>q</a:t>
            </a:r>
            <a:r>
              <a:rPr lang="en-US" sz="1400" dirty="0"/>
              <a:t>	=	</a:t>
            </a:r>
            <a:r>
              <a:rPr lang="pt-BR" sz="1400" dirty="0" smtClean="0"/>
              <a:t>Sum</a:t>
            </a:r>
            <a:r>
              <a:rPr lang="en-US" sz="1400" dirty="0"/>
              <a:t>[</a:t>
            </a:r>
            <a:r>
              <a:rPr lang="en-US" sz="1400" dirty="0" smtClean="0"/>
              <a:t>SARUQ </a:t>
            </a:r>
            <a:r>
              <a:rPr lang="en-US" sz="1400" i="1" baseline="-25000" dirty="0"/>
              <a:t>q</a:t>
            </a:r>
            <a:r>
              <a:rPr lang="en-US" sz="1400" dirty="0"/>
              <a:t> + (RTPCRU </a:t>
            </a:r>
            <a:r>
              <a:rPr lang="en-US" sz="1400" i="1" baseline="-25000" dirty="0"/>
              <a:t>q, m</a:t>
            </a:r>
            <a:r>
              <a:rPr lang="en-US" sz="1400" dirty="0"/>
              <a:t>)</a:t>
            </a:r>
            <a:r>
              <a:rPr lang="en-US" sz="1400" i="1" dirty="0"/>
              <a:t> </a:t>
            </a:r>
            <a:r>
              <a:rPr lang="en-US" sz="1400" dirty="0"/>
              <a:t>+ PCRU </a:t>
            </a:r>
            <a:r>
              <a:rPr lang="en-US" sz="1400" i="1" baseline="-25000" dirty="0"/>
              <a:t>q</a:t>
            </a:r>
            <a:r>
              <a:rPr lang="en-US" sz="1400" dirty="0"/>
              <a:t> – RURP </a:t>
            </a:r>
            <a:r>
              <a:rPr lang="en-US" sz="1400" i="1" baseline="-25000" dirty="0"/>
              <a:t>q </a:t>
            </a:r>
            <a:r>
              <a:rPr lang="en-US" sz="1400" dirty="0"/>
              <a:t>– RUFQ</a:t>
            </a:r>
            <a:r>
              <a:rPr lang="en-US" sz="1400" i="1" dirty="0"/>
              <a:t> </a:t>
            </a:r>
            <a:r>
              <a:rPr lang="en-US" sz="1400" i="1" baseline="-25000" dirty="0" smtClean="0"/>
              <a:t>q</a:t>
            </a:r>
            <a:r>
              <a:rPr lang="en-US" sz="1400" dirty="0"/>
              <a:t>]</a:t>
            </a:r>
            <a:r>
              <a:rPr lang="en-US" sz="1400" dirty="0" smtClean="0"/>
              <a:t> </a:t>
            </a:r>
            <a:r>
              <a:rPr lang="en-US" sz="1400" dirty="0"/>
              <a:t>* </a:t>
            </a:r>
            <a:r>
              <a:rPr lang="en-US" sz="1400" dirty="0" smtClean="0"/>
              <a:t>							HLRS</a:t>
            </a:r>
            <a:r>
              <a:rPr lang="en-US" sz="1400" i="1" dirty="0" smtClean="0"/>
              <a:t> </a:t>
            </a:r>
            <a:r>
              <a:rPr lang="en-US" sz="1400" i="1" baseline="-25000" dirty="0"/>
              <a:t>q</a:t>
            </a:r>
            <a:r>
              <a:rPr lang="en-US" sz="1400" baseline="-25000" dirty="0"/>
              <a:t> </a:t>
            </a:r>
            <a:r>
              <a:rPr lang="en-US" sz="1400" dirty="0">
                <a:solidFill>
                  <a:srgbClr val="0000CC"/>
                </a:solidFill>
              </a:rPr>
              <a:t>+</a:t>
            </a:r>
            <a:r>
              <a:rPr lang="en-US" sz="1400" dirty="0"/>
              <a:t> </a:t>
            </a:r>
            <a:r>
              <a:rPr lang="en-US" sz="1400" dirty="0" smtClean="0">
                <a:solidFill>
                  <a:srgbClr val="0000CC"/>
                </a:solidFill>
              </a:rPr>
              <a:t>RURP </a:t>
            </a:r>
            <a:r>
              <a:rPr lang="en-US" sz="1400" i="1" baseline="-25000" dirty="0">
                <a:solidFill>
                  <a:srgbClr val="0000CC"/>
                </a:solidFill>
              </a:rPr>
              <a:t>q</a:t>
            </a:r>
            <a:endParaRPr lang="en-US" sz="1400" dirty="0">
              <a:solidFill>
                <a:srgbClr val="0000CC"/>
              </a:solidFill>
            </a:endParaRPr>
          </a:p>
          <a:p>
            <a:r>
              <a:rPr lang="fr-FR" sz="1400" dirty="0" smtClean="0"/>
              <a:t>			</a:t>
            </a:r>
          </a:p>
          <a:p>
            <a:r>
              <a:rPr lang="fr-FR" sz="1400" dirty="0"/>
              <a:t>	</a:t>
            </a:r>
            <a:r>
              <a:rPr lang="fr-FR" sz="1400" dirty="0" smtClean="0"/>
              <a:t>		SARUQ </a:t>
            </a:r>
            <a:r>
              <a:rPr lang="fr-FR" sz="1400" i="1" baseline="-25000" dirty="0"/>
              <a:t>q</a:t>
            </a:r>
            <a:r>
              <a:rPr lang="fr-FR" sz="1400" baseline="-25000" dirty="0"/>
              <a:t>	</a:t>
            </a:r>
            <a:r>
              <a:rPr lang="fr-FR" sz="1400" dirty="0"/>
              <a:t>=	DASARUQ </a:t>
            </a:r>
            <a:r>
              <a:rPr lang="fr-FR" sz="1400" i="1" baseline="-25000" dirty="0"/>
              <a:t>q</a:t>
            </a:r>
            <a:r>
              <a:rPr lang="fr-FR" sz="1400" dirty="0"/>
              <a:t> + RTSARUQ </a:t>
            </a:r>
            <a:r>
              <a:rPr lang="fr-FR" sz="1400" i="1" baseline="-25000" dirty="0"/>
              <a:t>q</a:t>
            </a:r>
            <a:endParaRPr lang="en-US" sz="14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000" dirty="0" smtClean="0"/>
          </a:p>
          <a:p>
            <a:pPr marL="800100" lvl="1" indent="-342900" eaLnBrk="0" hangingPunct="0">
              <a:spcBef>
                <a:spcPct val="20000"/>
              </a:spcBef>
              <a:defRPr/>
            </a:pP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8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Questions that need to be answered to develop an NPRR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04800" y="838200"/>
            <a:ext cx="8691418" cy="416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Should QSEs be charged (claw back) for undeliverable MWs?</a:t>
            </a:r>
          </a:p>
          <a:p>
            <a:pPr lvl="1" eaLnBrk="0" hangingPunct="0">
              <a:spcBef>
                <a:spcPct val="20000"/>
              </a:spcBef>
              <a:defRPr/>
            </a:pPr>
            <a:r>
              <a:rPr lang="en-US" sz="2000" dirty="0" smtClean="0"/>
              <a:t>Options:  Based on replaced MW or Undeliverable MW quantities</a:t>
            </a:r>
            <a:endParaRPr lang="en-US" sz="2800" dirty="0"/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Note:  Replaced MWs </a:t>
            </a:r>
            <a:r>
              <a:rPr lang="en-US" sz="1600" i="1" dirty="0">
                <a:solidFill>
                  <a:srgbClr val="0000FF"/>
                </a:solidFill>
              </a:rPr>
              <a:t>≤ Undeliverable </a:t>
            </a:r>
            <a:r>
              <a:rPr lang="en-US" sz="1600" i="1" dirty="0" smtClean="0">
                <a:solidFill>
                  <a:srgbClr val="0000FF"/>
                </a:solidFill>
              </a:rPr>
              <a:t>MWs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Example: DAM Award (10MW), Undeliverable (7MW), RURP(5MW),</a:t>
            </a:r>
            <a:r>
              <a:rPr lang="en-US" sz="1600" i="1" dirty="0">
                <a:solidFill>
                  <a:srgbClr val="0000FF"/>
                </a:solidFill>
              </a:rPr>
              <a:t> </a:t>
            </a:r>
            <a:r>
              <a:rPr lang="en-US" sz="1600" i="1" dirty="0" smtClean="0">
                <a:solidFill>
                  <a:srgbClr val="0000FF"/>
                </a:solidFill>
              </a:rPr>
              <a:t>MCPCRU ($3)</a:t>
            </a:r>
          </a:p>
          <a:p>
            <a:pPr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DAM Payment = (-1)*10MW*$3/</a:t>
            </a:r>
            <a:r>
              <a:rPr lang="en-US" sz="1600" i="1" dirty="0" err="1" smtClean="0">
                <a:solidFill>
                  <a:srgbClr val="0000FF"/>
                </a:solidFill>
              </a:rPr>
              <a:t>MWh</a:t>
            </a:r>
            <a:r>
              <a:rPr lang="en-US" sz="1600" i="1" dirty="0" smtClean="0">
                <a:solidFill>
                  <a:srgbClr val="0000FF"/>
                </a:solidFill>
              </a:rPr>
              <a:t> = ($30)</a:t>
            </a:r>
            <a:endParaRPr lang="en-US" sz="1600" i="1" baseline="-25000" dirty="0" smtClean="0">
              <a:solidFill>
                <a:srgbClr val="0000FF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>
                <a:solidFill>
                  <a:srgbClr val="0000FF"/>
                </a:solidFill>
              </a:rPr>
              <a:t>C</a:t>
            </a:r>
            <a:r>
              <a:rPr lang="en-US" sz="1600" i="1" dirty="0" smtClean="0">
                <a:solidFill>
                  <a:srgbClr val="0000FF"/>
                </a:solidFill>
              </a:rPr>
              <a:t>law back option 1= 7MW*$</a:t>
            </a:r>
            <a:r>
              <a:rPr lang="en-US" sz="1600" i="1" dirty="0">
                <a:solidFill>
                  <a:srgbClr val="0000FF"/>
                </a:solidFill>
              </a:rPr>
              <a:t>3/</a:t>
            </a:r>
            <a:r>
              <a:rPr lang="en-US" sz="1600" i="1" dirty="0" err="1">
                <a:solidFill>
                  <a:srgbClr val="0000FF"/>
                </a:solidFill>
              </a:rPr>
              <a:t>MWh</a:t>
            </a:r>
            <a:r>
              <a:rPr lang="en-US" sz="1600" i="1" dirty="0">
                <a:solidFill>
                  <a:srgbClr val="0000FF"/>
                </a:solidFill>
              </a:rPr>
              <a:t> = </a:t>
            </a:r>
            <a:r>
              <a:rPr lang="en-US" sz="1600" i="1" dirty="0" smtClean="0">
                <a:solidFill>
                  <a:srgbClr val="0000FF"/>
                </a:solidFill>
              </a:rPr>
              <a:t>$21</a:t>
            </a:r>
            <a:endParaRPr lang="en-US" sz="1600" i="1" baseline="-25000" dirty="0">
              <a:solidFill>
                <a:srgbClr val="0000FF"/>
              </a:solidFill>
            </a:endParaRPr>
          </a:p>
          <a:p>
            <a:pPr lvl="3" indent="-457200" eaLnBrk="0" hangingPunct="0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en-US" sz="1600" i="1" dirty="0" smtClean="0">
                <a:solidFill>
                  <a:srgbClr val="0000FF"/>
                </a:solidFill>
              </a:rPr>
              <a:t>Claw </a:t>
            </a:r>
            <a:r>
              <a:rPr lang="en-US" sz="1600" i="1" dirty="0">
                <a:solidFill>
                  <a:srgbClr val="0000FF"/>
                </a:solidFill>
              </a:rPr>
              <a:t>back </a:t>
            </a:r>
            <a:r>
              <a:rPr lang="en-US" sz="1600" i="1" dirty="0" smtClean="0">
                <a:solidFill>
                  <a:srgbClr val="0000FF"/>
                </a:solidFill>
              </a:rPr>
              <a:t>option 2 = 5MW*</a:t>
            </a:r>
            <a:r>
              <a:rPr lang="en-US" sz="1600" i="1" dirty="0">
                <a:solidFill>
                  <a:srgbClr val="0000FF"/>
                </a:solidFill>
              </a:rPr>
              <a:t>*$3/</a:t>
            </a:r>
            <a:r>
              <a:rPr lang="en-US" sz="1600" i="1" dirty="0" err="1">
                <a:solidFill>
                  <a:srgbClr val="0000FF"/>
                </a:solidFill>
              </a:rPr>
              <a:t>MWh</a:t>
            </a:r>
            <a:r>
              <a:rPr lang="en-US" sz="1600" i="1" dirty="0">
                <a:solidFill>
                  <a:srgbClr val="0000FF"/>
                </a:solidFill>
              </a:rPr>
              <a:t> = </a:t>
            </a:r>
            <a:r>
              <a:rPr lang="en-US" sz="1600" i="1" dirty="0" smtClean="0">
                <a:solidFill>
                  <a:srgbClr val="0000FF"/>
                </a:solidFill>
              </a:rPr>
              <a:t>$15</a:t>
            </a:r>
            <a:endParaRPr lang="en-US" sz="1600" i="1" baseline="-25000" dirty="0">
              <a:solidFill>
                <a:srgbClr val="0000FF"/>
              </a:solidFill>
            </a:endParaRPr>
          </a:p>
          <a:p>
            <a:pPr marL="1371600" lvl="2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sz="1600" i="1" baseline="-25000" dirty="0">
              <a:solidFill>
                <a:srgbClr val="0000FF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dirty="0" smtClean="0"/>
              <a:t>To what extend QSEs with self-arrange MWs are responsible for undeliverable quantities?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solidFill>
                  <a:srgbClr val="0000FF"/>
                </a:solidFill>
              </a:rPr>
              <a:t>Should QSEs with DAM Obligations be charged when the self-arranged MWs are part of a trade that is undeliverable?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  <a:defRPr/>
            </a:pPr>
            <a:r>
              <a:rPr lang="en-US" sz="2000" i="1" dirty="0" smtClean="0">
                <a:latin typeface="Arial" pitchFamily="34" charset="0"/>
              </a:rPr>
              <a:t>Other </a:t>
            </a:r>
            <a:r>
              <a:rPr lang="en-US" sz="2000" i="1" dirty="0" smtClean="0">
                <a:latin typeface="Arial" pitchFamily="34" charset="0"/>
              </a:rPr>
              <a:t> policy questions?</a:t>
            </a:r>
            <a:endParaRPr lang="en-US" sz="2000" i="1" dirty="0">
              <a:latin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177</Words>
  <Application>Microsoft Office PowerPoint</Application>
  <PresentationFormat>On-screen Show (4:3)</PresentationFormat>
  <Paragraphs>56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Replacement of Undeliverable Ancillary Services</vt:lpstr>
      <vt:lpstr>Replacement of Undeliverable Ancillary Services</vt:lpstr>
      <vt:lpstr>Replacement of Undeliverable Ancillary Services</vt:lpstr>
      <vt:lpstr>Replacement of Undeliverable Ancillary Services</vt:lpstr>
      <vt:lpstr>Questions that need to be answered to develop an NPRR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Gonzalez, Ino</cp:lastModifiedBy>
  <cp:revision>140</cp:revision>
  <cp:lastPrinted>2013-01-30T23:16:36Z</cp:lastPrinted>
  <dcterms:created xsi:type="dcterms:W3CDTF">2010-04-12T23:12:02Z</dcterms:created>
  <dcterms:modified xsi:type="dcterms:W3CDTF">2015-07-10T14:01:04Z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