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72" r:id="rId2"/>
    <p:sldId id="378" r:id="rId3"/>
    <p:sldId id="380" r:id="rId4"/>
    <p:sldId id="381" r:id="rId5"/>
    <p:sldId id="382" r:id="rId6"/>
    <p:sldId id="383" r:id="rId7"/>
    <p:sldId id="384" r:id="rId8"/>
    <p:sldId id="377" r:id="rId9"/>
    <p:sldId id="376" r:id="rId10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93" d="100"/>
          <a:sy n="93" d="100"/>
        </p:scale>
        <p:origin x="-168" y="-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C6C10A-D400-4959-AADD-84A684719EDF}" type="slidenum">
              <a:rPr lang="en-US" sz="1200" b="0" smtClean="0"/>
              <a:pPr eaLnBrk="1" hangingPunct="1"/>
              <a:t>2</a:t>
            </a:fld>
            <a:endParaRPr lang="en-US" sz="1200" b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Review of Aging Projects</a:t>
            </a:r>
          </a:p>
          <a:p>
            <a:pPr>
              <a:defRPr/>
            </a:pPr>
            <a:endParaRPr lang="en-US" sz="2800" b="0" kern="0" dirty="0">
              <a:latin typeface="+mj-lt"/>
            </a:endParaRPr>
          </a:p>
          <a:p>
            <a:pPr>
              <a:defRPr/>
            </a:pPr>
            <a:r>
              <a:rPr lang="en-US" sz="2800" b="0" kern="0" dirty="0" smtClean="0">
                <a:latin typeface="+mj-lt"/>
              </a:rPr>
              <a:t>Process Discussion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August 13,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0198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Project Prioritization – 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077200" cy="4267200"/>
          </a:xfrm>
        </p:spPr>
        <p:txBody>
          <a:bodyPr/>
          <a:lstStyle/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400" dirty="0" smtClean="0"/>
              <a:t>Discussion Approach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Process Reminders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Items To Be Reviewed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Timing of Periodic Review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Discussion Approach</a:t>
            </a:r>
            <a:endParaRPr lang="en-US" sz="2000" dirty="0"/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Documenting PRS Discussion Results</a:t>
            </a:r>
          </a:p>
          <a:p>
            <a:pPr marL="571500" lvl="1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2400" dirty="0" smtClean="0"/>
          </a:p>
          <a:p>
            <a:pPr marL="571500" lvl="1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400" dirty="0" smtClean="0"/>
              <a:t>Aging Items</a:t>
            </a:r>
            <a:endParaRPr lang="en-US" sz="2400" dirty="0"/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600" dirty="0"/>
          </a:p>
          <a:p>
            <a:pPr marL="342900" lvl="1" indent="0" eaLnBrk="1" hangingPunct="1">
              <a:buFontTx/>
              <a:buNone/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000" dirty="0" smtClean="0"/>
          </a:p>
          <a:p>
            <a:pPr marL="342900" lvl="1" indent="0" eaLnBrk="1" hangingPunct="1">
              <a:buFontTx/>
              <a:buNone/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600" dirty="0"/>
          </a:p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600" dirty="0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685800" y="5410200"/>
            <a:ext cx="77724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/>
              <a:t>Location of Project Priority List (PPL):   </a:t>
            </a:r>
            <a:r>
              <a:rPr lang="en-US" b="0">
                <a:hlinkClick r:id="rId3"/>
              </a:rPr>
              <a:t>http://www.ercot.com/services/projects/index</a:t>
            </a:r>
            <a:endParaRPr lang="en-US" b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/>
          </a:p>
        </p:txBody>
      </p:sp>
    </p:spTree>
    <p:extLst>
      <p:ext uri="{BB962C8B-B14F-4D97-AF65-F5344CB8AC3E}">
        <p14:creationId xmlns:p14="http://schemas.microsoft.com/office/powerpoint/2010/main" val="13875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Process Reminders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991600" cy="5410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/>
              <a:t>These items are Board-approved so </a:t>
            </a:r>
            <a:r>
              <a:rPr lang="en-US" sz="2400" dirty="0" smtClean="0"/>
              <a:t>ERCOT expects </a:t>
            </a:r>
            <a:r>
              <a:rPr lang="en-US" sz="2400" dirty="0"/>
              <a:t>to implement all of </a:t>
            </a:r>
            <a:r>
              <a:rPr lang="en-US" sz="2400" dirty="0" smtClean="0"/>
              <a:t>them</a:t>
            </a:r>
            <a:endParaRPr lang="en-US" sz="2400" dirty="0" smtClean="0"/>
          </a:p>
          <a:p>
            <a:r>
              <a:rPr lang="en-US" sz="2400" b="0" dirty="0" smtClean="0"/>
              <a:t>Project </a:t>
            </a:r>
            <a:r>
              <a:rPr lang="en-US" sz="2400" b="0" dirty="0"/>
              <a:t>priorities and planned project starts are reviewed each month at PRS</a:t>
            </a:r>
          </a:p>
          <a:p>
            <a:r>
              <a:rPr lang="en-US" sz="2400" b="0" dirty="0" smtClean="0"/>
              <a:t>If a case can be </a:t>
            </a:r>
            <a:r>
              <a:rPr lang="en-US" sz="2400" b="0" dirty="0" smtClean="0"/>
              <a:t>made that the investment no longer makes sense (for example, the business case has changed), t</a:t>
            </a:r>
            <a:r>
              <a:rPr lang="en-US" sz="2400" b="0" dirty="0" smtClean="0"/>
              <a:t>he </a:t>
            </a:r>
            <a:r>
              <a:rPr lang="en-US" sz="2400" b="0" dirty="0"/>
              <a:t>proper way to </a:t>
            </a:r>
            <a:r>
              <a:rPr lang="en-US" sz="2400" b="0" dirty="0" smtClean="0"/>
              <a:t>recommend cancellation of a </a:t>
            </a:r>
            <a:r>
              <a:rPr lang="en-US" sz="2400" b="0" dirty="0"/>
              <a:t>project resulting from a Board-approved RR is to file a new RR to strike the gray-boxes</a:t>
            </a:r>
          </a:p>
          <a:p>
            <a:r>
              <a:rPr lang="en-US" sz="2400" b="0" dirty="0" smtClean="0"/>
              <a:t>It </a:t>
            </a:r>
            <a:r>
              <a:rPr lang="en-US" sz="2400" b="0" dirty="0"/>
              <a:t>is reasonable to discuss whether market conditions have changed since the original approval of the RR</a:t>
            </a:r>
          </a:p>
          <a:p>
            <a:r>
              <a:rPr lang="en-US" sz="2400" b="0" dirty="0" smtClean="0"/>
              <a:t>It </a:t>
            </a:r>
            <a:r>
              <a:rPr lang="en-US" sz="2400" b="0" dirty="0"/>
              <a:t>is </a:t>
            </a:r>
            <a:r>
              <a:rPr lang="en-US" sz="2400" b="0" dirty="0" smtClean="0"/>
              <a:t>less impactful </a:t>
            </a:r>
            <a:r>
              <a:rPr lang="en-US" sz="2400" b="0" dirty="0"/>
              <a:t>to </a:t>
            </a:r>
            <a:r>
              <a:rPr lang="en-US" sz="2400" b="0" dirty="0" smtClean="0"/>
              <a:t>revisit </a:t>
            </a:r>
            <a:r>
              <a:rPr lang="en-US" sz="2400" b="0" dirty="0"/>
              <a:t>objections to the RR that were raised during the original approval </a:t>
            </a:r>
            <a:r>
              <a:rPr lang="en-US" sz="2400" b="0" dirty="0" smtClean="0"/>
              <a:t>process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8677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Items To Be Reviewed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991600" cy="5410200"/>
          </a:xfrm>
        </p:spPr>
        <p:txBody>
          <a:bodyPr/>
          <a:lstStyle/>
          <a:p>
            <a:r>
              <a:rPr lang="en-US" sz="2400" dirty="0" smtClean="0"/>
              <a:t>Not Started Projects</a:t>
            </a:r>
          </a:p>
          <a:p>
            <a:pPr lvl="1"/>
            <a:r>
              <a:rPr lang="en-US" sz="2400" dirty="0" smtClean="0"/>
              <a:t>Board-approved items that haven’t </a:t>
            </a:r>
            <a:r>
              <a:rPr lang="en-US" sz="2400" u="sng" dirty="0" smtClean="0"/>
              <a:t>started</a:t>
            </a:r>
            <a:r>
              <a:rPr lang="en-US" sz="2400" dirty="0" smtClean="0"/>
              <a:t> &gt;12 months after their Priority value</a:t>
            </a:r>
          </a:p>
          <a:p>
            <a:pPr lvl="2"/>
            <a:r>
              <a:rPr lang="en-US" sz="2200" i="1" dirty="0" smtClean="0"/>
              <a:t>This logic would highlight 9 out of 24 “Not Started” RRs</a:t>
            </a:r>
          </a:p>
          <a:p>
            <a:pPr lvl="3"/>
            <a:r>
              <a:rPr lang="en-US" i="1" dirty="0" smtClean="0"/>
              <a:t>NPRRs 272, 256, 484, 419, 439, 493, 495, 568 ph2, and NOGRR084</a:t>
            </a:r>
          </a:p>
          <a:p>
            <a:pPr lvl="2"/>
            <a:r>
              <a:rPr lang="en-US" sz="2000" dirty="0" smtClean="0"/>
              <a:t>Example: Priority “2014” projects would be reported if they have not started by 1/1/2016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r>
              <a:rPr lang="en-US" sz="2400" dirty="0" smtClean="0"/>
              <a:t>In Flight Projects</a:t>
            </a:r>
          </a:p>
          <a:p>
            <a:pPr lvl="1"/>
            <a:r>
              <a:rPr lang="en-US" sz="2400" dirty="0"/>
              <a:t>Board-approved items that haven’t </a:t>
            </a:r>
            <a:r>
              <a:rPr lang="en-US" sz="2400" u="sng" dirty="0" smtClean="0"/>
              <a:t>completed</a:t>
            </a:r>
            <a:r>
              <a:rPr lang="en-US" sz="2400" dirty="0" smtClean="0"/>
              <a:t> &gt;24 </a:t>
            </a:r>
            <a:r>
              <a:rPr lang="en-US" sz="2400" dirty="0"/>
              <a:t>months after their Priority </a:t>
            </a:r>
            <a:r>
              <a:rPr lang="en-US" sz="2400" dirty="0" smtClean="0"/>
              <a:t>value</a:t>
            </a:r>
          </a:p>
          <a:p>
            <a:pPr lvl="2"/>
            <a:r>
              <a:rPr lang="en-US" sz="2200" i="1" dirty="0"/>
              <a:t>This logic would highlight </a:t>
            </a:r>
            <a:r>
              <a:rPr lang="en-US" sz="2200" i="1" dirty="0" smtClean="0"/>
              <a:t>2 </a:t>
            </a:r>
            <a:r>
              <a:rPr lang="en-US" sz="2200" i="1" dirty="0"/>
              <a:t>out of </a:t>
            </a:r>
            <a:r>
              <a:rPr lang="en-US" sz="2200" i="1" dirty="0" smtClean="0"/>
              <a:t>17 “In Flight” RRs</a:t>
            </a:r>
          </a:p>
          <a:p>
            <a:pPr lvl="3"/>
            <a:r>
              <a:rPr lang="en-US" sz="2000" i="1" dirty="0" smtClean="0"/>
              <a:t>NPRR327 and SCR771</a:t>
            </a:r>
          </a:p>
          <a:p>
            <a:pPr lvl="2"/>
            <a:r>
              <a:rPr lang="en-US" sz="2000" dirty="0" smtClean="0"/>
              <a:t>Example: </a:t>
            </a:r>
            <a:r>
              <a:rPr lang="en-US" sz="2000" dirty="0"/>
              <a:t>Priority “2014” </a:t>
            </a:r>
            <a:r>
              <a:rPr lang="en-US" sz="2000" dirty="0" smtClean="0"/>
              <a:t>projects would be reported </a:t>
            </a:r>
            <a:r>
              <a:rPr lang="en-US" sz="2000" dirty="0"/>
              <a:t>if </a:t>
            </a:r>
            <a:r>
              <a:rPr lang="en-US" sz="2000" dirty="0" smtClean="0"/>
              <a:t>they have not completed </a:t>
            </a:r>
            <a:r>
              <a:rPr lang="en-US" sz="2000" dirty="0"/>
              <a:t>by </a:t>
            </a:r>
            <a:r>
              <a:rPr lang="en-US" sz="2000" dirty="0" smtClean="0"/>
              <a:t>1/1/2017</a:t>
            </a:r>
            <a:endParaRPr lang="en-US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12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Timing of Periodic Review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991600" cy="5410200"/>
          </a:xfrm>
        </p:spPr>
        <p:txBody>
          <a:bodyPr/>
          <a:lstStyle/>
          <a:p>
            <a:r>
              <a:rPr lang="en-US" sz="2400" dirty="0" smtClean="0"/>
              <a:t>A standard format will be used</a:t>
            </a:r>
          </a:p>
          <a:p>
            <a:pPr lvl="1"/>
            <a:r>
              <a:rPr lang="en-US" sz="2400" dirty="0" smtClean="0"/>
              <a:t>Consistent project attributes reported</a:t>
            </a:r>
          </a:p>
          <a:p>
            <a:pPr lvl="1"/>
            <a:r>
              <a:rPr lang="en-US" sz="2400" dirty="0" smtClean="0"/>
              <a:t>Consistent approach to collecting market input</a:t>
            </a:r>
          </a:p>
          <a:p>
            <a:pPr lvl="2"/>
            <a:r>
              <a:rPr lang="en-US" sz="2200" dirty="0" smtClean="0"/>
              <a:t>Review ERCOT recommendation</a:t>
            </a:r>
          </a:p>
          <a:p>
            <a:pPr lvl="2"/>
            <a:r>
              <a:rPr lang="en-US" sz="2200" dirty="0" smtClean="0"/>
              <a:t>Document market consensus/recommendation</a:t>
            </a:r>
          </a:p>
          <a:p>
            <a:endParaRPr lang="en-US" sz="2400" dirty="0" smtClean="0"/>
          </a:p>
          <a:p>
            <a:r>
              <a:rPr lang="en-US" sz="2400" dirty="0" smtClean="0"/>
              <a:t>Reports to be delivered in Q1 and Q3 to PRS and TAC</a:t>
            </a:r>
          </a:p>
          <a:p>
            <a:pPr lvl="1"/>
            <a:r>
              <a:rPr lang="en-US" sz="2400" dirty="0" smtClean="0"/>
              <a:t>Initial review at PRS</a:t>
            </a:r>
          </a:p>
          <a:p>
            <a:pPr lvl="1"/>
            <a:r>
              <a:rPr lang="en-US" sz="2400" dirty="0" smtClean="0"/>
              <a:t>Presented at subsequent TAC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23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Discussion Approach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991600" cy="5410200"/>
          </a:xfrm>
        </p:spPr>
        <p:txBody>
          <a:bodyPr/>
          <a:lstStyle/>
          <a:p>
            <a:r>
              <a:rPr lang="en-US" b="0" dirty="0" smtClean="0"/>
              <a:t>Voting </a:t>
            </a:r>
            <a:r>
              <a:rPr lang="en-US" b="0" dirty="0"/>
              <a:t>is not required but a general consensus will attempt to be reached</a:t>
            </a:r>
          </a:p>
          <a:p>
            <a:pPr lvl="1"/>
            <a:r>
              <a:rPr lang="en-US" b="0" dirty="0" smtClean="0"/>
              <a:t>Failure </a:t>
            </a:r>
            <a:r>
              <a:rPr lang="en-US" b="0" dirty="0"/>
              <a:t>to reach a consensus will mean that ERCOT will proceed as currently </a:t>
            </a:r>
            <a:r>
              <a:rPr lang="en-US" b="0" dirty="0" smtClean="0"/>
              <a:t>forecast</a:t>
            </a:r>
          </a:p>
          <a:p>
            <a:pPr marL="457200" lvl="1" indent="0">
              <a:buNone/>
            </a:pPr>
            <a:endParaRPr lang="en-US" sz="800" b="0" dirty="0"/>
          </a:p>
          <a:p>
            <a:r>
              <a:rPr lang="en-US" b="0" dirty="0" smtClean="0"/>
              <a:t>ERCOT will recommend a course of action on each item</a:t>
            </a:r>
          </a:p>
          <a:p>
            <a:pPr lvl="1"/>
            <a:r>
              <a:rPr lang="en-US" dirty="0" smtClean="0"/>
              <a:t>Not Started projects</a:t>
            </a:r>
            <a:endParaRPr lang="en-US" b="0" dirty="0" smtClean="0"/>
          </a:p>
          <a:p>
            <a:pPr marL="1314450" lvl="2" indent="-457200">
              <a:buFont typeface="+mj-lt"/>
              <a:buAutoNum type="alphaUcPeriod"/>
            </a:pPr>
            <a:r>
              <a:rPr lang="en-US" dirty="0"/>
              <a:t>Continue as planned </a:t>
            </a:r>
            <a:r>
              <a:rPr lang="en-US" dirty="0" smtClean="0"/>
              <a:t>(i.e. no change to forecast start date)</a:t>
            </a:r>
            <a:endParaRPr lang="en-US" dirty="0"/>
          </a:p>
          <a:p>
            <a:pPr marL="1314450" lvl="2" indent="-457200">
              <a:buFont typeface="+mj-lt"/>
              <a:buAutoNum type="alphaUcPeriod"/>
            </a:pPr>
            <a:r>
              <a:rPr lang="en-US" dirty="0"/>
              <a:t>Accelerate current forecast </a:t>
            </a:r>
            <a:r>
              <a:rPr lang="en-US" dirty="0" smtClean="0"/>
              <a:t>start date</a:t>
            </a:r>
            <a:endParaRPr lang="en-US" dirty="0"/>
          </a:p>
          <a:p>
            <a:pPr marL="1314450" lvl="2" indent="-457200">
              <a:buFont typeface="+mj-lt"/>
              <a:buAutoNum type="alphaUcPeriod"/>
            </a:pPr>
            <a:r>
              <a:rPr lang="en-US" dirty="0"/>
              <a:t>Do not start </a:t>
            </a:r>
            <a:r>
              <a:rPr lang="en-US" dirty="0" smtClean="0"/>
              <a:t>project in the near term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F</a:t>
            </a:r>
            <a:r>
              <a:rPr lang="en-US" dirty="0" smtClean="0"/>
              <a:t>light projects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US" dirty="0" smtClean="0"/>
              <a:t>Continue as planned (i.e. no change to forecast end date)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US" dirty="0" smtClean="0"/>
              <a:t>Accelerate current forecast end date (if that is feasible)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US" dirty="0" smtClean="0"/>
              <a:t>Place “On Hold” or extend forecast end date</a:t>
            </a:r>
          </a:p>
          <a:p>
            <a:pPr marL="857250" lvl="1" indent="-342900"/>
            <a:r>
              <a:rPr lang="en-US" dirty="0" smtClean="0"/>
              <a:t>Supporting comments will be included with any recommendations to change from the current forecast</a:t>
            </a:r>
            <a:endParaRPr lang="en-US" dirty="0"/>
          </a:p>
          <a:p>
            <a:pPr marL="457200" lvl="1" indent="0">
              <a:buNone/>
            </a:pPr>
            <a:endParaRPr lang="en-US" sz="800" b="0" dirty="0" smtClean="0"/>
          </a:p>
          <a:p>
            <a:r>
              <a:rPr lang="en-US" b="0" dirty="0" smtClean="0"/>
              <a:t>Market discussion takes place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423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Documenting PRS Discussion Results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991600" cy="5410200"/>
          </a:xfrm>
        </p:spPr>
        <p:txBody>
          <a:bodyPr/>
          <a:lstStyle/>
          <a:p>
            <a:r>
              <a:rPr lang="en-US" b="0" dirty="0" smtClean="0"/>
              <a:t>Market input will allow items to </a:t>
            </a:r>
            <a:r>
              <a:rPr lang="en-US" b="0" dirty="0"/>
              <a:t>be categorized into the following groups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b="0" dirty="0" smtClean="0"/>
              <a:t>Agree with ERCOT’s recommendation</a:t>
            </a:r>
            <a:endParaRPr lang="en-US" b="0" dirty="0"/>
          </a:p>
          <a:p>
            <a:pPr marL="914400" lvl="1" indent="-457200">
              <a:buFont typeface="+mj-lt"/>
              <a:buAutoNum type="alphaUcPeriod"/>
            </a:pPr>
            <a:r>
              <a:rPr lang="en-US" b="0" dirty="0" smtClean="0"/>
              <a:t>Recommend alternate approach (usually a change in start/end dates)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Consensus cannot be reached</a:t>
            </a:r>
          </a:p>
          <a:p>
            <a:pPr marL="1314450" lvl="2" indent="-457200"/>
            <a:r>
              <a:rPr lang="en-US" b="0" dirty="0" smtClean="0"/>
              <a:t>These items would be highlighted in the report to TAC</a:t>
            </a:r>
          </a:p>
          <a:p>
            <a:pPr marL="857250" lvl="2" indent="0">
              <a:buNone/>
            </a:pPr>
            <a:endParaRPr lang="en-US" b="0" dirty="0"/>
          </a:p>
          <a:p>
            <a:pPr marL="514350" indent="-457200"/>
            <a:r>
              <a:rPr lang="en-US" b="0" dirty="0" smtClean="0"/>
              <a:t>Additional notes will be captured on each item  </a:t>
            </a:r>
            <a:r>
              <a:rPr lang="en-US" sz="1800" b="0" dirty="0" smtClean="0"/>
              <a:t>(examples)</a:t>
            </a:r>
            <a:endParaRPr lang="en-US" b="0" dirty="0"/>
          </a:p>
          <a:p>
            <a:pPr lvl="1"/>
            <a:r>
              <a:rPr lang="en-US" b="0" dirty="0" smtClean="0"/>
              <a:t>MP </a:t>
            </a:r>
            <a:r>
              <a:rPr lang="en-US" b="0" dirty="0"/>
              <a:t>has indicated they will file an NPRR to strike gray-box language </a:t>
            </a:r>
          </a:p>
          <a:p>
            <a:pPr lvl="1"/>
            <a:r>
              <a:rPr lang="en-US" b="0" dirty="0" smtClean="0"/>
              <a:t>Active </a:t>
            </a:r>
            <a:r>
              <a:rPr lang="en-US" b="0" dirty="0"/>
              <a:t>discussions </a:t>
            </a:r>
            <a:r>
              <a:rPr lang="en-US" b="0" dirty="0" smtClean="0"/>
              <a:t>underway to </a:t>
            </a:r>
            <a:r>
              <a:rPr lang="en-US" b="0" dirty="0"/>
              <a:t>modify </a:t>
            </a:r>
            <a:r>
              <a:rPr lang="en-US" b="0" dirty="0" smtClean="0"/>
              <a:t>gray-box </a:t>
            </a:r>
            <a:r>
              <a:rPr lang="en-US" b="0" dirty="0"/>
              <a:t>language </a:t>
            </a:r>
          </a:p>
          <a:p>
            <a:pPr lvl="1"/>
            <a:r>
              <a:rPr lang="en-US" dirty="0" smtClean="0"/>
              <a:t>Revised</a:t>
            </a:r>
            <a:r>
              <a:rPr lang="en-US" b="0" dirty="0" smtClean="0"/>
              <a:t> start/end date recommendations </a:t>
            </a:r>
            <a:endParaRPr lang="en-US" b="0" dirty="0"/>
          </a:p>
          <a:p>
            <a:pPr lvl="1"/>
            <a:r>
              <a:rPr lang="en-US" b="0" dirty="0" smtClean="0"/>
              <a:t>Current </a:t>
            </a:r>
            <a:r>
              <a:rPr lang="en-US" b="0" dirty="0"/>
              <a:t>cost estimate makes the project not feasible at this time</a:t>
            </a:r>
          </a:p>
          <a:p>
            <a:pPr lvl="1"/>
            <a:r>
              <a:rPr lang="en-US" b="0" dirty="0" smtClean="0"/>
              <a:t>Alternative </a:t>
            </a:r>
            <a:r>
              <a:rPr lang="en-US" b="0" dirty="0"/>
              <a:t>delivery options should be explored</a:t>
            </a:r>
          </a:p>
          <a:p>
            <a:pPr lvl="1"/>
            <a:r>
              <a:rPr lang="en-US" b="0" dirty="0" smtClean="0"/>
              <a:t>Other </a:t>
            </a:r>
            <a:r>
              <a:rPr lang="en-US" b="0" dirty="0"/>
              <a:t>(TAC direction to not start, etc.) 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57247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Aging Revision Requests – ERCOT Comments and Requests for Market Input</a:t>
            </a:r>
          </a:p>
        </p:txBody>
      </p:sp>
      <p:sp>
        <p:nvSpPr>
          <p:cNvPr id="2" name="Rectangle 1"/>
          <p:cNvSpPr/>
          <p:nvPr/>
        </p:nvSpPr>
        <p:spPr>
          <a:xfrm>
            <a:off x="998364" y="2057400"/>
            <a:ext cx="747747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 of “Not Started” items that meet criteria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02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/>
              <a:t>Aging Revision Requests – ERCOT Comments and Requests for Market Input</a:t>
            </a:r>
            <a:endParaRPr lang="en-US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8364" y="2057400"/>
            <a:ext cx="747747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 of “In Flight” items that meet criteria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63097</TotalTime>
  <Words>590</Words>
  <Application>Microsoft Office PowerPoint</Application>
  <PresentationFormat>On-screen Show (4:3)</PresentationFormat>
  <Paragraphs>84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PowerPoint Presentation</vt:lpstr>
      <vt:lpstr>Project Prioritization – Agenda</vt:lpstr>
      <vt:lpstr>Process Reminders</vt:lpstr>
      <vt:lpstr>Items To Be Reviewed</vt:lpstr>
      <vt:lpstr>Timing of Periodic Review</vt:lpstr>
      <vt:lpstr>Discussion Approach</vt:lpstr>
      <vt:lpstr>Documenting PRS Discussion Results</vt:lpstr>
      <vt:lpstr>Aging Revision Requests – ERCOT Comments and Requests for Market Input</vt:lpstr>
      <vt:lpstr>Aging Revision Requests – ERCOT Comments and Requests for Market 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1516</cp:revision>
  <cp:lastPrinted>2014-10-08T13:10:42Z</cp:lastPrinted>
  <dcterms:created xsi:type="dcterms:W3CDTF">2005-04-21T14:28:35Z</dcterms:created>
  <dcterms:modified xsi:type="dcterms:W3CDTF">2015-08-06T16:52:00Z</dcterms:modified>
</cp:coreProperties>
</file>