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78" r:id="rId7"/>
    <p:sldId id="279" r:id="rId8"/>
    <p:sldId id="302" r:id="rId9"/>
    <p:sldId id="303" r:id="rId10"/>
    <p:sldId id="290" r:id="rId11"/>
    <p:sldId id="295" r:id="rId12"/>
    <p:sldId id="296" r:id="rId13"/>
    <p:sldId id="309" r:id="rId14"/>
    <p:sldId id="310" r:id="rId15"/>
    <p:sldId id="311" r:id="rId16"/>
    <p:sldId id="312" r:id="rId17"/>
    <p:sldId id="313" r:id="rId18"/>
    <p:sldId id="314" r:id="rId19"/>
    <p:sldId id="308" r:id="rId2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t Rydell" initials="BR" lastIdx="1" clrIdx="0"/>
  <p:cmAuthor id="1" name="Lauren Edmonds" initials="LME" lastIdx="12" clrIdx="1"/>
  <p:cmAuthor id="2" name="Jason Rhoades" initials="JLR" lastIdx="6" clrIdx="2"/>
  <p:cmAuthor id="3" name="Atherton, Allison" initials="AA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E"/>
    <a:srgbClr val="C0D1E2"/>
    <a:srgbClr val="005386"/>
    <a:srgbClr val="55BAB7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1652" autoAdjust="0"/>
  </p:normalViewPr>
  <p:slideViewPr>
    <p:cSldViewPr snapToGrid="0" snapToObjects="1">
      <p:cViewPr>
        <p:scale>
          <a:sx n="89" d="100"/>
          <a:sy n="89" d="100"/>
        </p:scale>
        <p:origin x="-582" y="-294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-2832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50D2-1154-4F7F-81B2-11572060D791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160E-BCD5-4FA1-A9E3-2623029C8025}" type="datetime1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2925" y="421739"/>
            <a:ext cx="7727950" cy="1922879"/>
            <a:chOff x="603250" y="546100"/>
            <a:chExt cx="7727950" cy="1922879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163759" y="2344618"/>
            <a:ext cx="64385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Settlement Stability</a:t>
            </a:r>
          </a:p>
          <a:p>
            <a:r>
              <a:rPr lang="en-US" sz="2000" dirty="0" smtClean="0"/>
              <a:t>2015 Q2 Update to COPS</a:t>
            </a:r>
          </a:p>
          <a:p>
            <a:endParaRPr lang="en-US" sz="3200" dirty="0"/>
          </a:p>
          <a:p>
            <a:r>
              <a:rPr lang="en-US" dirty="0" smtClean="0"/>
              <a:t>Austin </a:t>
            </a:r>
            <a:r>
              <a:rPr lang="en-US" dirty="0" smtClean="0"/>
              <a:t>J. </a:t>
            </a:r>
            <a:r>
              <a:rPr lang="en-US" dirty="0" smtClean="0"/>
              <a:t>Rosel</a:t>
            </a:r>
          </a:p>
          <a:p>
            <a:r>
              <a:rPr lang="en-US" dirty="0" smtClean="0"/>
              <a:t>ERCOT</a:t>
            </a:r>
          </a:p>
          <a:p>
            <a:endParaRPr lang="en-US" dirty="0" smtClean="0"/>
          </a:p>
          <a:p>
            <a:r>
              <a:rPr lang="en-US" dirty="0" smtClean="0"/>
              <a:t>COPS</a:t>
            </a:r>
          </a:p>
          <a:p>
            <a:r>
              <a:rPr lang="en-US" dirty="0" smtClean="0"/>
              <a:t>08/12/2015</a:t>
            </a:r>
          </a:p>
        </p:txBody>
      </p: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629946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64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629946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629946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629946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8" y="629945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8.2(g) Net Allocation to Load (Board Report)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0" y="681228"/>
            <a:ext cx="8457640" cy="29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1" y="3765177"/>
            <a:ext cx="7364413" cy="23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PR 8.2 (2) </a:t>
            </a:r>
            <a:r>
              <a:rPr lang="en-US" sz="2000" dirty="0" smtClean="0"/>
              <a:t>– </a:t>
            </a:r>
            <a:r>
              <a:rPr lang="en-US" sz="1800" dirty="0" smtClean="0"/>
              <a:t>Settlement stability </a:t>
            </a:r>
            <a:r>
              <a:rPr lang="en-US" dirty="0"/>
              <a:t>– </a:t>
            </a:r>
            <a:r>
              <a:rPr lang="en-US" sz="1800" i="1" dirty="0">
                <a:solidFill>
                  <a:srgbClr val="FF0000"/>
                </a:solidFill>
              </a:rPr>
              <a:t>protocol revisions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7063" y="685800"/>
            <a:ext cx="832810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          ERCOT Performance Monitoring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       Settlement stability: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       Track number of price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“after-the-fact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        Track number and types of disputes submitted to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ERCOT </a:t>
            </a:r>
            <a:r>
              <a:rPr lang="en-US" sz="11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disposition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       Report on compliance with timeliness of response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disposition </a:t>
            </a:r>
            <a:r>
              <a:rPr lang="en-US" sz="11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disputes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iv)      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Settlement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metrics; and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        Availability of Electric Service Identifier (ESI ID) consumption data in conformance with 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Settlement timeline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      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Uplift: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ERCOT shall calculate and post the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of all charges </a:t>
            </a:r>
            <a:r>
              <a:rPr lang="en-US" sz="11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allocated to load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Qualified Scheduling Entities (QSEs) for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each  month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year-to-date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each of the following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     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The RUC Capacity-Short Charge, as described in Section 5.7.4.1, RUC Capacity-Short Charge; 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ii) 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RUC </a:t>
            </a:r>
            <a:r>
              <a:rPr lang="en-US" sz="1100" strike="sngStrik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Decommitment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Charge, as described in Section 5.7.6, RUC </a:t>
            </a:r>
            <a:r>
              <a:rPr lang="en-US" sz="1100" strike="sngStrik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Decommitment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iii)  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Reliability Must Run Amount per QSE, as described in Section 6.6.6.5, RMR Service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(iv)  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Voltage Support Service Amount per QSE, as described in Section 6.6.7.2, Voltage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v) 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Black Start Service Amount per QSE, as described in Section 6.6.8.2, Black Start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vi) 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Emergency Energy Amount per QSE, as described in Section 6.6.9.2, Charge for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vii)     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Load-Allocated Real-Time Revenue Neutrality Amount per QSE, as described in Section 6.6.10,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1100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Neutrality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Allocation; and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(viii)     </a:t>
            </a:r>
            <a:r>
              <a:rPr lang="en-US" sz="11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of the ERCOT System Administration Charge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/>
              <a:t>	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149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8.2(c)(</a:t>
            </a:r>
            <a:r>
              <a:rPr lang="en-US" sz="1800" dirty="0" err="1" smtClean="0"/>
              <a:t>i</a:t>
            </a:r>
            <a:r>
              <a:rPr lang="en-US" sz="1800" dirty="0" smtClean="0"/>
              <a:t>) Track </a:t>
            </a:r>
            <a:r>
              <a:rPr lang="en-US" sz="1800" dirty="0"/>
              <a:t>number of price </a:t>
            </a:r>
            <a:r>
              <a:rPr lang="en-US" sz="1800" dirty="0" smtClean="0"/>
              <a:t>changes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64081"/>
              </p:ext>
            </p:extLst>
          </p:nvPr>
        </p:nvGraphicFramePr>
        <p:xfrm>
          <a:off x="1111484" y="1092380"/>
          <a:ext cx="6748161" cy="139319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40007"/>
                <a:gridCol w="628500"/>
                <a:gridCol w="710067"/>
                <a:gridCol w="701302"/>
                <a:gridCol w="727602"/>
                <a:gridCol w="648705"/>
                <a:gridCol w="561042"/>
                <a:gridCol w="718835"/>
                <a:gridCol w="912101"/>
              </a:tblGrid>
              <a:tr h="271962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Period: 2015 Q2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61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Operating Day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Corrected Settlement Point Prices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# of Intervals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Affected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DASPP 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RTSPP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RTRMPR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ORDC Adders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6/24/2015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13892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11316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33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Unicode MS"/>
                        </a:rPr>
                        <a:t>6/25/2015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Unicode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12684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10332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4872" y="3402768"/>
            <a:ext cx="6300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Notes:</a:t>
            </a:r>
          </a:p>
          <a:p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Price corrections for ODs 6/24/2015 and 6/25/2015 were due a data error (mean and standard deviation ).This </a:t>
            </a:r>
            <a:r>
              <a:rPr lang="en-US" sz="1100" dirty="0"/>
              <a:t>data error was caught and corrected before prices were final for initial settlement. </a:t>
            </a:r>
            <a:endParaRPr lang="en-US" sz="11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1356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 smtClean="0"/>
              <a:t>8.2(c)(ii) Track number and types of disputes submitted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177856"/>
              </p:ext>
            </p:extLst>
          </p:nvPr>
        </p:nvGraphicFramePr>
        <p:xfrm>
          <a:off x="865392" y="986051"/>
          <a:ext cx="6938284" cy="3319272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419535"/>
                <a:gridCol w="850617"/>
                <a:gridCol w="850617"/>
                <a:gridCol w="850617"/>
                <a:gridCol w="850617"/>
                <a:gridCol w="1116281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smtClean="0">
                          <a:effectLst/>
                        </a:rPr>
                        <a:t>QUARTER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Q1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Row Labels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Denied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Granted </a:t>
                      </a:r>
                      <a:r>
                        <a:rPr lang="en-US" sz="1600" b="1" u="none" strike="noStrike" dirty="0" smtClean="0">
                          <a:effectLst/>
                        </a:rPr>
                        <a:t>w/Exc.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Submitted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Congestion Revenue Rights-RTM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Energy-DAM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Energy-RTM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Emergency Operations-RTM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Grand 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1800" dirty="0"/>
              <a:t>8.2(c)(</a:t>
            </a:r>
            <a:r>
              <a:rPr lang="en-US" sz="1800" dirty="0" smtClean="0"/>
              <a:t>iii) </a:t>
            </a:r>
            <a:r>
              <a:rPr lang="en-US" sz="1800" dirty="0"/>
              <a:t>C</a:t>
            </a:r>
            <a:r>
              <a:rPr lang="en-US" sz="1800" dirty="0" smtClean="0"/>
              <a:t>ompliance </a:t>
            </a:r>
            <a:r>
              <a:rPr lang="en-US" sz="1800" dirty="0"/>
              <a:t>with timeliness of response </a:t>
            </a:r>
            <a:r>
              <a:rPr lang="en-US" sz="1800" dirty="0" smtClean="0"/>
              <a:t>to disputes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41390"/>
              </p:ext>
            </p:extLst>
          </p:nvPr>
        </p:nvGraphicFramePr>
        <p:xfrm>
          <a:off x="1087576" y="1066500"/>
          <a:ext cx="6678887" cy="3118104"/>
        </p:xfrm>
        <a:graphic>
          <a:graphicData uri="http://schemas.openxmlformats.org/drawingml/2006/table">
            <a:tbl>
              <a:tblPr/>
              <a:tblGrid>
                <a:gridCol w="2771905"/>
                <a:gridCol w="2528313"/>
                <a:gridCol w="1378669"/>
              </a:tblGrid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QUARTER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Q1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Row Labels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TRUE-UP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Congestion Revenue Rights-RTM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Energy-DAM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dirty="0" smtClean="0">
                          <a:effectLst/>
                        </a:rPr>
                        <a:t>Energy-RTM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</a:rPr>
                        <a:t>Emergency Operations-RTM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Grand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5720" marR="9144" marT="9144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0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</a:t>
            </a:r>
            <a:r>
              <a:rPr lang="en-US" sz="2000" dirty="0" smtClean="0"/>
              <a:t>iv) </a:t>
            </a:r>
            <a:r>
              <a:rPr lang="en-US" sz="2000" dirty="0"/>
              <a:t>Other Settlement </a:t>
            </a:r>
            <a:r>
              <a:rPr lang="en-US" sz="2000" dirty="0" smtClean="0"/>
              <a:t>metrics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45" y="4037643"/>
            <a:ext cx="451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NOTE: </a:t>
            </a:r>
            <a:r>
              <a:rPr lang="en-US" sz="1000" dirty="0" smtClean="0"/>
              <a:t>ERS </a:t>
            </a:r>
            <a:r>
              <a:rPr lang="en-US" sz="1000" dirty="0"/>
              <a:t>Final settlement data is not </a:t>
            </a:r>
            <a:r>
              <a:rPr lang="en-US" sz="1000" dirty="0" smtClean="0"/>
              <a:t>represented </a:t>
            </a:r>
            <a:r>
              <a:rPr lang="en-US" sz="1000" dirty="0"/>
              <a:t>in graph.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3263" y="4283864"/>
            <a:ext cx="2992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</a:rPr>
              <a:t>Average percent change per year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78340"/>
              </p:ext>
            </p:extLst>
          </p:nvPr>
        </p:nvGraphicFramePr>
        <p:xfrm>
          <a:off x="5112822" y="4625153"/>
          <a:ext cx="3120544" cy="1635854"/>
        </p:xfrm>
        <a:graphic>
          <a:graphicData uri="http://schemas.openxmlformats.org/drawingml/2006/table">
            <a:tbl>
              <a:tblPr/>
              <a:tblGrid>
                <a:gridCol w="931354"/>
                <a:gridCol w="690924"/>
                <a:gridCol w="1498266"/>
              </a:tblGrid>
              <a:tr h="270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True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" y="928683"/>
            <a:ext cx="8522208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99558" y="5622372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99953"/>
              </p:ext>
            </p:extLst>
          </p:nvPr>
        </p:nvGraphicFramePr>
        <p:xfrm>
          <a:off x="1158945" y="3583172"/>
          <a:ext cx="7006860" cy="1833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126"/>
                <a:gridCol w="1219203"/>
                <a:gridCol w="988828"/>
                <a:gridCol w="1158949"/>
                <a:gridCol w="1148316"/>
                <a:gridCol w="1318438"/>
              </a:tblGrid>
              <a:tr h="4572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2012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0" algn="ctr" defTabSz="457200" rtl="0" eaLnBrk="1" fontAlgn="b" latinLnBrk="0" hangingPunct="1"/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Q1-Q2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AVERAGE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$7,055,904.22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$4,286,346.35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$5,414,301.61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$6,459,143.69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$4,028,470.442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$3,852,717.78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$3,672,953.94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$5,110,481.46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$5,656,482.98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$3,754,247.89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$1,811,707.78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$1,696,086.15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$2,960,302.19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$1,964,947.00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$1,861,583.65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7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$108,685,088.18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$26,214,367.20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$19,450,091.88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$47,932,135.66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$13,685,366.65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4" y="1103828"/>
            <a:ext cx="4553712" cy="23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00" y="1313803"/>
            <a:ext cx="3035808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756" y="866898"/>
            <a:ext cx="8328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z="2000" dirty="0"/>
              <a:t>8.2(c)(iv) Other Settlement metrics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87783" y="5593797"/>
            <a:ext cx="7418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/>
              <a:t>NOTE</a:t>
            </a:r>
            <a:r>
              <a:rPr lang="en-US" sz="1000" dirty="0" smtClean="0"/>
              <a:t>: </a:t>
            </a:r>
            <a:r>
              <a:rPr lang="en-US" sz="900" dirty="0" smtClean="0"/>
              <a:t>“Total of Charges” represents the sum of statements that are a net charge to the Market Participant</a:t>
            </a:r>
            <a:r>
              <a:rPr lang="en-US" sz="900" dirty="0"/>
              <a:t> </a:t>
            </a:r>
            <a:r>
              <a:rPr lang="en-US" sz="900" dirty="0" smtClean="0"/>
              <a:t>(i.e., the amount due to ERCOT)</a:t>
            </a:r>
            <a:endParaRPr lang="en-US" sz="900" u="sng" dirty="0"/>
          </a:p>
        </p:txBody>
      </p:sp>
      <p:graphicFrame>
        <p:nvGraphicFramePr>
          <p:cNvPr id="2" name="Tabl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82348279"/>
              </p:ext>
            </p:extLst>
          </p:nvPr>
        </p:nvGraphicFramePr>
        <p:xfrm>
          <a:off x="1085371" y="3622148"/>
          <a:ext cx="7218657" cy="1897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0573"/>
                <a:gridCol w="1290379"/>
                <a:gridCol w="1170468"/>
                <a:gridCol w="1170473"/>
                <a:gridCol w="1170473"/>
                <a:gridCol w="1366291"/>
              </a:tblGrid>
              <a:tr h="472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Q1-Q2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AVERAGE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$7,186,401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$5,192,011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$6,612,028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$8,214,292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5,452,651.96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MEDIAN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$4,687,817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$4,507,284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$5,967,530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$7,154,186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4,684,276.54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$2,381,712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$2,338,942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$2,977,312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$3,318,333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2,901,691.39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7490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173,658,750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63,344,855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40,524,460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123,682,311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$29,079,298.95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5" y="1189318"/>
            <a:ext cx="4553712" cy="239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61" y="1488193"/>
            <a:ext cx="3035808" cy="18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237160" y="168281"/>
            <a:ext cx="8459536" cy="46166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8.2(c</a:t>
            </a:r>
            <a:r>
              <a:rPr lang="en-US" sz="2000" dirty="0"/>
              <a:t>)(v) Availability of ESIID consumption data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29946"/>
            <a:ext cx="8675687" cy="59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8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Confidential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c34af464-7aa1-4edd-9be4-83dffc1cb926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7207</TotalTime>
  <Words>508</Words>
  <Application>Microsoft Office PowerPoint</Application>
  <PresentationFormat>On-screen Show (4:3)</PresentationFormat>
  <Paragraphs>236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Presentation1</vt:lpstr>
      <vt:lpstr>Custom Design</vt:lpstr>
      <vt:lpstr>PowerPoint Presentation</vt:lpstr>
      <vt:lpstr> PR 8.2 (2) – Settlement stability – protocol revisions </vt:lpstr>
      <vt:lpstr>8.2(c)(i) Track number of price changes</vt:lpstr>
      <vt:lpstr>8.2(c)(ii) Track number and types of disputes submitted</vt:lpstr>
      <vt:lpstr>8.2(c)(iii) Compliance with timeliness of response to disputes </vt:lpstr>
      <vt:lpstr>8.2(c)(iv) Other Settlement metrics</vt:lpstr>
      <vt:lpstr>8.2(c)(iv) Other Settlement metrics</vt:lpstr>
      <vt:lpstr>8.2(c)(iv) Other Settlement metrics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8.2(c)(v) Availability of ESIID consumption data</vt:lpstr>
      <vt:lpstr>8.2(g) Net Allocation to Load (Board Report)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Hailey</dc:creator>
  <cp:lastModifiedBy>Holt, Blake</cp:lastModifiedBy>
  <cp:revision>566</cp:revision>
  <cp:lastPrinted>2013-09-04T15:10:56Z</cp:lastPrinted>
  <dcterms:created xsi:type="dcterms:W3CDTF">2013-08-06T15:58:57Z</dcterms:created>
  <dcterms:modified xsi:type="dcterms:W3CDTF">2015-08-06T20:26:41Z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