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2" r:id="rId5"/>
    <p:sldId id="267" r:id="rId6"/>
    <p:sldId id="263" r:id="rId7"/>
    <p:sldId id="268" r:id="rId8"/>
    <p:sldId id="269" r:id="rId9"/>
    <p:sldId id="270" r:id="rId10"/>
    <p:sldId id="271" r:id="rId11"/>
    <p:sldId id="272"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94" y="7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8/3/2015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08C6A08-EF3D-4604-B73A-7F93F773F5D0}" type="slidenum">
              <a:rPr lang="en-US" smtClean="0"/>
              <a:pPr>
                <a:defRPr/>
              </a:pPr>
              <a:t>11</a:t>
            </a:fld>
            <a:endParaRPr lang="en-US" dirty="0"/>
          </a:p>
        </p:txBody>
      </p:sp>
    </p:spTree>
    <p:extLst>
      <p:ext uri="{BB962C8B-B14F-4D97-AF65-F5344CB8AC3E}">
        <p14:creationId xmlns:p14="http://schemas.microsoft.com/office/powerpoint/2010/main" val="136167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8FBBC0-9245-474C-B37D-064721DFFE13}"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E07120-489E-4659-879D-7F899ECB4BCF}"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A73BA4-BFD7-4896-8907-F90EDAF1F1D0}"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3BEA7-7FEC-40F8-A83F-E1CC10056BDD}"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A627AD-E39A-4C04-864E-CA5AAD7E6430}" type="datetime1">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EC33BC-8F8D-4C99-97CC-7CCACE533E64}" type="datetime1">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41D107-C076-4E4D-A13C-29C352C06EB2}" type="datetime1">
              <a:rPr lang="en-US" smtClean="0"/>
              <a:t>8/3/2015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F772B-799F-40F5-8AB8-4C69E818E6C1}" type="datetime1">
              <a:rPr lang="en-US" smtClean="0"/>
              <a:t>8/3/2015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D3D18-79A2-4B56-B053-9EF7A43B2429}" type="datetime1">
              <a:rPr lang="en-US" smtClean="0"/>
              <a:t>8/3/2015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16322-14EF-4692-9406-8FA4AD7F423B}" type="datetime1">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12609-0BA2-4465-A012-A2BAB09C9B8F}" type="datetime1">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48270-03B1-4AF4-AEE3-D2A05B5322B3}" type="datetime1">
              <a:rPr lang="en-US" smtClean="0"/>
              <a:t>8/3/2015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fontScale="90000"/>
          </a:bodyPr>
          <a:lstStyle/>
          <a:p>
            <a:r>
              <a:rPr lang="en-US" dirty="0" smtClean="0"/>
              <a:t>Market Credit Working Group update to the Wholesale Market Subcommittee</a:t>
            </a:r>
            <a:endParaRPr lang="en-US" dirty="0"/>
          </a:p>
        </p:txBody>
      </p:sp>
      <p:sp>
        <p:nvSpPr>
          <p:cNvPr id="3" name="Subtitle 2"/>
          <p:cNvSpPr>
            <a:spLocks noGrp="1"/>
          </p:cNvSpPr>
          <p:nvPr>
            <p:ph type="subTitle" idx="1"/>
          </p:nvPr>
        </p:nvSpPr>
        <p:spPr/>
        <p:txBody>
          <a:bodyPr/>
          <a:lstStyle/>
          <a:p>
            <a:r>
              <a:rPr lang="en-US" dirty="0" smtClean="0"/>
              <a:t>08/05/2015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Fixed Price Forward Curves – Mid-Points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3247575"/>
              </p:ext>
            </p:extLst>
          </p:nvPr>
        </p:nvGraphicFramePr>
        <p:xfrm>
          <a:off x="609601" y="1923585"/>
          <a:ext cx="7924797" cy="4172407"/>
        </p:xfrm>
        <a:graphic>
          <a:graphicData uri="http://schemas.openxmlformats.org/drawingml/2006/table">
            <a:tbl>
              <a:tblPr/>
              <a:tblGrid>
                <a:gridCol w="813648"/>
                <a:gridCol w="601967"/>
                <a:gridCol w="546842"/>
                <a:gridCol w="617402"/>
                <a:gridCol w="670322"/>
                <a:gridCol w="670322"/>
                <a:gridCol w="670322"/>
                <a:gridCol w="564482"/>
                <a:gridCol w="564482"/>
                <a:gridCol w="564482"/>
                <a:gridCol w="546842"/>
                <a:gridCol w="546842"/>
                <a:gridCol w="546842"/>
              </a:tblGrid>
              <a:tr h="152556">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l" fontAlgn="b"/>
                      <a:endParaRPr lang="en-US" sz="800" b="0" i="0" u="none" strike="noStrike" dirty="0">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r>
                        <a:rPr lang="en-US" sz="800" b="0" i="0" u="none" strike="noStrike" dirty="0">
                          <a:solidFill>
                            <a:srgbClr val="000000"/>
                          </a:solidFill>
                          <a:effectLst/>
                          <a:latin typeface="Calibri"/>
                        </a:rPr>
                        <a:t>www.argusmedia.com</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205951">
                <a:tc>
                  <a:txBody>
                    <a:bodyPr/>
                    <a:lstStyle/>
                    <a:p>
                      <a:pPr algn="l" fontAlgn="b"/>
                      <a:r>
                        <a:rPr lang="en-US" sz="800" b="1" i="0" u="none" strike="noStrike" dirty="0">
                          <a:solidFill>
                            <a:srgbClr val="000000"/>
                          </a:solidFill>
                          <a:effectLst/>
                          <a:latin typeface="Times New Roman"/>
                        </a:rPr>
                        <a:t>Close of Business:</a:t>
                      </a:r>
                    </a:p>
                  </a:txBody>
                  <a:tcPr marL="0" marR="0" marT="0" marB="0" anchor="b">
                    <a:lnL>
                      <a:noFill/>
                    </a:lnL>
                    <a:lnR>
                      <a:noFill/>
                    </a:lnR>
                    <a:lnT>
                      <a:noFill/>
                    </a:lnT>
                    <a:lnB>
                      <a:noFill/>
                    </a:lnB>
                  </a:tcPr>
                </a:tc>
                <a:tc>
                  <a:txBody>
                    <a:bodyPr/>
                    <a:lstStyle/>
                    <a:p>
                      <a:pPr algn="l" fontAlgn="b"/>
                      <a:r>
                        <a:rPr lang="en-US" sz="800" b="1" i="0" u="none" strike="noStrike" dirty="0">
                          <a:solidFill>
                            <a:srgbClr val="000000"/>
                          </a:solidFill>
                          <a:effectLst/>
                          <a:latin typeface="Times New Roman"/>
                        </a:rPr>
                        <a:t>07/01/15</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Times New Roman"/>
                      </a:endParaRPr>
                    </a:p>
                  </a:txBody>
                  <a:tcPr marL="0" marR="0" marT="0" marB="0" anchor="b">
                    <a:lnL>
                      <a:noFill/>
                    </a:lnL>
                    <a:lnR>
                      <a:noFill/>
                    </a:lnR>
                    <a:lnT>
                      <a:noFill/>
                    </a:lnT>
                    <a:lnB>
                      <a:noFill/>
                    </a:lnB>
                  </a:tcPr>
                </a:tc>
                <a:tc gridSpan="4">
                  <a:txBody>
                    <a:bodyPr/>
                    <a:lstStyle/>
                    <a:p>
                      <a:pPr algn="l" fontAlgn="b"/>
                      <a:r>
                        <a:rPr lang="en-US" sz="800" b="1" i="0" u="none" strike="noStrike" dirty="0">
                          <a:solidFill>
                            <a:srgbClr val="000000"/>
                          </a:solidFill>
                          <a:effectLst/>
                          <a:latin typeface="Times New Roman"/>
                        </a:rPr>
                        <a:t>FORWARD MID MARKET POWER CURVES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l" fontAlgn="b"/>
                      <a:r>
                        <a:rPr lang="en-US" sz="800" b="0" i="0" u="none" strike="noStrike" dirty="0">
                          <a:solidFill>
                            <a:srgbClr val="000000"/>
                          </a:solidFill>
                          <a:effectLst/>
                          <a:latin typeface="Times New Roman"/>
                        </a:rPr>
                        <a:t>Market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ERCOT</a:t>
                      </a:r>
                    </a:p>
                  </a:txBody>
                  <a:tcPr marL="0" marR="0" marT="0" marB="0" anchor="b">
                    <a:lnL>
                      <a:noFill/>
                    </a:lnL>
                    <a:lnR>
                      <a:noFill/>
                    </a:lnR>
                    <a:lnT>
                      <a:noFill/>
                    </a:lnT>
                    <a:lnB>
                      <a:noFill/>
                    </a:lnB>
                  </a:tcPr>
                </a:tc>
              </a:tr>
              <a:tr h="152556">
                <a:tc>
                  <a:txBody>
                    <a:bodyPr/>
                    <a:lstStyle/>
                    <a:p>
                      <a:pPr algn="l" fontAlgn="b"/>
                      <a:r>
                        <a:rPr lang="en-US" sz="800" b="0" i="0" u="none" strike="noStrike" dirty="0">
                          <a:solidFill>
                            <a:srgbClr val="000000"/>
                          </a:solidFill>
                          <a:effectLst/>
                          <a:latin typeface="Times New Roman"/>
                        </a:rPr>
                        <a:t>Location/Zone: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North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North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North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Houston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Houston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Houston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South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South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South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West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West  Zone</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West  Zone</a:t>
                      </a:r>
                    </a:p>
                  </a:txBody>
                  <a:tcPr marL="0" marR="0" marT="0" marB="0" anchor="b">
                    <a:lnL>
                      <a:noFill/>
                    </a:lnL>
                    <a:lnR>
                      <a:noFill/>
                    </a:lnR>
                    <a:lnT>
                      <a:noFill/>
                    </a:lnT>
                    <a:lnB>
                      <a:noFill/>
                    </a:lnB>
                  </a:tcPr>
                </a:tc>
              </a:tr>
              <a:tr h="152556">
                <a:tc>
                  <a:txBody>
                    <a:bodyPr/>
                    <a:lstStyle/>
                    <a:p>
                      <a:pPr algn="l" fontAlgn="b"/>
                      <a:r>
                        <a:rPr lang="en-US" sz="800" b="0" i="0" u="none" strike="noStrike" dirty="0">
                          <a:solidFill>
                            <a:srgbClr val="000000"/>
                          </a:solidFill>
                          <a:effectLst/>
                          <a:latin typeface="Times New Roman"/>
                        </a:rPr>
                        <a:t>On Peak/Off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On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Off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RTC</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On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Off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RTC</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On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Off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RTC</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On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Off Peak</a:t>
                      </a:r>
                    </a:p>
                  </a:txBody>
                  <a:tcPr marL="0" marR="0" marT="0" marB="0" anchor="b">
                    <a:lnL>
                      <a:noFill/>
                    </a:lnL>
                    <a:lnR>
                      <a:noFill/>
                    </a:lnR>
                    <a:lnT>
                      <a:noFill/>
                    </a:lnT>
                    <a:lnB>
                      <a:noFill/>
                    </a:lnB>
                  </a:tcPr>
                </a:tc>
                <a:tc>
                  <a:txBody>
                    <a:bodyPr/>
                    <a:lstStyle/>
                    <a:p>
                      <a:pPr algn="ctr" fontAlgn="b"/>
                      <a:r>
                        <a:rPr lang="en-US" sz="800" b="1" i="0" u="none" strike="noStrike" dirty="0">
                          <a:solidFill>
                            <a:srgbClr val="000000"/>
                          </a:solidFill>
                          <a:effectLst/>
                          <a:latin typeface="Times New Roman"/>
                        </a:rPr>
                        <a:t>RTC</a:t>
                      </a:r>
                    </a:p>
                  </a:txBody>
                  <a:tcPr marL="0" marR="0" marT="0" marB="0" anchor="b">
                    <a:lnL>
                      <a:noFill/>
                    </a:lnL>
                    <a:lnR>
                      <a:noFill/>
                    </a:lnR>
                    <a:lnT>
                      <a:noFill/>
                    </a:lnT>
                    <a:lnB>
                      <a:noFill/>
                    </a:lnB>
                  </a:tcPr>
                </a:tc>
              </a:tr>
              <a:tr h="152556">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l" fontAlgn="b"/>
                      <a:r>
                        <a:rPr lang="en-US" sz="800" b="1" i="0" u="sng" strike="noStrike" dirty="0">
                          <a:solidFill>
                            <a:srgbClr val="000000"/>
                          </a:solidFill>
                          <a:effectLst/>
                          <a:latin typeface="Times New Roman"/>
                        </a:rPr>
                        <a:t>Monthly Curves:</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Aug-15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44.20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25.75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34.05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45.40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25.50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34.50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44.55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34.15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44.00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25.40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33.80</a:t>
                      </a: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Sep-15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30.60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22.10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26.05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32.75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22.85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27.45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31.90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22.50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26.90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30.55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20.60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25.25</a:t>
                      </a: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Oct-15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29.25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21.10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24.95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31.30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26.70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31.15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22.35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26.50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29.70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20.70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24.95</a:t>
                      </a: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Nov-15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28.30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22.05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24.85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29.25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22.70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28.75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22.35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25.20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27.35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21.00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23.85</a:t>
                      </a: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Dec-15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28.30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23.15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25.60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28.40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23.80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25.95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27.70</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23.45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25.45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28.05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20.75</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Times New Roman"/>
                        </a:rPr>
                        <a:t>24.20</a:t>
                      </a:r>
                    </a:p>
                  </a:txBody>
                  <a:tcPr marL="0" marR="0" marT="0" marB="0" anchor="b">
                    <a:lnL>
                      <a:noFill/>
                    </a:lnL>
                    <a:lnR>
                      <a:noFill/>
                    </a:lnR>
                    <a:lnT>
                      <a:noFill/>
                    </a:lnT>
                    <a:lnB>
                      <a:noFill/>
                    </a:lnB>
                  </a:tcPr>
                </a:tc>
              </a:tr>
              <a:tr h="152556">
                <a:tc>
                  <a:txBody>
                    <a:bodyPr/>
                    <a:lstStyle/>
                    <a:p>
                      <a:pPr algn="ctr" fontAlgn="b"/>
                      <a:r>
                        <a:rPr lang="en-US" sz="800" b="0" i="0" u="none" strike="noStrike" dirty="0">
                          <a:solidFill>
                            <a:srgbClr val="000000"/>
                          </a:solidFill>
                          <a:effectLst/>
                          <a:latin typeface="Times New Roman"/>
                        </a:rPr>
                        <a:t>Jan-16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24.85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31.00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24.85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27.50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27.90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Feb-16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28.50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28.55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28.60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Mar-16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32.00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33.25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33.90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29.10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21.60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26.35</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Apr-16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32.90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24.30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28.30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37.20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24.85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34.65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24.55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29.25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33.90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21.80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27.45</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May-16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29.85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22.95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27.55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21.50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23.95</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Jun-16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35.75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29.60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39.05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31.50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37.30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33.35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28.20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Jul-16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40.75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25.55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41.80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32.90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41.20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41.70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32.80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Aug-16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52.65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39.85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54.05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28.00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40.90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53.20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40.20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53.70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40.70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Sep-16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28.20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37.15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30.55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34.35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24.25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27.75</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Oct-16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22.65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26.15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33.40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23.75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32.10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22.30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26.70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Nov-16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23.35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31.45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24.35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30.30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22.80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26.30</a:t>
                      </a:r>
                    </a:p>
                  </a:txBody>
                  <a:tcPr marL="0" marR="0" marT="0" marB="0" anchor="b">
                    <a:lnL>
                      <a:noFill/>
                    </a:lnL>
                    <a:lnR>
                      <a:noFill/>
                    </a:lnR>
                    <a:lnT>
                      <a:noFill/>
                    </a:lnT>
                    <a:lnB>
                      <a:noFill/>
                    </a:lnB>
                    <a:solidFill>
                      <a:srgbClr val="FFC000"/>
                    </a:solidFill>
                  </a:tcPr>
                </a:tc>
              </a:tr>
              <a:tr h="152556">
                <a:tc>
                  <a:txBody>
                    <a:bodyPr/>
                    <a:lstStyle/>
                    <a:p>
                      <a:pPr algn="ctr" fontAlgn="b"/>
                      <a:r>
                        <a:rPr lang="en-US" sz="800" b="0" i="0" u="none" strike="noStrike" dirty="0">
                          <a:solidFill>
                            <a:srgbClr val="000000"/>
                          </a:solidFill>
                          <a:effectLst/>
                          <a:latin typeface="Times New Roman"/>
                        </a:rPr>
                        <a:t>Dec-16</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30.95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24.80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30.80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25.05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27.65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31.70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25.40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28.25</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30.60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22.60</a:t>
                      </a:r>
                    </a:p>
                  </a:txBody>
                  <a:tcPr marL="0" marR="0" marT="0" marB="0" anchor="b">
                    <a:lnL>
                      <a:noFill/>
                    </a:lnL>
                    <a:lnR>
                      <a:noFill/>
                    </a:lnR>
                    <a:lnT>
                      <a:noFill/>
                    </a:lnT>
                    <a:lnB>
                      <a:noFill/>
                    </a:lnB>
                    <a:solidFill>
                      <a:srgbClr val="FFC000"/>
                    </a:solidFill>
                  </a:tcPr>
                </a:tc>
                <a:tc>
                  <a:txBody>
                    <a:bodyPr/>
                    <a:lstStyle/>
                    <a:p>
                      <a:pPr algn="ctr" fontAlgn="b"/>
                      <a:r>
                        <a:rPr lang="en-US" sz="800" b="0" i="0" u="none" strike="noStrike" dirty="0">
                          <a:solidFill>
                            <a:srgbClr val="000000"/>
                          </a:solidFill>
                          <a:effectLst/>
                          <a:latin typeface="Times New Roman"/>
                        </a:rPr>
                        <a:t>26.20</a:t>
                      </a:r>
                    </a:p>
                  </a:txBody>
                  <a:tcPr marL="0" marR="0" marT="0" marB="0" anchor="b">
                    <a:lnL>
                      <a:noFill/>
                    </a:lnL>
                    <a:lnR>
                      <a:noFill/>
                    </a:lnR>
                    <a:lnT>
                      <a:noFill/>
                    </a:lnT>
                    <a:lnB>
                      <a:noFill/>
                    </a:lnB>
                    <a:solidFill>
                      <a:srgbClr val="FFC000"/>
                    </a:solidFill>
                  </a:tcPr>
                </a:tc>
              </a:tr>
            </a:tbl>
          </a:graphicData>
        </a:graphic>
      </p:graphicFrame>
      <p:pic>
        <p:nvPicPr>
          <p:cNvPr id="5" name="ArgusLogo" descr="Email_image"/>
          <p:cNvPicPr>
            <a:picLocks noChangeAspect="1" noChangeArrowheads="1"/>
          </p:cNvPicPr>
          <p:nvPr/>
        </p:nvPicPr>
        <p:blipFill>
          <a:blip r:embed="rId2" cstate="print"/>
          <a:srcRect/>
          <a:stretch>
            <a:fillRect/>
          </a:stretch>
        </p:blipFill>
        <p:spPr bwMode="auto">
          <a:xfrm>
            <a:off x="533400" y="1524000"/>
            <a:ext cx="1117600" cy="392113"/>
          </a:xfrm>
          <a:prstGeom prst="rect">
            <a:avLst/>
          </a:prstGeom>
          <a:noFill/>
          <a:ln w="9525">
            <a:noFill/>
            <a:miter lim="800000"/>
            <a:headEnd/>
            <a:tailEnd/>
          </a:ln>
        </p:spPr>
      </p:pic>
    </p:spTree>
    <p:extLst>
      <p:ext uri="{BB962C8B-B14F-4D97-AF65-F5344CB8AC3E}">
        <p14:creationId xmlns:p14="http://schemas.microsoft.com/office/powerpoint/2010/main" val="1837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ERCOT Hourly Forward Curves – West Trading Hub Weekdays, On-Peak, 5X16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37288651"/>
              </p:ext>
            </p:extLst>
          </p:nvPr>
        </p:nvGraphicFramePr>
        <p:xfrm>
          <a:off x="381003" y="1600206"/>
          <a:ext cx="8305791" cy="4495788"/>
        </p:xfrm>
        <a:graphic>
          <a:graphicData uri="http://schemas.openxmlformats.org/drawingml/2006/table">
            <a:tbl>
              <a:tblPr/>
              <a:tblGrid>
                <a:gridCol w="443392"/>
                <a:gridCol w="524577"/>
                <a:gridCol w="499597"/>
                <a:gridCol w="399677"/>
                <a:gridCol w="399677"/>
                <a:gridCol w="399677"/>
                <a:gridCol w="399677"/>
                <a:gridCol w="399677"/>
                <a:gridCol w="399677"/>
                <a:gridCol w="399677"/>
                <a:gridCol w="399677"/>
                <a:gridCol w="399677"/>
                <a:gridCol w="399677"/>
                <a:gridCol w="399677"/>
                <a:gridCol w="399677"/>
                <a:gridCol w="399677"/>
                <a:gridCol w="399677"/>
                <a:gridCol w="399677"/>
                <a:gridCol w="183186"/>
                <a:gridCol w="149879"/>
                <a:gridCol w="168614"/>
                <a:gridCol w="341391"/>
              </a:tblGrid>
              <a:tr h="249766">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gridSpan="3">
                  <a:txBody>
                    <a:bodyPr/>
                    <a:lstStyle/>
                    <a:p>
                      <a:pPr algn="l" fontAlgn="b"/>
                      <a:r>
                        <a:rPr lang="en-US" sz="700" b="1" i="0" u="none" strike="noStrike" dirty="0">
                          <a:solidFill>
                            <a:srgbClr val="000000"/>
                          </a:solidFill>
                          <a:effectLst/>
                          <a:latin typeface="Calibri"/>
                        </a:rPr>
                        <a:t>ERCOT West Zone Trade Hub</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algn="l" fontAlgn="b"/>
                      <a:r>
                        <a:rPr lang="en-US" sz="700" b="0" i="0" u="none" strike="noStrike" dirty="0">
                          <a:solidFill>
                            <a:srgbClr val="000000"/>
                          </a:solidFill>
                          <a:effectLst/>
                          <a:latin typeface="Calibri"/>
                        </a:rPr>
                        <a:t>www.argusmedia.com</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r>
              <a:tr h="249766">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r>
                        <a:rPr lang="en-US" sz="700" b="1" i="0" u="none" strike="noStrike" dirty="0">
                          <a:solidFill>
                            <a:srgbClr val="000000"/>
                          </a:solidFill>
                          <a:effectLst/>
                          <a:latin typeface="Calibri"/>
                        </a:rPr>
                        <a:t>Close of Business:</a:t>
                      </a:r>
                    </a:p>
                  </a:txBody>
                  <a:tcPr marL="0" marR="0" marT="0" marB="0" anchor="b">
                    <a:lnL>
                      <a:noFill/>
                    </a:lnL>
                    <a:lnR>
                      <a:noFill/>
                    </a:lnR>
                    <a:lnT>
                      <a:noFill/>
                    </a:lnT>
                    <a:lnB>
                      <a:noFill/>
                    </a:lnB>
                  </a:tcPr>
                </a:tc>
                <a:tc hMerge="1">
                  <a:txBody>
                    <a:bodyPr/>
                    <a:lstStyle/>
                    <a:p>
                      <a:endParaRPr lang="en-US"/>
                    </a:p>
                  </a:txBody>
                  <a:tcPr/>
                </a:tc>
                <a:tc>
                  <a:txBody>
                    <a:bodyPr/>
                    <a:lstStyle/>
                    <a:p>
                      <a:pPr algn="r" fontAlgn="b"/>
                      <a:r>
                        <a:rPr lang="en-US" sz="700" b="1" i="0" u="none" strike="noStrike" dirty="0">
                          <a:solidFill>
                            <a:srgbClr val="000000"/>
                          </a:solidFill>
                          <a:effectLst/>
                          <a:latin typeface="Calibri"/>
                        </a:rPr>
                        <a:t>7/1/2015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r>
              <a:tr h="249766">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r>
              <a:tr h="249766">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700" b="1" i="0" u="none" strike="noStrike" dirty="0">
                          <a:solidFill>
                            <a:srgbClr val="000000"/>
                          </a:solidFill>
                          <a:effectLst/>
                          <a:latin typeface="Calibri"/>
                        </a:rPr>
                        <a:t>Hour Ending:</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7</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8</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9</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10</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11</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12</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13</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14</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15</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16</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17</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18</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19</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20</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21</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22</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23</a:t>
                      </a: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24</a:t>
                      </a:r>
                    </a:p>
                  </a:txBody>
                  <a:tcPr marL="0" marR="0" marT="0" marB="0" anchor="b">
                    <a:lnL>
                      <a:noFill/>
                    </a:lnL>
                    <a:lnR>
                      <a:noFill/>
                    </a:lnR>
                    <a:lnT>
                      <a:noFill/>
                    </a:lnT>
                    <a:lnB>
                      <a:noFill/>
                    </a:lnB>
                  </a:tcPr>
                </a:tc>
                <a:tc>
                  <a:txBody>
                    <a:bodyPr/>
                    <a:lstStyle/>
                    <a:p>
                      <a:pPr algn="ctr" fontAlgn="b"/>
                      <a:endParaRPr lang="en-US" sz="700" b="1"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ctr" fontAlgn="b"/>
                      <a:r>
                        <a:rPr lang="en-US" sz="700" b="1" i="0" u="none" strike="noStrike" dirty="0">
                          <a:solidFill>
                            <a:srgbClr val="000000"/>
                          </a:solidFill>
                          <a:effectLst/>
                          <a:latin typeface="Calibri"/>
                        </a:rPr>
                        <a:t>Block</a:t>
                      </a:r>
                    </a:p>
                  </a:txBody>
                  <a:tcPr marL="0" marR="0" marT="0" marB="0" anchor="b">
                    <a:lnL>
                      <a:noFill/>
                    </a:lnL>
                    <a:lnR>
                      <a:noFill/>
                    </a:lnR>
                    <a:lnT>
                      <a:noFill/>
                    </a:lnT>
                    <a:lnB>
                      <a:noFill/>
                    </a:lnB>
                  </a:tcPr>
                </a:tc>
              </a:tr>
              <a:tr h="249766">
                <a:tc gridSpan="3">
                  <a:txBody>
                    <a:bodyPr/>
                    <a:lstStyle/>
                    <a:p>
                      <a:pPr algn="l" fontAlgn="b"/>
                      <a:r>
                        <a:rPr lang="en-US" sz="700" b="1" i="0" u="sng" strike="noStrike" dirty="0">
                          <a:solidFill>
                            <a:srgbClr val="000000"/>
                          </a:solidFill>
                          <a:effectLst/>
                          <a:latin typeface="Calibri"/>
                        </a:rPr>
                        <a:t>WEEKDAYS - ON PEAK (5x16)</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Jul-15</a:t>
                      </a:r>
                    </a:p>
                  </a:txBody>
                  <a:tcPr marL="0" marR="0" marT="0" marB="0" anchor="b">
                    <a:lnL>
                      <a:noFill/>
                    </a:lnL>
                    <a:lnR>
                      <a:noFill/>
                    </a:lnR>
                    <a:lnT>
                      <a:noFill/>
                    </a:lnT>
                    <a:lnB>
                      <a:noFill/>
                    </a:lnB>
                    <a:solidFill>
                      <a:srgbClr val="FFFF00"/>
                    </a:solidFill>
                  </a:tcPr>
                </a:tc>
                <a:tc>
                  <a:txBody>
                    <a:bodyPr/>
                    <a:lstStyle/>
                    <a:p>
                      <a:pPr algn="l" fontAlgn="b"/>
                      <a:r>
                        <a:rPr lang="en-US" sz="700" b="0" i="0" u="none" strike="noStrike" dirty="0">
                          <a:solidFill>
                            <a:srgbClr val="000000"/>
                          </a:solidFill>
                          <a:effectLst/>
                          <a:latin typeface="Calibri"/>
                        </a:rPr>
                        <a:t>(Bal Mo)</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20.70</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22.00</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23.25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25.15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27.25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29.15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33.05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37.10</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43.75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54.35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59.50</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44.75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40.85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35.45</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31.10</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29.40</a:t>
                      </a:r>
                    </a:p>
                  </a:txBody>
                  <a:tcPr marL="0" marR="0" marT="0" marB="0" anchor="b">
                    <a:lnL>
                      <a:noFill/>
                    </a:lnL>
                    <a:lnR>
                      <a:noFill/>
                    </a:lnR>
                    <a:lnT>
                      <a:noFill/>
                    </a:lnT>
                    <a:lnB>
                      <a:noFill/>
                    </a:lnB>
                    <a:solidFill>
                      <a:srgbClr val="FFFF00"/>
                    </a:solidFill>
                  </a:tcPr>
                </a:tc>
                <a:tc>
                  <a:txBody>
                    <a:bodyPr/>
                    <a:lstStyle/>
                    <a:p>
                      <a:pPr algn="l" fontAlgn="b"/>
                      <a:r>
                        <a:rPr lang="en-US" sz="700" b="0" i="0" u="none" strike="noStrike" dirty="0">
                          <a:solidFill>
                            <a:srgbClr val="000000"/>
                          </a:solidFill>
                          <a:effectLst/>
                          <a:latin typeface="Calibri"/>
                        </a:rPr>
                        <a:t> </a:t>
                      </a:r>
                    </a:p>
                  </a:txBody>
                  <a:tcPr marL="0" marR="0" marT="0" marB="0" anchor="b">
                    <a:lnL>
                      <a:noFill/>
                    </a:lnL>
                    <a:lnR>
                      <a:noFill/>
                    </a:lnR>
                    <a:lnT>
                      <a:noFill/>
                    </a:lnT>
                    <a:lnB>
                      <a:noFill/>
                    </a:lnB>
                    <a:solidFill>
                      <a:srgbClr val="FFFF00"/>
                    </a:solidFill>
                  </a:tcPr>
                </a:tc>
                <a:tc>
                  <a:txBody>
                    <a:bodyPr/>
                    <a:lstStyle/>
                    <a:p>
                      <a:pPr algn="l" fontAlgn="b"/>
                      <a:r>
                        <a:rPr lang="en-US" sz="700" b="0" i="0" u="none" strike="noStrike" dirty="0">
                          <a:solidFill>
                            <a:srgbClr val="000000"/>
                          </a:solidFill>
                          <a:effectLst/>
                          <a:latin typeface="Calibri"/>
                        </a:rPr>
                        <a:t> </a:t>
                      </a:r>
                    </a:p>
                  </a:txBody>
                  <a:tcPr marL="0" marR="0" marT="0" marB="0" anchor="b">
                    <a:lnL>
                      <a:noFill/>
                    </a:lnL>
                    <a:lnR>
                      <a:noFill/>
                    </a:lnR>
                    <a:lnT>
                      <a:noFill/>
                    </a:lnT>
                    <a:lnB>
                      <a:noFill/>
                    </a:lnB>
                    <a:solidFill>
                      <a:srgbClr val="FFFF00"/>
                    </a:solidFill>
                  </a:tcPr>
                </a:tc>
                <a:tc>
                  <a:txBody>
                    <a:bodyPr/>
                    <a:lstStyle/>
                    <a:p>
                      <a:pPr algn="l" fontAlgn="b"/>
                      <a:r>
                        <a:rPr lang="en-US" sz="700" b="0" i="0" u="none" strike="noStrike" dirty="0">
                          <a:solidFill>
                            <a:srgbClr val="000000"/>
                          </a:solidFill>
                          <a:effectLst/>
                          <a:latin typeface="Calibri"/>
                        </a:rPr>
                        <a:t> </a:t>
                      </a:r>
                    </a:p>
                  </a:txBody>
                  <a:tcPr marL="0" marR="0" marT="0" marB="0" anchor="b">
                    <a:lnL>
                      <a:noFill/>
                    </a:lnL>
                    <a:lnR>
                      <a:noFill/>
                    </a:lnR>
                    <a:lnT>
                      <a:noFill/>
                    </a:lnT>
                    <a:lnB>
                      <a:noFill/>
                    </a:lnB>
                    <a:solidFill>
                      <a:srgbClr val="FFFF00"/>
                    </a:solidFill>
                  </a:tcPr>
                </a:tc>
                <a:tc>
                  <a:txBody>
                    <a:bodyPr/>
                    <a:lstStyle/>
                    <a:p>
                      <a:pPr algn="r" fontAlgn="b"/>
                      <a:r>
                        <a:rPr lang="en-US" sz="700" b="0" i="0" u="none" strike="noStrike" dirty="0">
                          <a:solidFill>
                            <a:srgbClr val="000000"/>
                          </a:solidFill>
                          <a:effectLst/>
                          <a:latin typeface="Calibri"/>
                        </a:rPr>
                        <a:t>34.80</a:t>
                      </a:r>
                    </a:p>
                  </a:txBody>
                  <a:tcPr marL="0" marR="0" marT="0" marB="0" anchor="b">
                    <a:lnL>
                      <a:noFill/>
                    </a:lnL>
                    <a:lnR>
                      <a:noFill/>
                    </a:lnR>
                    <a:lnT>
                      <a:noFill/>
                    </a:lnT>
                    <a:lnB>
                      <a:noFill/>
                    </a:lnB>
                    <a:solidFill>
                      <a:srgbClr val="FFFF00"/>
                    </a:solidFill>
                  </a:tcPr>
                </a:tc>
              </a:tr>
              <a:tr h="249766">
                <a:tc>
                  <a:txBody>
                    <a:bodyPr/>
                    <a:lstStyle/>
                    <a:p>
                      <a:pPr algn="r" fontAlgn="b"/>
                      <a:r>
                        <a:rPr lang="en-US" sz="700" b="0" i="0" u="none" strike="noStrike" dirty="0">
                          <a:solidFill>
                            <a:srgbClr val="000000"/>
                          </a:solidFill>
                          <a:effectLst/>
                          <a:latin typeface="Calibri"/>
                        </a:rPr>
                        <a:t>Aug-15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37.05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43.25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58.15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92.45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114.65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60.90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40.70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30.95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43.95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Sep-15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15.75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15.55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16.10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16.75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17.35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40.30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51.00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57.20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39.85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33.80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27.30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30.55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Oct-15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44.90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49.85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36.75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26.65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23.80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29.70</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Nov-15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39.85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22.85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27.35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Dec-15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36.10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37.20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26.00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28.05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Jan-16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51.00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43.60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42.50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28.85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32.50</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Feb-16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56.60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44.90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45.50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37.75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27.95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32.80</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Mar-16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40.95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38.20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36.10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41.30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26.25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31.15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Apr-16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29.80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38.15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45.95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51.40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42.55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32.00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29.00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33.85</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May-16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20.20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20.40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20.85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21.85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24.25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31.60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38.05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42.50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23.25</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26.90</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Jun-16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20.70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21.40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22.55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23.80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27.00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29.80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42.20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56.70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62.75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47.50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34.05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30.15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28.40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26.90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33.30</a:t>
                      </a:r>
                    </a:p>
                  </a:txBody>
                  <a:tcPr marL="0" marR="0" marT="0" marB="0" anchor="b">
                    <a:lnL>
                      <a:noFill/>
                    </a:lnL>
                    <a:lnR>
                      <a:noFill/>
                    </a:lnR>
                    <a:lnT>
                      <a:noFill/>
                    </a:lnT>
                    <a:lnB>
                      <a:noFill/>
                    </a:lnB>
                  </a:tcPr>
                </a:tc>
              </a:tr>
              <a:tr h="249766">
                <a:tc>
                  <a:txBody>
                    <a:bodyPr/>
                    <a:lstStyle/>
                    <a:p>
                      <a:pPr algn="r" fontAlgn="b"/>
                      <a:r>
                        <a:rPr lang="en-US" sz="700" b="0" i="0" u="none" strike="noStrike" dirty="0">
                          <a:solidFill>
                            <a:srgbClr val="000000"/>
                          </a:solidFill>
                          <a:effectLst/>
                          <a:latin typeface="Calibri"/>
                        </a:rPr>
                        <a:t>Jul-16</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25.40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26.40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27.95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29.65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31.75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37.10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40.90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46.10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52.35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64.20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72.40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54.45</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45.10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39.30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37.70</a:t>
                      </a: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35.60</a:t>
                      </a: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41.65</a:t>
                      </a:r>
                    </a:p>
                  </a:txBody>
                  <a:tcPr marL="0" marR="0" marT="0" marB="0" anchor="b">
                    <a:lnL>
                      <a:noFill/>
                    </a:lnL>
                    <a:lnR>
                      <a:noFill/>
                    </a:lnR>
                    <a:lnT>
                      <a:noFill/>
                    </a:lnT>
                    <a:lnB>
                      <a:noFill/>
                    </a:lnB>
                  </a:tcPr>
                </a:tc>
              </a:tr>
            </a:tbl>
          </a:graphicData>
        </a:graphic>
      </p:graphicFrame>
      <p:pic>
        <p:nvPicPr>
          <p:cNvPr id="8" name="ArgusLogo" descr="Email_image"/>
          <p:cNvPicPr>
            <a:picLocks noChangeAspect="1" noChangeArrowheads="1"/>
          </p:cNvPicPr>
          <p:nvPr/>
        </p:nvPicPr>
        <p:blipFill>
          <a:blip r:embed="rId3" cstate="print"/>
          <a:srcRect/>
          <a:stretch>
            <a:fillRect/>
          </a:stretch>
        </p:blipFill>
        <p:spPr bwMode="auto">
          <a:xfrm>
            <a:off x="990600" y="2133600"/>
            <a:ext cx="1117600" cy="315913"/>
          </a:xfrm>
          <a:prstGeom prst="rect">
            <a:avLst/>
          </a:prstGeom>
          <a:noFill/>
          <a:ln w="9525">
            <a:noFill/>
            <a:miter lim="800000"/>
            <a:headEnd/>
            <a:tailEnd/>
          </a:ln>
        </p:spPr>
      </p:pic>
    </p:spTree>
    <p:extLst>
      <p:ext uri="{BB962C8B-B14F-4D97-AF65-F5344CB8AC3E}">
        <p14:creationId xmlns:p14="http://schemas.microsoft.com/office/powerpoint/2010/main" val="55186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smtClean="0"/>
              <a:t>Modifications to NPRR638 to use Forward Price Data</a:t>
            </a:r>
          </a:p>
          <a:p>
            <a:pPr lvl="0" fontAlgn="ctr"/>
            <a:r>
              <a:rPr lang="en-US" sz="2400" dirty="0" smtClean="0"/>
              <a:t>Shams offered a proposal to utilize forward price data in the calculation of TPE</a:t>
            </a:r>
          </a:p>
          <a:p>
            <a:pPr lvl="0" fontAlgn="ctr"/>
            <a:r>
              <a:rPr lang="en-US" altLang="en-US" sz="2400" dirty="0" smtClean="0"/>
              <a:t>Use forward prices to calculate a ratio which will act as a multiplier to TPE</a:t>
            </a:r>
          </a:p>
          <a:p>
            <a:pPr lvl="0" fontAlgn="ctr"/>
            <a:endParaRPr lang="en-US" altLang="en-US" sz="2400" u="sng" dirty="0"/>
          </a:p>
          <a:p>
            <a:pPr marL="0" lvl="0" indent="0" fontAlgn="ctr">
              <a:buNone/>
            </a:pPr>
            <a:r>
              <a:rPr lang="en-US" dirty="0" smtClean="0"/>
              <a:t>CWG/MCWG will continue to evaluate forward price data vendors and how to incorporate this data into forward credit exposure estimation</a:t>
            </a:r>
            <a:endParaRPr lang="en-US" dirty="0"/>
          </a:p>
          <a:p>
            <a:pPr lvl="0" fontAlgn="ctr"/>
            <a:endParaRPr lang="en-US" alt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1226716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p:txBody>
          <a:bodyPr>
            <a:normAutofit/>
          </a:bodyPr>
          <a:lstStyle/>
          <a:p>
            <a:r>
              <a:rPr lang="en-US" dirty="0" smtClean="0"/>
              <a:t>Joint meeting of MCWG and CWG on Wednesday, July 22</a:t>
            </a:r>
          </a:p>
          <a:p>
            <a:r>
              <a:rPr lang="en-US" dirty="0"/>
              <a:t>2</a:t>
            </a:r>
            <a:r>
              <a:rPr lang="en-US" dirty="0" smtClean="0"/>
              <a:t> NPRRs reviewed for credit impacts</a:t>
            </a:r>
          </a:p>
          <a:p>
            <a:pPr lvl="1"/>
            <a:r>
              <a:rPr lang="en-US" dirty="0" smtClean="0"/>
              <a:t>All NPRRs had no credit impact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a:t>NPRR702 Flexible Accounts, Payment of Invoices,  and Disposition of Interest on Cash </a:t>
            </a:r>
            <a:r>
              <a:rPr lang="en-US" dirty="0" smtClean="0"/>
              <a:t>Collateral</a:t>
            </a:r>
          </a:p>
          <a:p>
            <a:r>
              <a:rPr lang="en-US" sz="2400" dirty="0" smtClean="0"/>
              <a:t>Used </a:t>
            </a:r>
            <a:r>
              <a:rPr lang="en-US" sz="2400" dirty="0"/>
              <a:t>to pay or receive ERCOT invoices in a timely manner and reduce wire </a:t>
            </a:r>
            <a:r>
              <a:rPr lang="en-US" sz="2400" dirty="0" smtClean="0"/>
              <a:t>fees</a:t>
            </a:r>
          </a:p>
          <a:p>
            <a:r>
              <a:rPr lang="en-US" sz="2400" dirty="0" smtClean="0"/>
              <a:t>Separate </a:t>
            </a:r>
            <a:r>
              <a:rPr lang="en-US" sz="2400" dirty="0"/>
              <a:t>from a cash collateral </a:t>
            </a:r>
            <a:r>
              <a:rPr lang="en-US" sz="2400" dirty="0" smtClean="0"/>
              <a:t>account; Does </a:t>
            </a:r>
            <a:r>
              <a:rPr lang="en-US" sz="2400" dirty="0"/>
              <a:t>not accrue </a:t>
            </a:r>
            <a:r>
              <a:rPr lang="en-US" sz="2400" dirty="0" smtClean="0"/>
              <a:t>interest</a:t>
            </a:r>
          </a:p>
          <a:p>
            <a:r>
              <a:rPr lang="en-US" sz="2400" dirty="0" smtClean="0"/>
              <a:t>Invoices </a:t>
            </a:r>
            <a:r>
              <a:rPr lang="en-US" sz="2400" dirty="0"/>
              <a:t>will be paid on the </a:t>
            </a:r>
            <a:r>
              <a:rPr lang="en-US" sz="2400" u="sng" dirty="0"/>
              <a:t>Invoice due </a:t>
            </a:r>
            <a:r>
              <a:rPr lang="en-US" sz="2400" u="sng" dirty="0" smtClean="0"/>
              <a:t>date</a:t>
            </a:r>
          </a:p>
          <a:p>
            <a:r>
              <a:rPr lang="en-US" sz="2400" dirty="0" smtClean="0"/>
              <a:t>Flexible </a:t>
            </a:r>
            <a:r>
              <a:rPr lang="en-US" sz="2400" dirty="0"/>
              <a:t>Accounts must be funded by noon on the invoice due date for invoices to be paid by flexible </a:t>
            </a:r>
            <a:r>
              <a:rPr lang="en-US" sz="2400" dirty="0" smtClean="0"/>
              <a:t>account</a:t>
            </a:r>
          </a:p>
          <a:p>
            <a:r>
              <a:rPr lang="en-US" sz="2400" u="sng" dirty="0" smtClean="0"/>
              <a:t>CWG/MCWG voted to endorse NPRR702 as submitted by ERCOT</a:t>
            </a:r>
            <a:endParaRPr lang="en-US" sz="2400" u="sng" dirty="0"/>
          </a:p>
          <a:p>
            <a:pPr lvl="1"/>
            <a:endParaRPr lang="en-US" dirty="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198516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sz="2400" u="sng" dirty="0" smtClean="0"/>
              <a:t>NPRR </a:t>
            </a:r>
            <a:r>
              <a:rPr lang="en-US" sz="2400" u="sng" dirty="0"/>
              <a:t>484/554</a:t>
            </a:r>
            <a:r>
              <a:rPr lang="en-US" sz="2400" u="sng" dirty="0" smtClean="0"/>
              <a:t> </a:t>
            </a:r>
            <a:r>
              <a:rPr lang="en-US" sz="2400" u="sng" dirty="0"/>
              <a:t>Phase 1b and Phase </a:t>
            </a:r>
            <a:r>
              <a:rPr lang="en-US" sz="2400" u="sng" dirty="0" smtClean="0"/>
              <a:t>2</a:t>
            </a:r>
          </a:p>
          <a:p>
            <a:pPr>
              <a:buFont typeface="Wingdings" pitchFamily="2" charset="2"/>
              <a:buChar char="v"/>
            </a:pPr>
            <a:r>
              <a:rPr lang="en-US" sz="1800" dirty="0" smtClean="0"/>
              <a:t>PHASE 1B: FCE Detail Reports</a:t>
            </a:r>
          </a:p>
          <a:p>
            <a:pPr lvl="1">
              <a:buFont typeface="Wingdings" pitchFamily="2" charset="2"/>
              <a:buChar char="Ø"/>
            </a:pPr>
            <a:r>
              <a:rPr lang="en-US" sz="1800" dirty="0" smtClean="0"/>
              <a:t>FCEOBL </a:t>
            </a:r>
            <a:r>
              <a:rPr lang="en-US" sz="1800" dirty="0"/>
              <a:t>Detail Report (Protocol Sections 16.11.4.7)</a:t>
            </a:r>
          </a:p>
          <a:p>
            <a:pPr lvl="1">
              <a:buFont typeface="Wingdings" pitchFamily="2" charset="2"/>
              <a:buChar char="Ø"/>
            </a:pPr>
            <a:r>
              <a:rPr lang="en-US" sz="1800" dirty="0"/>
              <a:t>FCEOPT Detail Report (Protocol Sections 16.11.4.7)</a:t>
            </a:r>
          </a:p>
          <a:p>
            <a:pPr lvl="1">
              <a:buFont typeface="Wingdings" pitchFamily="2" charset="2"/>
              <a:buChar char="Ø"/>
            </a:pPr>
            <a:r>
              <a:rPr lang="en-US" sz="1800" dirty="0"/>
              <a:t>FCEFGR Detail Report (Protocol Sections 16.11.4.7, No FGRs active) </a:t>
            </a:r>
            <a:r>
              <a:rPr lang="en-US" sz="1800" dirty="0">
                <a:solidFill>
                  <a:srgbClr val="FF0000"/>
                </a:solidFill>
              </a:rPr>
              <a:t>(this report was removed by NPRR648)</a:t>
            </a:r>
          </a:p>
          <a:p>
            <a:pPr lvl="1">
              <a:buFont typeface="Wingdings" pitchFamily="2" charset="2"/>
              <a:buChar char="Ø"/>
            </a:pPr>
            <a:r>
              <a:rPr lang="en-US" sz="1800" dirty="0"/>
              <a:t>Portion of PWA functionality;</a:t>
            </a:r>
          </a:p>
          <a:p>
            <a:pPr lvl="2">
              <a:buFont typeface="Wingdings" pitchFamily="2" charset="2"/>
              <a:buChar char="Ø"/>
            </a:pPr>
            <a:r>
              <a:rPr lang="en-US" sz="1800" dirty="0"/>
              <a:t>Specific historic DAM settled prices for source – sink pairings can be excluded from the calculation if deemed no longer relevant following TAC review and ERCOT Board approval</a:t>
            </a:r>
          </a:p>
          <a:p>
            <a:pPr lvl="1">
              <a:buFont typeface="Wingdings" pitchFamily="2" charset="2"/>
              <a:buChar char="Ø"/>
            </a:pPr>
            <a:r>
              <a:rPr lang="en-US" sz="1800" dirty="0"/>
              <a:t>Any functionality deferred from Phase 1A (excluding PHASE 2 functionality) due to system / timeline limitations.</a:t>
            </a:r>
          </a:p>
          <a:p>
            <a:pPr>
              <a:buFont typeface="Wingdings" pitchFamily="2" charset="2"/>
              <a:buChar char="v"/>
            </a:pPr>
            <a:r>
              <a:rPr lang="en-US" sz="1800" dirty="0"/>
              <a:t>PHASE 2:</a:t>
            </a:r>
          </a:p>
          <a:p>
            <a:pPr lvl="1">
              <a:buFont typeface="Wingdings" pitchFamily="2" charset="2"/>
              <a:buChar char="Ø"/>
            </a:pPr>
            <a:r>
              <a:rPr lang="en-US" sz="1800" dirty="0"/>
              <a:t>Deferred Invoice Responsibility (Protocol Sections 7.8, 9.8, 9.9, 9.9.1, 9.9.2)</a:t>
            </a:r>
          </a:p>
          <a:p>
            <a:pPr lvl="1">
              <a:buFont typeface="Wingdings" pitchFamily="2" charset="2"/>
              <a:buChar char="Ø"/>
            </a:pPr>
            <a:r>
              <a:rPr lang="en-US" sz="1800" dirty="0"/>
              <a:t>Deferred Invoice Exposure Calculations (Protocol Section 16.11.4.5</a:t>
            </a:r>
            <a:r>
              <a:rPr lang="en-US" sz="1800" dirty="0" smtClean="0"/>
              <a:t>)</a:t>
            </a:r>
            <a:endParaRPr lang="en-US" sz="1800" dirty="0"/>
          </a:p>
          <a:p>
            <a:pPr lvl="1"/>
            <a:endParaRPr lang="en-US" dirty="0"/>
          </a:p>
          <a:p>
            <a:pPr lvl="1"/>
            <a:endParaRPr lang="en-US" dirty="0" smtClean="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09660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marL="0" indent="0">
              <a:buNone/>
            </a:pPr>
            <a:r>
              <a:rPr lang="en-US" sz="2400" u="sng" dirty="0" smtClean="0"/>
              <a:t>NPRR </a:t>
            </a:r>
            <a:r>
              <a:rPr lang="en-US" sz="2400" u="sng" dirty="0"/>
              <a:t>484/554</a:t>
            </a:r>
            <a:r>
              <a:rPr lang="en-US" sz="2400" u="sng" dirty="0" smtClean="0"/>
              <a:t> </a:t>
            </a:r>
            <a:r>
              <a:rPr lang="en-US" sz="2400" u="sng" dirty="0"/>
              <a:t>Phase 1b and Phase </a:t>
            </a:r>
            <a:r>
              <a:rPr lang="en-US" sz="2400" u="sng" dirty="0" smtClean="0"/>
              <a:t>2</a:t>
            </a:r>
            <a:endParaRPr lang="en-US" sz="2400" u="sng" dirty="0"/>
          </a:p>
          <a:p>
            <a:pPr>
              <a:buFont typeface="Wingdings" pitchFamily="2" charset="2"/>
              <a:buChar char="v"/>
            </a:pPr>
            <a:r>
              <a:rPr lang="en-US" sz="1800" dirty="0"/>
              <a:t>PRS Update from its July 16, 2015 meeting</a:t>
            </a:r>
          </a:p>
          <a:p>
            <a:pPr lvl="1">
              <a:buFont typeface="Wingdings" pitchFamily="2" charset="2"/>
              <a:buChar char="Ø"/>
            </a:pPr>
            <a:r>
              <a:rPr lang="en-US" sz="1800" dirty="0"/>
              <a:t>As part of the review of aging NPRRs, </a:t>
            </a:r>
            <a:r>
              <a:rPr lang="en-US" sz="1800" dirty="0" err="1"/>
              <a:t>Luminant</a:t>
            </a:r>
            <a:r>
              <a:rPr lang="en-US" sz="1800" dirty="0"/>
              <a:t> has proposed and offered to sponsor an NPRR to remove gray-boxed language for Phase 1b and Phase 2.</a:t>
            </a:r>
          </a:p>
          <a:p>
            <a:pPr lvl="1">
              <a:buFont typeface="Wingdings" pitchFamily="2" charset="2"/>
              <a:buChar char="Ø"/>
            </a:pPr>
            <a:r>
              <a:rPr lang="en-US" sz="1800" dirty="0"/>
              <a:t>ERCOT commented that there are some outstanding defects related to functionality already implemented as part of Phase 1a, for which a manual workaround is currently in place. </a:t>
            </a:r>
          </a:p>
          <a:p>
            <a:pPr lvl="1">
              <a:buFont typeface="Wingdings" pitchFamily="2" charset="2"/>
              <a:buChar char="Ø"/>
            </a:pPr>
            <a:r>
              <a:rPr lang="en-US" sz="1800" dirty="0">
                <a:solidFill>
                  <a:srgbClr val="FF0000"/>
                </a:solidFill>
              </a:rPr>
              <a:t>Fixes for these outstanding defects from Phase 1a were scoped to be part of Phase 1b and still need to be implemented as the current manual workaround is unsustainable and error-prone. These outstanding defects are </a:t>
            </a:r>
            <a:r>
              <a:rPr lang="en-US" sz="1800" u="sng" dirty="0">
                <a:solidFill>
                  <a:srgbClr val="FF0000"/>
                </a:solidFill>
              </a:rPr>
              <a:t>not</a:t>
            </a:r>
            <a:r>
              <a:rPr lang="en-US" sz="1800" dirty="0">
                <a:solidFill>
                  <a:srgbClr val="FF0000"/>
                </a:solidFill>
              </a:rPr>
              <a:t> related to any gray-boxed language.</a:t>
            </a:r>
          </a:p>
          <a:p>
            <a:pPr lvl="1">
              <a:buFont typeface="Wingdings" pitchFamily="2" charset="2"/>
              <a:buChar char="Ø"/>
            </a:pPr>
            <a:endParaRPr lang="en-US" sz="1800" kern="0" dirty="0"/>
          </a:p>
          <a:p>
            <a:pPr>
              <a:buFont typeface="Wingdings" pitchFamily="2" charset="2"/>
              <a:buChar char="v"/>
            </a:pPr>
            <a:r>
              <a:rPr lang="en-US" sz="1800" dirty="0"/>
              <a:t>NPRR to address language gaps of NPRR484 deferred invoicing</a:t>
            </a:r>
          </a:p>
          <a:p>
            <a:pPr lvl="1">
              <a:buFont typeface="Wingdings" pitchFamily="2" charset="2"/>
              <a:buChar char="Ø"/>
            </a:pPr>
            <a:r>
              <a:rPr lang="en-US" sz="1800" dirty="0"/>
              <a:t>ERCOT has presented a potential solution to CWG/MCWG at its May 2015 meeting</a:t>
            </a:r>
          </a:p>
          <a:p>
            <a:pPr lvl="1">
              <a:buFont typeface="Wingdings" pitchFamily="2" charset="2"/>
              <a:buChar char="Ø"/>
            </a:pPr>
            <a:r>
              <a:rPr lang="en-US" sz="1800" dirty="0"/>
              <a:t>CWG/MCWG </a:t>
            </a:r>
            <a:r>
              <a:rPr lang="en-US" sz="1800" dirty="0" smtClean="0"/>
              <a:t>previously</a:t>
            </a:r>
            <a:r>
              <a:rPr lang="en-US" sz="1800" dirty="0" smtClean="0"/>
              <a:t> </a:t>
            </a:r>
            <a:r>
              <a:rPr lang="en-US" sz="1800" dirty="0"/>
              <a:t>directed ERCOT to bring a draft NPRR for potential solution to gaps of NPRR484 deferred invoicing</a:t>
            </a:r>
          </a:p>
          <a:p>
            <a:pPr lvl="1">
              <a:buFont typeface="Wingdings" pitchFamily="2" charset="2"/>
              <a:buChar char="Ø"/>
            </a:pPr>
            <a:r>
              <a:rPr lang="en-US" sz="1800" dirty="0"/>
              <a:t>In light of PRS </a:t>
            </a:r>
            <a:r>
              <a:rPr lang="en-US" sz="1800" dirty="0" smtClean="0"/>
              <a:t>review, CWG/MCWG recommended ceasing work </a:t>
            </a:r>
            <a:r>
              <a:rPr lang="en-US" sz="1800" dirty="0" smtClean="0"/>
              <a:t>on gray-boxed </a:t>
            </a:r>
            <a:r>
              <a:rPr lang="en-US" sz="1800" dirty="0"/>
              <a:t>language of Phase 1b and  </a:t>
            </a:r>
            <a:r>
              <a:rPr lang="en-US" sz="1800" dirty="0" smtClean="0"/>
              <a:t>Phase </a:t>
            </a:r>
            <a:r>
              <a:rPr lang="en-US" sz="1800" dirty="0" smtClean="0"/>
              <a:t>2</a:t>
            </a:r>
          </a:p>
          <a:p>
            <a:pPr lvl="1">
              <a:buFont typeface="Wingdings" pitchFamily="2" charset="2"/>
              <a:buChar char="Ø"/>
            </a:pPr>
            <a:r>
              <a:rPr lang="en-US" sz="1800" kern="0" dirty="0" err="1" smtClean="0"/>
              <a:t>Luminant</a:t>
            </a:r>
            <a:r>
              <a:rPr lang="en-US" sz="1800" kern="0" dirty="0" smtClean="0"/>
              <a:t> </a:t>
            </a:r>
            <a:r>
              <a:rPr lang="en-US" sz="1800" kern="0" dirty="0"/>
              <a:t>has offered to sponsor </a:t>
            </a:r>
            <a:r>
              <a:rPr lang="en-US" sz="1800" kern="0" dirty="0" smtClean="0"/>
              <a:t>an </a:t>
            </a:r>
            <a:r>
              <a:rPr lang="en-US" sz="1800" kern="0" dirty="0"/>
              <a:t>NPRR to remove gray-boxed language of NPRR484 Phase 1b and Phase </a:t>
            </a:r>
            <a:r>
              <a:rPr lang="en-US" sz="1800" kern="0" dirty="0" smtClean="0"/>
              <a:t>2</a:t>
            </a:r>
            <a:endParaRPr lang="en-US" sz="1800" dirty="0"/>
          </a:p>
          <a:p>
            <a:pPr lvl="1"/>
            <a:endParaRPr lang="en-US" dirty="0"/>
          </a:p>
          <a:p>
            <a:pPr lvl="1"/>
            <a:endParaRPr lang="en-US" dirty="0" smtClean="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05632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447800"/>
            <a:ext cx="8458200" cy="5105400"/>
          </a:xfrm>
        </p:spPr>
        <p:txBody>
          <a:bodyPr>
            <a:normAutofit/>
          </a:bodyPr>
          <a:lstStyle/>
          <a:p>
            <a:pPr marL="0" indent="0">
              <a:buNone/>
            </a:pPr>
            <a:r>
              <a:rPr lang="en-US" dirty="0"/>
              <a:t>Credit Protocols Clarifications and Corrections</a:t>
            </a:r>
          </a:p>
          <a:p>
            <a:r>
              <a:rPr lang="en-US" sz="2400" dirty="0" smtClean="0"/>
              <a:t>ERCOT working on a draft NPRR to correct discrepancies in credit related Protocol language and include Credit Application</a:t>
            </a:r>
          </a:p>
          <a:p>
            <a:r>
              <a:rPr lang="en-US" sz="2400" dirty="0" smtClean="0"/>
              <a:t>20 clean up items identified</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72110755"/>
              </p:ext>
            </p:extLst>
          </p:nvPr>
        </p:nvGraphicFramePr>
        <p:xfrm>
          <a:off x="571500" y="3270131"/>
          <a:ext cx="7717476" cy="3010002"/>
        </p:xfrm>
        <a:graphic>
          <a:graphicData uri="http://schemas.openxmlformats.org/drawingml/2006/table">
            <a:tbl>
              <a:tblPr firstRow="1" bandRow="1">
                <a:tableStyleId>{5C22544A-7EE6-4342-B048-85BDC9FD1C3A}</a:tableStyleId>
              </a:tblPr>
              <a:tblGrid>
                <a:gridCol w="1459181"/>
                <a:gridCol w="3895106"/>
                <a:gridCol w="2363189"/>
              </a:tblGrid>
              <a:tr h="501667">
                <a:tc>
                  <a:txBody>
                    <a:bodyPr/>
                    <a:lstStyle/>
                    <a:p>
                      <a:pPr algn="ctr"/>
                      <a:r>
                        <a:rPr lang="en-US" sz="1200" dirty="0" smtClean="0">
                          <a:solidFill>
                            <a:schemeClr val="tx1"/>
                          </a:solidFill>
                        </a:rPr>
                        <a:t>Protocol</a:t>
                      </a:r>
                      <a:r>
                        <a:rPr lang="en-US" sz="1200" baseline="0" dirty="0" smtClean="0">
                          <a:solidFill>
                            <a:schemeClr val="tx1"/>
                          </a:solidFill>
                        </a:rPr>
                        <a:t> Ref.  </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Description</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Rationale</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501667">
                <a:tc>
                  <a:txBody>
                    <a:bodyPr/>
                    <a:lstStyle/>
                    <a:p>
                      <a:r>
                        <a:rPr lang="en-US" sz="1200" dirty="0" smtClean="0">
                          <a:solidFill>
                            <a:schemeClr val="tx1"/>
                          </a:solidFill>
                        </a:rPr>
                        <a:t>16.11.4.3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Provide definitions for components of Outstanding</a:t>
                      </a:r>
                      <a:r>
                        <a:rPr lang="en-US" sz="1200" baseline="0" dirty="0" smtClean="0">
                          <a:solidFill>
                            <a:schemeClr val="tx1"/>
                          </a:solidFill>
                        </a:rPr>
                        <a:t> Unpaid Transactions (OUT) calculation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Transparency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1667">
                <a:tc>
                  <a:txBody>
                    <a:bodyPr/>
                    <a:lstStyle/>
                    <a:p>
                      <a:r>
                        <a:rPr lang="en-US" sz="1200" dirty="0" smtClean="0">
                          <a:solidFill>
                            <a:schemeClr val="tx1"/>
                          </a:solidFill>
                        </a:rPr>
                        <a:t>16.11.4.3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Group</a:t>
                      </a:r>
                      <a:r>
                        <a:rPr lang="en-US" sz="1200" baseline="0" dirty="0" smtClean="0">
                          <a:solidFill>
                            <a:schemeClr val="tx1"/>
                          </a:solidFill>
                        </a:rPr>
                        <a:t> M1 parameters in a table specifying current change control process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Simplification</a:t>
                      </a:r>
                      <a:r>
                        <a:rPr lang="en-US" sz="1200" baseline="0" dirty="0" smtClean="0">
                          <a:solidFill>
                            <a:schemeClr val="tx1"/>
                          </a:solidFill>
                        </a:rPr>
                        <a:t> and transparency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1667">
                <a:tc>
                  <a:txBody>
                    <a:bodyPr/>
                    <a:lstStyle/>
                    <a:p>
                      <a:r>
                        <a:rPr lang="en-US" sz="1200" dirty="0" smtClean="0">
                          <a:solidFill>
                            <a:schemeClr val="tx1"/>
                          </a:solidFill>
                        </a:rPr>
                        <a:t>16.11.4.3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Clarifications to RTL, RTLCNS and RTLF calculations</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Transparency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1667">
                <a:tc>
                  <a:txBody>
                    <a:bodyPr/>
                    <a:lstStyle/>
                    <a:p>
                      <a:r>
                        <a:rPr lang="en-US" sz="1200" dirty="0" smtClean="0">
                          <a:solidFill>
                            <a:schemeClr val="tx1"/>
                          </a:solidFill>
                        </a:rPr>
                        <a:t>16.11.4.5</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Change</a:t>
                      </a:r>
                      <a:r>
                        <a:rPr lang="en-US" sz="1200" baseline="0" dirty="0" smtClean="0">
                          <a:solidFill>
                            <a:schemeClr val="tx1"/>
                          </a:solidFill>
                        </a:rPr>
                        <a:t> “CRR Owner” to “CRR Account Holder”</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Protocol consistency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1667">
                <a:tc>
                  <a:txBody>
                    <a:bodyPr/>
                    <a:lstStyle/>
                    <a:p>
                      <a:r>
                        <a:rPr lang="en-US" sz="1200" dirty="0" smtClean="0">
                          <a:solidFill>
                            <a:schemeClr val="tx1"/>
                          </a:solidFill>
                        </a:rPr>
                        <a:t>16.11.4.5</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Change CRRAH</a:t>
                      </a:r>
                      <a:r>
                        <a:rPr lang="en-US" sz="1200" baseline="0" dirty="0" smtClean="0">
                          <a:solidFill>
                            <a:schemeClr val="tx1"/>
                          </a:solidFill>
                        </a:rPr>
                        <a:t> subscript from </a:t>
                      </a:r>
                      <a:r>
                        <a:rPr lang="en-US" sz="1200" i="1" baseline="0" dirty="0" smtClean="0">
                          <a:solidFill>
                            <a:schemeClr val="tx1"/>
                          </a:solidFill>
                        </a:rPr>
                        <a:t>o</a:t>
                      </a:r>
                      <a:r>
                        <a:rPr lang="en-US" sz="1200" i="0" baseline="0" dirty="0" smtClean="0">
                          <a:solidFill>
                            <a:schemeClr val="tx1"/>
                          </a:solidFill>
                        </a:rPr>
                        <a:t> to </a:t>
                      </a:r>
                      <a:r>
                        <a:rPr lang="en-US" sz="1200" i="1" baseline="0" dirty="0" smtClean="0">
                          <a:solidFill>
                            <a:schemeClr val="tx1"/>
                          </a:solidFill>
                        </a:rPr>
                        <a:t>a</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Protocol consistency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28856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marL="0" indent="0">
              <a:buNone/>
            </a:pPr>
            <a:r>
              <a:rPr lang="en-US" dirty="0" smtClean="0"/>
              <a:t>T5 parameter of the MCE (implemented as part of NPRR639)</a:t>
            </a:r>
          </a:p>
          <a:p>
            <a:r>
              <a:rPr lang="en-US" sz="2400" dirty="0" smtClean="0"/>
              <a:t>Concerns expressed by </a:t>
            </a:r>
            <a:r>
              <a:rPr lang="en-US" sz="2400" dirty="0" err="1" smtClean="0"/>
              <a:t>Luminant</a:t>
            </a:r>
            <a:r>
              <a:rPr lang="en-US" sz="2400" dirty="0" smtClean="0"/>
              <a:t> regarding increase in collateral for net sellers that didn’t change behavior</a:t>
            </a:r>
          </a:p>
          <a:p>
            <a:r>
              <a:rPr lang="en-US" sz="2400" dirty="0" smtClean="0"/>
              <a:t>Concerns also over application of the T5 parameter for Load-only entities vs </a:t>
            </a:r>
            <a:r>
              <a:rPr lang="en-US" sz="2400" dirty="0" err="1" smtClean="0"/>
              <a:t>Load+Gen</a:t>
            </a:r>
            <a:r>
              <a:rPr lang="en-US" sz="2400" dirty="0" smtClean="0"/>
              <a:t> entities</a:t>
            </a:r>
          </a:p>
          <a:p>
            <a:pPr lvl="1"/>
            <a:r>
              <a:rPr lang="en-US" sz="2000" dirty="0" smtClean="0"/>
              <a:t>Implemented as T5=5 for Load-only and </a:t>
            </a:r>
            <a:r>
              <a:rPr lang="en-US" sz="2000" dirty="0" err="1" smtClean="0"/>
              <a:t>Load+Gen</a:t>
            </a:r>
            <a:endParaRPr lang="en-US" sz="2000" dirty="0" smtClean="0"/>
          </a:p>
          <a:p>
            <a:r>
              <a:rPr lang="en-US" sz="2400" dirty="0" err="1" smtClean="0"/>
              <a:t>Luminant</a:t>
            </a:r>
            <a:r>
              <a:rPr lang="en-US" sz="2400" dirty="0" smtClean="0"/>
              <a:t> offered a long-term proposal</a:t>
            </a:r>
          </a:p>
          <a:p>
            <a:pPr lvl="1"/>
            <a:r>
              <a:rPr lang="en-US" sz="2000" dirty="0" smtClean="0"/>
              <a:t>Set T5=2 for </a:t>
            </a:r>
            <a:r>
              <a:rPr lang="en-US" sz="2000" dirty="0" err="1" smtClean="0"/>
              <a:t>Load+Gen</a:t>
            </a:r>
            <a:r>
              <a:rPr lang="en-US" sz="2000" dirty="0" smtClean="0"/>
              <a:t> and keep T5=5 for Load-only</a:t>
            </a:r>
          </a:p>
          <a:p>
            <a:r>
              <a:rPr lang="en-US" sz="2400" dirty="0" err="1" smtClean="0"/>
              <a:t>Luminant</a:t>
            </a:r>
            <a:r>
              <a:rPr lang="en-US" sz="2400" dirty="0" smtClean="0"/>
              <a:t> offered a short-term proposal </a:t>
            </a:r>
            <a:r>
              <a:rPr lang="en-US" sz="2400" dirty="0"/>
              <a:t>(</a:t>
            </a:r>
            <a:r>
              <a:rPr lang="en-US" sz="2400" dirty="0" smtClean="0"/>
              <a:t>presented to TAC)</a:t>
            </a:r>
          </a:p>
          <a:p>
            <a:pPr lvl="1"/>
            <a:r>
              <a:rPr lang="en-US" sz="2000" dirty="0" smtClean="0"/>
              <a:t>Set T5=2 for all entities</a:t>
            </a:r>
          </a:p>
          <a:p>
            <a:r>
              <a:rPr lang="en-US" sz="2400" dirty="0" smtClean="0"/>
              <a:t>CWG/MCWG discussed the concerns raised by </a:t>
            </a:r>
            <a:r>
              <a:rPr lang="en-US" sz="2400" dirty="0" err="1" smtClean="0"/>
              <a:t>Luminant</a:t>
            </a:r>
            <a:r>
              <a:rPr lang="en-US" sz="2400" dirty="0" smtClean="0"/>
              <a:t> but did not waive notice to provide a formal opinion on either</a:t>
            </a:r>
            <a:endParaRPr lang="en-US" sz="2400" u="sng" dirty="0"/>
          </a:p>
          <a:p>
            <a:pPr lvl="1"/>
            <a:endParaRPr lang="en-US" dirty="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895365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smtClean="0"/>
              <a:t>Review of NPRR639 results</a:t>
            </a:r>
          </a:p>
          <a:p>
            <a:r>
              <a:rPr lang="en-US" sz="2400" dirty="0" smtClean="0"/>
              <a:t>ERCOT credit staff provided results of NPRR639</a:t>
            </a:r>
          </a:p>
          <a:p>
            <a:r>
              <a:rPr lang="en-US" sz="2400" dirty="0" smtClean="0"/>
              <a:t>NPRR639 resulted in significant reduction in MCE (for entities that hedged)</a:t>
            </a:r>
          </a:p>
          <a:p>
            <a:pPr lvl="1"/>
            <a:r>
              <a:rPr lang="en-US" sz="2000" dirty="0" smtClean="0"/>
              <a:t>Largest reduction for entities with load (LZ vs Hub mismatch)</a:t>
            </a:r>
            <a:endParaRPr lang="en-US" sz="1200" dirty="0"/>
          </a:p>
          <a:p>
            <a:r>
              <a:rPr lang="en-US" sz="2400" dirty="0" smtClean="0"/>
              <a:t>Entities that over-hedge could see MCE of zero</a:t>
            </a:r>
          </a:p>
          <a:p>
            <a:r>
              <a:rPr lang="en-US" sz="2400" dirty="0" smtClean="0"/>
              <a:t>Prior to NPRR639, MCE was always higher than zero</a:t>
            </a:r>
          </a:p>
          <a:p>
            <a:r>
              <a:rPr lang="en-US" sz="2400" dirty="0" smtClean="0"/>
              <a:t>CWG/MCWG discussed:</a:t>
            </a:r>
          </a:p>
          <a:p>
            <a:pPr lvl="1"/>
            <a:r>
              <a:rPr lang="en-US" sz="2000" dirty="0" smtClean="0"/>
              <a:t>What kind of behavior should we incentivize through credit rule design?</a:t>
            </a:r>
          </a:p>
          <a:p>
            <a:pPr lvl="1"/>
            <a:r>
              <a:rPr lang="en-US" sz="2000" dirty="0" smtClean="0"/>
              <a:t>What should the objective of MCE be?</a:t>
            </a:r>
          </a:p>
          <a:p>
            <a:pPr lvl="1"/>
            <a:r>
              <a:rPr lang="en-US" sz="2000" dirty="0" smtClean="0"/>
              <a:t>Do we need to consider changes to establish a floor for MCE?</a:t>
            </a:r>
          </a:p>
          <a:p>
            <a:endParaRPr lang="en-US" sz="2400" u="sng" dirty="0"/>
          </a:p>
          <a:p>
            <a:pPr lvl="1"/>
            <a:endParaRPr lang="en-US" dirty="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24090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marL="0" indent="0">
              <a:buNone/>
            </a:pPr>
            <a:r>
              <a:rPr lang="en-US" dirty="0" smtClean="0"/>
              <a:t>Argus presentation on Forward Price Data</a:t>
            </a:r>
          </a:p>
          <a:p>
            <a:pPr lvl="0" fontAlgn="ctr"/>
            <a:r>
              <a:rPr lang="en-US" sz="2400" dirty="0"/>
              <a:t>Forward Curves are the market’s current assessment of the value of a commodity for a specified delivery schedule sometime in the future</a:t>
            </a:r>
          </a:p>
          <a:p>
            <a:pPr>
              <a:defRPr/>
            </a:pPr>
            <a:r>
              <a:rPr lang="en-US" altLang="en-US" sz="2400" dirty="0"/>
              <a:t>Argus receives market data from multiple sources across the entire market</a:t>
            </a:r>
          </a:p>
          <a:p>
            <a:pPr>
              <a:defRPr/>
            </a:pPr>
            <a:r>
              <a:rPr lang="en-US" altLang="en-US" sz="2400" dirty="0"/>
              <a:t>Argus is independent; does not participate in commodity markets</a:t>
            </a:r>
          </a:p>
          <a:p>
            <a:pPr lvl="0">
              <a:defRPr/>
            </a:pPr>
            <a:r>
              <a:rPr lang="en-GB" sz="2400" dirty="0"/>
              <a:t>Monthly granularity, “no gaps” </a:t>
            </a:r>
          </a:p>
          <a:p>
            <a:pPr>
              <a:defRPr/>
            </a:pPr>
            <a:r>
              <a:rPr lang="en-US" altLang="en-US" sz="2400" dirty="0"/>
              <a:t>Product tested &amp; calibrated with market participants </a:t>
            </a:r>
          </a:p>
          <a:p>
            <a:pPr>
              <a:defRPr/>
            </a:pPr>
            <a:r>
              <a:rPr lang="en-US" altLang="en-US" sz="2400" dirty="0" smtClean="0"/>
              <a:t>Argus </a:t>
            </a:r>
            <a:r>
              <a:rPr lang="en-US" altLang="en-US" sz="2400" dirty="0"/>
              <a:t>developed proprietary models and algorithms for calculating forward curves in illiquid </a:t>
            </a:r>
            <a:r>
              <a:rPr lang="en-US" altLang="en-US" sz="2400" dirty="0" smtClean="0"/>
              <a:t>markets</a:t>
            </a:r>
          </a:p>
          <a:p>
            <a:pPr>
              <a:defRPr/>
            </a:pPr>
            <a:r>
              <a:rPr lang="en-US" altLang="en-US" sz="2400" dirty="0" smtClean="0"/>
              <a:t>Argus pricing data is used by other ISOs and ERCOT</a:t>
            </a:r>
            <a:endParaRPr lang="en-US" altLang="en-US" sz="2400" dirty="0"/>
          </a:p>
          <a:p>
            <a:endParaRPr lang="en-US" sz="2400" u="sng" dirty="0"/>
          </a:p>
          <a:p>
            <a:pPr lvl="1"/>
            <a:endParaRPr lang="en-US" dirty="0"/>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547773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1432</Words>
  <Application>Microsoft Office PowerPoint</Application>
  <PresentationFormat>On-screen Show (4:3)</PresentationFormat>
  <Paragraphs>646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Fixed Price Forward Curves – Mid-Points</vt:lpstr>
      <vt:lpstr>ERCOT Hourly Forward Curves – West Trading Hub Weekdays, On-Peak, 5X16</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64</cp:revision>
  <dcterms:created xsi:type="dcterms:W3CDTF">2006-08-16T00:00:00Z</dcterms:created>
  <dcterms:modified xsi:type="dcterms:W3CDTF">2015-08-03T14:57:47Z</dcterms:modified>
</cp:coreProperties>
</file>