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2" r:id="rId5"/>
    <p:sldId id="267" r:id="rId6"/>
    <p:sldId id="263" r:id="rId7"/>
    <p:sldId id="268" r:id="rId8"/>
    <p:sldId id="269" r:id="rId9"/>
    <p:sldId id="270" r:id="rId10"/>
    <p:sldId id="271" r:id="rId11"/>
    <p:sldId id="272"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94" y="7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8/3/2015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08C6A08-EF3D-4604-B73A-7F93F773F5D0}" type="slidenum">
              <a:rPr lang="en-US" smtClean="0"/>
              <a:pPr>
                <a:defRPr/>
              </a:pPr>
              <a:t>11</a:t>
            </a:fld>
            <a:endParaRPr lang="en-US" dirty="0"/>
          </a:p>
        </p:txBody>
      </p:sp>
    </p:spTree>
    <p:extLst>
      <p:ext uri="{BB962C8B-B14F-4D97-AF65-F5344CB8AC3E}">
        <p14:creationId xmlns:p14="http://schemas.microsoft.com/office/powerpoint/2010/main" val="1361679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8FBBC0-9245-474C-B37D-064721DFFE13}" type="datetime1">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E07120-489E-4659-879D-7F899ECB4BCF}" type="datetime1">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A73BA4-BFD7-4896-8907-F90EDAF1F1D0}" type="datetime1">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3BEA7-7FEC-40F8-A83F-E1CC10056BDD}" type="datetime1">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A627AD-E39A-4C04-864E-CA5AAD7E6430}" type="datetime1">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EC33BC-8F8D-4C99-97CC-7CCACE533E64}" type="datetime1">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41D107-C076-4E4D-A13C-29C352C06EB2}" type="datetime1">
              <a:rPr lang="en-US" smtClean="0"/>
              <a:t>8/3/2015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8F772B-799F-40F5-8AB8-4C69E818E6C1}" type="datetime1">
              <a:rPr lang="en-US" smtClean="0"/>
              <a:t>8/3/2015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D3D18-79A2-4B56-B053-9EF7A43B2429}" type="datetime1">
              <a:rPr lang="en-US" smtClean="0"/>
              <a:t>8/3/2015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A16322-14EF-4692-9406-8FA4AD7F423B}" type="datetime1">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512609-0BA2-4465-A012-A2BAB09C9B8F}" type="datetime1">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E48270-03B1-4AF4-AEE3-D2A05B5322B3}" type="datetime1">
              <a:rPr lang="en-US" smtClean="0"/>
              <a:t>8/3/2015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rmAutofit fontScale="90000"/>
          </a:bodyPr>
          <a:lstStyle/>
          <a:p>
            <a:r>
              <a:rPr lang="en-US" dirty="0" smtClean="0"/>
              <a:t>Market Credit Working Group update to the Wholesale Market Subcommittee</a:t>
            </a:r>
            <a:endParaRPr lang="en-US" dirty="0"/>
          </a:p>
        </p:txBody>
      </p:sp>
      <p:sp>
        <p:nvSpPr>
          <p:cNvPr id="3" name="Subtitle 2"/>
          <p:cNvSpPr>
            <a:spLocks noGrp="1"/>
          </p:cNvSpPr>
          <p:nvPr>
            <p:ph type="subTitle" idx="1"/>
          </p:nvPr>
        </p:nvSpPr>
        <p:spPr/>
        <p:txBody>
          <a:bodyPr/>
          <a:lstStyle/>
          <a:p>
            <a:r>
              <a:rPr lang="en-US" dirty="0" smtClean="0"/>
              <a:t>08/05/2015</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329429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Fixed Price Forward Curves – Mid-Points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3247575"/>
              </p:ext>
            </p:extLst>
          </p:nvPr>
        </p:nvGraphicFramePr>
        <p:xfrm>
          <a:off x="609601" y="1923585"/>
          <a:ext cx="7924797" cy="4172407"/>
        </p:xfrm>
        <a:graphic>
          <a:graphicData uri="http://schemas.openxmlformats.org/drawingml/2006/table">
            <a:tbl>
              <a:tblPr/>
              <a:tblGrid>
                <a:gridCol w="813648"/>
                <a:gridCol w="601967"/>
                <a:gridCol w="546842"/>
                <a:gridCol w="617402"/>
                <a:gridCol w="670322"/>
                <a:gridCol w="670322"/>
                <a:gridCol w="670322"/>
                <a:gridCol w="564482"/>
                <a:gridCol w="564482"/>
                <a:gridCol w="564482"/>
                <a:gridCol w="546842"/>
                <a:gridCol w="546842"/>
                <a:gridCol w="546842"/>
              </a:tblGrid>
              <a:tr h="152556">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r>
              <a:tr h="152556">
                <a:tc>
                  <a:txBody>
                    <a:bodyPr/>
                    <a:lstStyle/>
                    <a:p>
                      <a:pPr algn="l" fontAlgn="b"/>
                      <a:endParaRPr lang="en-US" sz="800" b="0" i="0" u="none" strike="noStrike" dirty="0">
                        <a:solidFill>
                          <a:srgbClr val="000000"/>
                        </a:solidFill>
                        <a:effectLst/>
                        <a:latin typeface="Calibri"/>
                      </a:endParaRPr>
                    </a:p>
                  </a:txBody>
                  <a:tcPr marL="0" marR="0" marT="0" marB="0">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r>
              <a:tr h="152556">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gridSpan="2">
                  <a:txBody>
                    <a:bodyPr/>
                    <a:lstStyle/>
                    <a:p>
                      <a:pPr algn="l" fontAlgn="b"/>
                      <a:r>
                        <a:rPr lang="en-US" sz="800" b="0" i="0" u="none" strike="noStrike" dirty="0">
                          <a:solidFill>
                            <a:srgbClr val="000000"/>
                          </a:solidFill>
                          <a:effectLst/>
                          <a:latin typeface="Calibri"/>
                        </a:rPr>
                        <a:t>www.argusmedia.com</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r>
              <a:tr h="205951">
                <a:tc>
                  <a:txBody>
                    <a:bodyPr/>
                    <a:lstStyle/>
                    <a:p>
                      <a:pPr algn="l" fontAlgn="b"/>
                      <a:r>
                        <a:rPr lang="en-US" sz="800" b="1" i="0" u="none" strike="noStrike" dirty="0">
                          <a:solidFill>
                            <a:srgbClr val="000000"/>
                          </a:solidFill>
                          <a:effectLst/>
                          <a:latin typeface="Times New Roman"/>
                        </a:rPr>
                        <a:t>Close of Business:</a:t>
                      </a:r>
                    </a:p>
                  </a:txBody>
                  <a:tcPr marL="0" marR="0" marT="0" marB="0" anchor="b">
                    <a:lnL>
                      <a:noFill/>
                    </a:lnL>
                    <a:lnR>
                      <a:noFill/>
                    </a:lnR>
                    <a:lnT>
                      <a:noFill/>
                    </a:lnT>
                    <a:lnB>
                      <a:noFill/>
                    </a:lnB>
                  </a:tcPr>
                </a:tc>
                <a:tc>
                  <a:txBody>
                    <a:bodyPr/>
                    <a:lstStyle/>
                    <a:p>
                      <a:pPr algn="l" fontAlgn="b"/>
                      <a:r>
                        <a:rPr lang="en-US" sz="800" b="1" i="0" u="none" strike="noStrike" dirty="0">
                          <a:solidFill>
                            <a:srgbClr val="000000"/>
                          </a:solidFill>
                          <a:effectLst/>
                          <a:latin typeface="Times New Roman"/>
                        </a:rPr>
                        <a:t>07/01/15</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Times New Roman"/>
                      </a:endParaRPr>
                    </a:p>
                  </a:txBody>
                  <a:tcPr marL="0" marR="0" marT="0" marB="0" anchor="b">
                    <a:lnL>
                      <a:noFill/>
                    </a:lnL>
                    <a:lnR>
                      <a:noFill/>
                    </a:lnR>
                    <a:lnT>
                      <a:noFill/>
                    </a:lnT>
                    <a:lnB>
                      <a:noFill/>
                    </a:lnB>
                  </a:tcPr>
                </a:tc>
                <a:tc gridSpan="4">
                  <a:txBody>
                    <a:bodyPr/>
                    <a:lstStyle/>
                    <a:p>
                      <a:pPr algn="l" fontAlgn="b"/>
                      <a:r>
                        <a:rPr lang="en-US" sz="800" b="1" i="0" u="none" strike="noStrike" dirty="0">
                          <a:solidFill>
                            <a:srgbClr val="000000"/>
                          </a:solidFill>
                          <a:effectLst/>
                          <a:latin typeface="Times New Roman"/>
                        </a:rPr>
                        <a:t>FORWARD MID MARKET POWER CURVES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r>
              <a:tr h="152556">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r>
              <a:tr h="152556">
                <a:tc>
                  <a:txBody>
                    <a:bodyPr/>
                    <a:lstStyle/>
                    <a:p>
                      <a:pPr algn="l" fontAlgn="b"/>
                      <a:r>
                        <a:rPr lang="en-US" sz="800" b="0" i="0" u="none" strike="noStrike" dirty="0">
                          <a:solidFill>
                            <a:srgbClr val="000000"/>
                          </a:solidFill>
                          <a:effectLst/>
                          <a:latin typeface="Times New Roman"/>
                        </a:rPr>
                        <a:t>Market</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ERCOT</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ERCOT</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ERCOT</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ERCOT</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ERCOT</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ERCOT</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ERCOT</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ERCOT</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ERCOT</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ERCOT</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ERCOT</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ERCOT</a:t>
                      </a:r>
                    </a:p>
                  </a:txBody>
                  <a:tcPr marL="0" marR="0" marT="0" marB="0" anchor="b">
                    <a:lnL>
                      <a:noFill/>
                    </a:lnL>
                    <a:lnR>
                      <a:noFill/>
                    </a:lnR>
                    <a:lnT>
                      <a:noFill/>
                    </a:lnT>
                    <a:lnB>
                      <a:noFill/>
                    </a:lnB>
                  </a:tcPr>
                </a:tc>
              </a:tr>
              <a:tr h="152556">
                <a:tc>
                  <a:txBody>
                    <a:bodyPr/>
                    <a:lstStyle/>
                    <a:p>
                      <a:pPr algn="l" fontAlgn="b"/>
                      <a:r>
                        <a:rPr lang="en-US" sz="800" b="0" i="0" u="none" strike="noStrike" dirty="0">
                          <a:solidFill>
                            <a:srgbClr val="000000"/>
                          </a:solidFill>
                          <a:effectLst/>
                          <a:latin typeface="Times New Roman"/>
                        </a:rPr>
                        <a:t>Location/Zone:</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North Zone</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North Zone</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North Zone</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Houston Zone</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Houston Zone</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Houston Zone</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South  Zone</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South  Zone</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South  Zone</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West  Zone</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West  Zone</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West  Zone</a:t>
                      </a:r>
                    </a:p>
                  </a:txBody>
                  <a:tcPr marL="0" marR="0" marT="0" marB="0" anchor="b">
                    <a:lnL>
                      <a:noFill/>
                    </a:lnL>
                    <a:lnR>
                      <a:noFill/>
                    </a:lnR>
                    <a:lnT>
                      <a:noFill/>
                    </a:lnT>
                    <a:lnB>
                      <a:noFill/>
                    </a:lnB>
                  </a:tcPr>
                </a:tc>
              </a:tr>
              <a:tr h="152556">
                <a:tc>
                  <a:txBody>
                    <a:bodyPr/>
                    <a:lstStyle/>
                    <a:p>
                      <a:pPr algn="l" fontAlgn="b"/>
                      <a:r>
                        <a:rPr lang="en-US" sz="800" b="0" i="0" u="none" strike="noStrike" dirty="0">
                          <a:solidFill>
                            <a:srgbClr val="000000"/>
                          </a:solidFill>
                          <a:effectLst/>
                          <a:latin typeface="Times New Roman"/>
                        </a:rPr>
                        <a:t>On Peak/Off Peak:</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On Peak</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Off Peak</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RTC</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On Peak</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Off Peak</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RTC</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On Peak</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Off Peak</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RTC</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On Peak</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Off Peak</a:t>
                      </a:r>
                    </a:p>
                  </a:txBody>
                  <a:tcPr marL="0" marR="0" marT="0" marB="0" anchor="b">
                    <a:lnL>
                      <a:noFill/>
                    </a:lnL>
                    <a:lnR>
                      <a:noFill/>
                    </a:lnR>
                    <a:lnT>
                      <a:noFill/>
                    </a:lnT>
                    <a:lnB>
                      <a:noFill/>
                    </a:lnB>
                  </a:tcPr>
                </a:tc>
                <a:tc>
                  <a:txBody>
                    <a:bodyPr/>
                    <a:lstStyle/>
                    <a:p>
                      <a:pPr algn="ctr" fontAlgn="b"/>
                      <a:r>
                        <a:rPr lang="en-US" sz="800" b="1" i="0" u="none" strike="noStrike" dirty="0">
                          <a:solidFill>
                            <a:srgbClr val="000000"/>
                          </a:solidFill>
                          <a:effectLst/>
                          <a:latin typeface="Times New Roman"/>
                        </a:rPr>
                        <a:t>RTC</a:t>
                      </a:r>
                    </a:p>
                  </a:txBody>
                  <a:tcPr marL="0" marR="0" marT="0" marB="0" anchor="b">
                    <a:lnL>
                      <a:noFill/>
                    </a:lnL>
                    <a:lnR>
                      <a:noFill/>
                    </a:lnR>
                    <a:lnT>
                      <a:noFill/>
                    </a:lnT>
                    <a:lnB>
                      <a:noFill/>
                    </a:lnB>
                  </a:tcPr>
                </a:tc>
              </a:tr>
              <a:tr h="152556">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r>
              <a:tr h="152556">
                <a:tc>
                  <a:txBody>
                    <a:bodyPr/>
                    <a:lstStyle/>
                    <a:p>
                      <a:pPr algn="l" fontAlgn="b"/>
                      <a:r>
                        <a:rPr lang="en-US" sz="800" b="1" i="0" u="sng" strike="noStrike" dirty="0">
                          <a:solidFill>
                            <a:srgbClr val="000000"/>
                          </a:solidFill>
                          <a:effectLst/>
                          <a:latin typeface="Times New Roman"/>
                        </a:rPr>
                        <a:t>Monthly Curves:</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r>
              <a:tr h="152556">
                <a:tc>
                  <a:txBody>
                    <a:bodyPr/>
                    <a:lstStyle/>
                    <a:p>
                      <a:pPr algn="ctr" fontAlgn="b"/>
                      <a:r>
                        <a:rPr lang="en-US" sz="800" b="0" i="0" u="none" strike="noStrike" dirty="0">
                          <a:solidFill>
                            <a:srgbClr val="000000"/>
                          </a:solidFill>
                          <a:effectLst/>
                          <a:latin typeface="Times New Roman"/>
                        </a:rPr>
                        <a:t>Aug-15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44.20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25.75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34.05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45.40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25.50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34.50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44.55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25.60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34.15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44.00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25.40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33.80</a:t>
                      </a:r>
                    </a:p>
                  </a:txBody>
                  <a:tcPr marL="0" marR="0" marT="0" marB="0" anchor="b">
                    <a:lnL>
                      <a:noFill/>
                    </a:lnL>
                    <a:lnR>
                      <a:noFill/>
                    </a:lnR>
                    <a:lnT>
                      <a:noFill/>
                    </a:lnT>
                    <a:lnB>
                      <a:noFill/>
                    </a:lnB>
                  </a:tcPr>
                </a:tc>
              </a:tr>
              <a:tr h="152556">
                <a:tc>
                  <a:txBody>
                    <a:bodyPr/>
                    <a:lstStyle/>
                    <a:p>
                      <a:pPr algn="ctr" fontAlgn="b"/>
                      <a:r>
                        <a:rPr lang="en-US" sz="800" b="0" i="0" u="none" strike="noStrike" dirty="0">
                          <a:solidFill>
                            <a:srgbClr val="000000"/>
                          </a:solidFill>
                          <a:effectLst/>
                          <a:latin typeface="Times New Roman"/>
                        </a:rPr>
                        <a:t>Sep-15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30.60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22.10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26.05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32.75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22.85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27.45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31.90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22.50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26.90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30.55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20.60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25.25</a:t>
                      </a:r>
                    </a:p>
                  </a:txBody>
                  <a:tcPr marL="0" marR="0" marT="0" marB="0" anchor="b">
                    <a:lnL>
                      <a:noFill/>
                    </a:lnL>
                    <a:lnR>
                      <a:noFill/>
                    </a:lnR>
                    <a:lnT>
                      <a:noFill/>
                    </a:lnT>
                    <a:lnB>
                      <a:noFill/>
                    </a:lnB>
                  </a:tcPr>
                </a:tc>
              </a:tr>
              <a:tr h="152556">
                <a:tc>
                  <a:txBody>
                    <a:bodyPr/>
                    <a:lstStyle/>
                    <a:p>
                      <a:pPr algn="ctr" fontAlgn="b"/>
                      <a:r>
                        <a:rPr lang="en-US" sz="800" b="0" i="0" u="none" strike="noStrike" dirty="0">
                          <a:solidFill>
                            <a:srgbClr val="000000"/>
                          </a:solidFill>
                          <a:effectLst/>
                          <a:latin typeface="Times New Roman"/>
                        </a:rPr>
                        <a:t>Oct-15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29.25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21.10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24.95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31.30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22.60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26.70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31.15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22.35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26.50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29.70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20.70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24.95</a:t>
                      </a:r>
                    </a:p>
                  </a:txBody>
                  <a:tcPr marL="0" marR="0" marT="0" marB="0" anchor="b">
                    <a:lnL>
                      <a:noFill/>
                    </a:lnL>
                    <a:lnR>
                      <a:noFill/>
                    </a:lnR>
                    <a:lnT>
                      <a:noFill/>
                    </a:lnT>
                    <a:lnB>
                      <a:noFill/>
                    </a:lnB>
                  </a:tcPr>
                </a:tc>
              </a:tr>
              <a:tr h="152556">
                <a:tc>
                  <a:txBody>
                    <a:bodyPr/>
                    <a:lstStyle/>
                    <a:p>
                      <a:pPr algn="ctr" fontAlgn="b"/>
                      <a:r>
                        <a:rPr lang="en-US" sz="800" b="0" i="0" u="none" strike="noStrike" dirty="0">
                          <a:solidFill>
                            <a:srgbClr val="000000"/>
                          </a:solidFill>
                          <a:effectLst/>
                          <a:latin typeface="Times New Roman"/>
                        </a:rPr>
                        <a:t>Nov-15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28.30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22.05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24.85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29.25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22.70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25.60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28.75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22.35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25.20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27.35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21.00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23.85</a:t>
                      </a:r>
                    </a:p>
                  </a:txBody>
                  <a:tcPr marL="0" marR="0" marT="0" marB="0" anchor="b">
                    <a:lnL>
                      <a:noFill/>
                    </a:lnL>
                    <a:lnR>
                      <a:noFill/>
                    </a:lnR>
                    <a:lnT>
                      <a:noFill/>
                    </a:lnT>
                    <a:lnB>
                      <a:noFill/>
                    </a:lnB>
                  </a:tcPr>
                </a:tc>
              </a:tr>
              <a:tr h="152556">
                <a:tc>
                  <a:txBody>
                    <a:bodyPr/>
                    <a:lstStyle/>
                    <a:p>
                      <a:pPr algn="ctr" fontAlgn="b"/>
                      <a:r>
                        <a:rPr lang="en-US" sz="800" b="0" i="0" u="none" strike="noStrike" dirty="0">
                          <a:solidFill>
                            <a:srgbClr val="000000"/>
                          </a:solidFill>
                          <a:effectLst/>
                          <a:latin typeface="Times New Roman"/>
                        </a:rPr>
                        <a:t>Dec-15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28.30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23.15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25.60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28.40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23.80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25.95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27.70</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23.45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25.45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28.05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20.75</a:t>
                      </a:r>
                    </a:p>
                  </a:txBody>
                  <a:tcPr marL="0" marR="0" marT="0" marB="0" anchor="b">
                    <a:lnL>
                      <a:noFill/>
                    </a:lnL>
                    <a:lnR>
                      <a:noFill/>
                    </a:lnR>
                    <a:lnT>
                      <a:noFill/>
                    </a:lnT>
                    <a:lnB>
                      <a:noFill/>
                    </a:lnB>
                  </a:tcPr>
                </a:tc>
                <a:tc>
                  <a:txBody>
                    <a:bodyPr/>
                    <a:lstStyle/>
                    <a:p>
                      <a:pPr algn="ctr" fontAlgn="b"/>
                      <a:r>
                        <a:rPr lang="en-US" sz="800" b="0" i="0" u="none" strike="noStrike" dirty="0">
                          <a:solidFill>
                            <a:srgbClr val="000000"/>
                          </a:solidFill>
                          <a:effectLst/>
                          <a:latin typeface="Times New Roman"/>
                        </a:rPr>
                        <a:t>24.20</a:t>
                      </a:r>
                    </a:p>
                  </a:txBody>
                  <a:tcPr marL="0" marR="0" marT="0" marB="0" anchor="b">
                    <a:lnL>
                      <a:noFill/>
                    </a:lnL>
                    <a:lnR>
                      <a:noFill/>
                    </a:lnR>
                    <a:lnT>
                      <a:noFill/>
                    </a:lnT>
                    <a:lnB>
                      <a:noFill/>
                    </a:lnB>
                  </a:tcPr>
                </a:tc>
              </a:tr>
              <a:tr h="152556">
                <a:tc>
                  <a:txBody>
                    <a:bodyPr/>
                    <a:lstStyle/>
                    <a:p>
                      <a:pPr algn="ctr" fontAlgn="b"/>
                      <a:r>
                        <a:rPr lang="en-US" sz="800" b="0" i="0" u="none" strike="noStrike" dirty="0">
                          <a:solidFill>
                            <a:srgbClr val="000000"/>
                          </a:solidFill>
                          <a:effectLst/>
                          <a:latin typeface="Times New Roman"/>
                        </a:rPr>
                        <a:t>Jan-16</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30.80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24.85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27.40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30.45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25.40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27.60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31.00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24.85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27.50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32.60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24.35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27.90</a:t>
                      </a:r>
                    </a:p>
                  </a:txBody>
                  <a:tcPr marL="0" marR="0" marT="0" marB="0" anchor="b">
                    <a:lnL>
                      <a:noFill/>
                    </a:lnL>
                    <a:lnR>
                      <a:noFill/>
                    </a:lnR>
                    <a:lnT>
                      <a:noFill/>
                    </a:lnT>
                    <a:lnB>
                      <a:noFill/>
                    </a:lnB>
                    <a:solidFill>
                      <a:srgbClr val="FFC000"/>
                    </a:solidFill>
                  </a:tcPr>
                </a:tc>
              </a:tr>
              <a:tr h="152556">
                <a:tc>
                  <a:txBody>
                    <a:bodyPr/>
                    <a:lstStyle/>
                    <a:p>
                      <a:pPr algn="ctr" fontAlgn="b"/>
                      <a:r>
                        <a:rPr lang="en-US" sz="800" b="0" i="0" u="none" strike="noStrike" dirty="0">
                          <a:solidFill>
                            <a:srgbClr val="000000"/>
                          </a:solidFill>
                          <a:effectLst/>
                          <a:latin typeface="Times New Roman"/>
                        </a:rPr>
                        <a:t>Feb-16</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32.10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25.15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28.50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31.45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25.60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28.45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32.15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25.15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28.55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32.80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24.70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28.60</a:t>
                      </a:r>
                    </a:p>
                  </a:txBody>
                  <a:tcPr marL="0" marR="0" marT="0" marB="0" anchor="b">
                    <a:lnL>
                      <a:noFill/>
                    </a:lnL>
                    <a:lnR>
                      <a:noFill/>
                    </a:lnR>
                    <a:lnT>
                      <a:noFill/>
                    </a:lnT>
                    <a:lnB>
                      <a:noFill/>
                    </a:lnB>
                    <a:solidFill>
                      <a:srgbClr val="FFC000"/>
                    </a:solidFill>
                  </a:tcPr>
                </a:tc>
              </a:tr>
              <a:tr h="152556">
                <a:tc>
                  <a:txBody>
                    <a:bodyPr/>
                    <a:lstStyle/>
                    <a:p>
                      <a:pPr algn="ctr" fontAlgn="b"/>
                      <a:r>
                        <a:rPr lang="en-US" sz="800" b="0" i="0" u="none" strike="noStrike" dirty="0">
                          <a:solidFill>
                            <a:srgbClr val="000000"/>
                          </a:solidFill>
                          <a:effectLst/>
                          <a:latin typeface="Times New Roman"/>
                        </a:rPr>
                        <a:t>Mar-16</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32.00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24.10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28.05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33.25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24.65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28.95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33.90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24.35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29.10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31.20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21.60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26.35</a:t>
                      </a:r>
                    </a:p>
                  </a:txBody>
                  <a:tcPr marL="0" marR="0" marT="0" marB="0" anchor="b">
                    <a:lnL>
                      <a:noFill/>
                    </a:lnL>
                    <a:lnR>
                      <a:noFill/>
                    </a:lnR>
                    <a:lnT>
                      <a:noFill/>
                    </a:lnT>
                    <a:lnB>
                      <a:noFill/>
                    </a:lnB>
                    <a:solidFill>
                      <a:srgbClr val="FFC000"/>
                    </a:solidFill>
                  </a:tcPr>
                </a:tc>
              </a:tr>
              <a:tr h="152556">
                <a:tc>
                  <a:txBody>
                    <a:bodyPr/>
                    <a:lstStyle/>
                    <a:p>
                      <a:pPr algn="ctr" fontAlgn="b"/>
                      <a:r>
                        <a:rPr lang="en-US" sz="800" b="0" i="0" u="none" strike="noStrike" dirty="0">
                          <a:solidFill>
                            <a:srgbClr val="000000"/>
                          </a:solidFill>
                          <a:effectLst/>
                          <a:latin typeface="Times New Roman"/>
                        </a:rPr>
                        <a:t>Apr-16</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32.90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24.30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28.30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37.20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24.85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30.60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34.65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24.55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29.25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33.90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21.80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27.45</a:t>
                      </a:r>
                    </a:p>
                  </a:txBody>
                  <a:tcPr marL="0" marR="0" marT="0" marB="0" anchor="b">
                    <a:lnL>
                      <a:noFill/>
                    </a:lnL>
                    <a:lnR>
                      <a:noFill/>
                    </a:lnR>
                    <a:lnT>
                      <a:noFill/>
                    </a:lnT>
                    <a:lnB>
                      <a:noFill/>
                    </a:lnB>
                    <a:solidFill>
                      <a:srgbClr val="FFC000"/>
                    </a:solidFill>
                  </a:tcPr>
                </a:tc>
              </a:tr>
              <a:tr h="152556">
                <a:tc>
                  <a:txBody>
                    <a:bodyPr/>
                    <a:lstStyle/>
                    <a:p>
                      <a:pPr algn="ctr" fontAlgn="b"/>
                      <a:r>
                        <a:rPr lang="en-US" sz="800" b="0" i="0" u="none" strike="noStrike" dirty="0">
                          <a:solidFill>
                            <a:srgbClr val="000000"/>
                          </a:solidFill>
                          <a:effectLst/>
                          <a:latin typeface="Times New Roman"/>
                        </a:rPr>
                        <a:t>May-16</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29.85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22.95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26.05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32.65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23.35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27.55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32.75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23.75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27.80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26.95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21.50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23.95</a:t>
                      </a:r>
                    </a:p>
                  </a:txBody>
                  <a:tcPr marL="0" marR="0" marT="0" marB="0" anchor="b">
                    <a:lnL>
                      <a:noFill/>
                    </a:lnL>
                    <a:lnR>
                      <a:noFill/>
                    </a:lnR>
                    <a:lnT>
                      <a:noFill/>
                    </a:lnT>
                    <a:lnB>
                      <a:noFill/>
                    </a:lnB>
                    <a:solidFill>
                      <a:srgbClr val="FFC000"/>
                    </a:solidFill>
                  </a:tcPr>
                </a:tc>
              </a:tr>
              <a:tr h="152556">
                <a:tc>
                  <a:txBody>
                    <a:bodyPr/>
                    <a:lstStyle/>
                    <a:p>
                      <a:pPr algn="ctr" fontAlgn="b"/>
                      <a:r>
                        <a:rPr lang="en-US" sz="800" b="0" i="0" u="none" strike="noStrike" dirty="0">
                          <a:solidFill>
                            <a:srgbClr val="000000"/>
                          </a:solidFill>
                          <a:effectLst/>
                          <a:latin typeface="Times New Roman"/>
                        </a:rPr>
                        <a:t>Jun-16</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35.75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23.70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29.60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39.05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24.20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31.50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37.30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23.75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30.40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33.35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23.20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28.20</a:t>
                      </a:r>
                    </a:p>
                  </a:txBody>
                  <a:tcPr marL="0" marR="0" marT="0" marB="0" anchor="b">
                    <a:lnL>
                      <a:noFill/>
                    </a:lnL>
                    <a:lnR>
                      <a:noFill/>
                    </a:lnR>
                    <a:lnT>
                      <a:noFill/>
                    </a:lnT>
                    <a:lnB>
                      <a:noFill/>
                    </a:lnB>
                    <a:solidFill>
                      <a:srgbClr val="FFC000"/>
                    </a:solidFill>
                  </a:tcPr>
                </a:tc>
              </a:tr>
              <a:tr h="152556">
                <a:tc>
                  <a:txBody>
                    <a:bodyPr/>
                    <a:lstStyle/>
                    <a:p>
                      <a:pPr algn="ctr" fontAlgn="b"/>
                      <a:r>
                        <a:rPr lang="en-US" sz="800" b="0" i="0" u="none" strike="noStrike" dirty="0">
                          <a:solidFill>
                            <a:srgbClr val="000000"/>
                          </a:solidFill>
                          <a:effectLst/>
                          <a:latin typeface="Times New Roman"/>
                        </a:rPr>
                        <a:t>Jul-16</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40.75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25.55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32.10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41.80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26.15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32.90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41.20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25.65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32.35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41.70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26.05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32.80</a:t>
                      </a:r>
                    </a:p>
                  </a:txBody>
                  <a:tcPr marL="0" marR="0" marT="0" marB="0" anchor="b">
                    <a:lnL>
                      <a:noFill/>
                    </a:lnL>
                    <a:lnR>
                      <a:noFill/>
                    </a:lnR>
                    <a:lnT>
                      <a:noFill/>
                    </a:lnT>
                    <a:lnB>
                      <a:noFill/>
                    </a:lnB>
                    <a:solidFill>
                      <a:srgbClr val="FFC000"/>
                    </a:solidFill>
                  </a:tcPr>
                </a:tc>
              </a:tr>
              <a:tr h="152556">
                <a:tc>
                  <a:txBody>
                    <a:bodyPr/>
                    <a:lstStyle/>
                    <a:p>
                      <a:pPr algn="ctr" fontAlgn="b"/>
                      <a:r>
                        <a:rPr lang="en-US" sz="800" b="0" i="0" u="none" strike="noStrike" dirty="0">
                          <a:solidFill>
                            <a:srgbClr val="000000"/>
                          </a:solidFill>
                          <a:effectLst/>
                          <a:latin typeface="Times New Roman"/>
                        </a:rPr>
                        <a:t>Aug-16</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52.65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27.35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39.85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54.05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28.00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40.90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53.20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27.45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40.20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53.70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27.95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40.70</a:t>
                      </a:r>
                    </a:p>
                  </a:txBody>
                  <a:tcPr marL="0" marR="0" marT="0" marB="0" anchor="b">
                    <a:lnL>
                      <a:noFill/>
                    </a:lnL>
                    <a:lnR>
                      <a:noFill/>
                    </a:lnR>
                    <a:lnT>
                      <a:noFill/>
                    </a:lnT>
                    <a:lnB>
                      <a:noFill/>
                    </a:lnB>
                    <a:solidFill>
                      <a:srgbClr val="FFC000"/>
                    </a:solidFill>
                  </a:tcPr>
                </a:tc>
              </a:tr>
              <a:tr h="152556">
                <a:tc>
                  <a:txBody>
                    <a:bodyPr/>
                    <a:lstStyle/>
                    <a:p>
                      <a:pPr algn="ctr" fontAlgn="b"/>
                      <a:r>
                        <a:rPr lang="en-US" sz="800" b="0" i="0" u="none" strike="noStrike" dirty="0">
                          <a:solidFill>
                            <a:srgbClr val="000000"/>
                          </a:solidFill>
                          <a:effectLst/>
                          <a:latin typeface="Times New Roman"/>
                        </a:rPr>
                        <a:t>Sep-16</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32.75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24.20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28.20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37.15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24.75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30.55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34.35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24.25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28.95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32.35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23.70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27.75</a:t>
                      </a:r>
                    </a:p>
                  </a:txBody>
                  <a:tcPr marL="0" marR="0" marT="0" marB="0" anchor="b">
                    <a:lnL>
                      <a:noFill/>
                    </a:lnL>
                    <a:lnR>
                      <a:noFill/>
                    </a:lnR>
                    <a:lnT>
                      <a:noFill/>
                    </a:lnT>
                    <a:lnB>
                      <a:noFill/>
                    </a:lnB>
                    <a:solidFill>
                      <a:srgbClr val="FFC000"/>
                    </a:solidFill>
                  </a:tcPr>
                </a:tc>
              </a:tr>
              <a:tr h="152556">
                <a:tc>
                  <a:txBody>
                    <a:bodyPr/>
                    <a:lstStyle/>
                    <a:p>
                      <a:pPr algn="ctr" fontAlgn="b"/>
                      <a:r>
                        <a:rPr lang="en-US" sz="800" b="0" i="0" u="none" strike="noStrike" dirty="0">
                          <a:solidFill>
                            <a:srgbClr val="000000"/>
                          </a:solidFill>
                          <a:effectLst/>
                          <a:latin typeface="Times New Roman"/>
                        </a:rPr>
                        <a:t>Oct-16</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30.40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22.65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26.15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32.10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23.65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27.45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33.40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23.75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28.10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32.10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22.30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26.70</a:t>
                      </a:r>
                    </a:p>
                  </a:txBody>
                  <a:tcPr marL="0" marR="0" marT="0" marB="0" anchor="b">
                    <a:lnL>
                      <a:noFill/>
                    </a:lnL>
                    <a:lnR>
                      <a:noFill/>
                    </a:lnR>
                    <a:lnT>
                      <a:noFill/>
                    </a:lnT>
                    <a:lnB>
                      <a:noFill/>
                    </a:lnB>
                    <a:solidFill>
                      <a:srgbClr val="FFC000"/>
                    </a:solidFill>
                  </a:tcPr>
                </a:tc>
              </a:tr>
              <a:tr h="152556">
                <a:tc>
                  <a:txBody>
                    <a:bodyPr/>
                    <a:lstStyle/>
                    <a:p>
                      <a:pPr algn="ctr" fontAlgn="b"/>
                      <a:r>
                        <a:rPr lang="en-US" sz="800" b="0" i="0" u="none" strike="noStrike" dirty="0">
                          <a:solidFill>
                            <a:srgbClr val="000000"/>
                          </a:solidFill>
                          <a:effectLst/>
                          <a:latin typeface="Times New Roman"/>
                        </a:rPr>
                        <a:t>Nov-16</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31.05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23.35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26.95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30.45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24.05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27.05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31.45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24.35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27.65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30.30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22.80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26.30</a:t>
                      </a:r>
                    </a:p>
                  </a:txBody>
                  <a:tcPr marL="0" marR="0" marT="0" marB="0" anchor="b">
                    <a:lnL>
                      <a:noFill/>
                    </a:lnL>
                    <a:lnR>
                      <a:noFill/>
                    </a:lnR>
                    <a:lnT>
                      <a:noFill/>
                    </a:lnT>
                    <a:lnB>
                      <a:noFill/>
                    </a:lnB>
                    <a:solidFill>
                      <a:srgbClr val="FFC000"/>
                    </a:solidFill>
                  </a:tcPr>
                </a:tc>
              </a:tr>
              <a:tr h="152556">
                <a:tc>
                  <a:txBody>
                    <a:bodyPr/>
                    <a:lstStyle/>
                    <a:p>
                      <a:pPr algn="ctr" fontAlgn="b"/>
                      <a:r>
                        <a:rPr lang="en-US" sz="800" b="0" i="0" u="none" strike="noStrike" dirty="0">
                          <a:solidFill>
                            <a:srgbClr val="000000"/>
                          </a:solidFill>
                          <a:effectLst/>
                          <a:latin typeface="Times New Roman"/>
                        </a:rPr>
                        <a:t>Dec-16</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30.95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24.80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27.60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30.80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25.05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27.65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31.70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25.40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28.25</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30.60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22.60</a:t>
                      </a:r>
                    </a:p>
                  </a:txBody>
                  <a:tcPr marL="0" marR="0" marT="0" marB="0" anchor="b">
                    <a:lnL>
                      <a:noFill/>
                    </a:lnL>
                    <a:lnR>
                      <a:noFill/>
                    </a:lnR>
                    <a:lnT>
                      <a:noFill/>
                    </a:lnT>
                    <a:lnB>
                      <a:noFill/>
                    </a:lnB>
                    <a:solidFill>
                      <a:srgbClr val="FFC000"/>
                    </a:solidFill>
                  </a:tcPr>
                </a:tc>
                <a:tc>
                  <a:txBody>
                    <a:bodyPr/>
                    <a:lstStyle/>
                    <a:p>
                      <a:pPr algn="ctr" fontAlgn="b"/>
                      <a:r>
                        <a:rPr lang="en-US" sz="800" b="0" i="0" u="none" strike="noStrike" dirty="0">
                          <a:solidFill>
                            <a:srgbClr val="000000"/>
                          </a:solidFill>
                          <a:effectLst/>
                          <a:latin typeface="Times New Roman"/>
                        </a:rPr>
                        <a:t>26.20</a:t>
                      </a:r>
                    </a:p>
                  </a:txBody>
                  <a:tcPr marL="0" marR="0" marT="0" marB="0" anchor="b">
                    <a:lnL>
                      <a:noFill/>
                    </a:lnL>
                    <a:lnR>
                      <a:noFill/>
                    </a:lnR>
                    <a:lnT>
                      <a:noFill/>
                    </a:lnT>
                    <a:lnB>
                      <a:noFill/>
                    </a:lnB>
                    <a:solidFill>
                      <a:srgbClr val="FFC000"/>
                    </a:solidFill>
                  </a:tcPr>
                </a:tc>
              </a:tr>
            </a:tbl>
          </a:graphicData>
        </a:graphic>
      </p:graphicFrame>
      <p:pic>
        <p:nvPicPr>
          <p:cNvPr id="5" name="ArgusLogo" descr="Email_image"/>
          <p:cNvPicPr>
            <a:picLocks noChangeAspect="1" noChangeArrowheads="1"/>
          </p:cNvPicPr>
          <p:nvPr/>
        </p:nvPicPr>
        <p:blipFill>
          <a:blip r:embed="rId2" cstate="print"/>
          <a:srcRect/>
          <a:stretch>
            <a:fillRect/>
          </a:stretch>
        </p:blipFill>
        <p:spPr bwMode="auto">
          <a:xfrm>
            <a:off x="533400" y="1524000"/>
            <a:ext cx="1117600" cy="392113"/>
          </a:xfrm>
          <a:prstGeom prst="rect">
            <a:avLst/>
          </a:prstGeom>
          <a:noFill/>
          <a:ln w="9525">
            <a:noFill/>
            <a:miter lim="800000"/>
            <a:headEnd/>
            <a:tailEnd/>
          </a:ln>
        </p:spPr>
      </p:pic>
    </p:spTree>
    <p:extLst>
      <p:ext uri="{BB962C8B-B14F-4D97-AF65-F5344CB8AC3E}">
        <p14:creationId xmlns:p14="http://schemas.microsoft.com/office/powerpoint/2010/main" val="18376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ERCOT Hourly Forward Curves – West Trading Hub Weekdays, On-Peak, 5X16</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237288651"/>
              </p:ext>
            </p:extLst>
          </p:nvPr>
        </p:nvGraphicFramePr>
        <p:xfrm>
          <a:off x="381003" y="1600206"/>
          <a:ext cx="8305791" cy="4495788"/>
        </p:xfrm>
        <a:graphic>
          <a:graphicData uri="http://schemas.openxmlformats.org/drawingml/2006/table">
            <a:tbl>
              <a:tblPr/>
              <a:tblGrid>
                <a:gridCol w="443392"/>
                <a:gridCol w="524577"/>
                <a:gridCol w="499597"/>
                <a:gridCol w="399677"/>
                <a:gridCol w="399677"/>
                <a:gridCol w="399677"/>
                <a:gridCol w="399677"/>
                <a:gridCol w="399677"/>
                <a:gridCol w="399677"/>
                <a:gridCol w="399677"/>
                <a:gridCol w="399677"/>
                <a:gridCol w="399677"/>
                <a:gridCol w="399677"/>
                <a:gridCol w="399677"/>
                <a:gridCol w="399677"/>
                <a:gridCol w="399677"/>
                <a:gridCol w="399677"/>
                <a:gridCol w="399677"/>
                <a:gridCol w="183186"/>
                <a:gridCol w="149879"/>
                <a:gridCol w="168614"/>
                <a:gridCol w="341391"/>
              </a:tblGrid>
              <a:tr h="249766">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gridSpan="3">
                  <a:txBody>
                    <a:bodyPr/>
                    <a:lstStyle/>
                    <a:p>
                      <a:pPr algn="l" fontAlgn="b"/>
                      <a:r>
                        <a:rPr lang="en-US" sz="700" b="1" i="0" u="none" strike="noStrike" dirty="0">
                          <a:solidFill>
                            <a:srgbClr val="000000"/>
                          </a:solidFill>
                          <a:effectLst/>
                          <a:latin typeface="Calibri"/>
                        </a:rPr>
                        <a:t>ERCOT West Zone Trade Hub</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gridSpan="3">
                  <a:txBody>
                    <a:bodyPr/>
                    <a:lstStyle/>
                    <a:p>
                      <a:pPr algn="l" fontAlgn="b"/>
                      <a:r>
                        <a:rPr lang="en-US" sz="700" b="0" i="0" u="none" strike="noStrike" dirty="0">
                          <a:solidFill>
                            <a:srgbClr val="000000"/>
                          </a:solidFill>
                          <a:effectLst/>
                          <a:latin typeface="Calibri"/>
                        </a:rPr>
                        <a:t>www.argusmedia.com</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r>
              <a:tr h="249766">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gridSpan="2">
                  <a:txBody>
                    <a:bodyPr/>
                    <a:lstStyle/>
                    <a:p>
                      <a:pPr algn="l" fontAlgn="b"/>
                      <a:r>
                        <a:rPr lang="en-US" sz="700" b="1" i="0" u="none" strike="noStrike" dirty="0">
                          <a:solidFill>
                            <a:srgbClr val="000000"/>
                          </a:solidFill>
                          <a:effectLst/>
                          <a:latin typeface="Calibri"/>
                        </a:rPr>
                        <a:t>Close of Business:</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700" b="1" i="0" u="none" strike="noStrike" dirty="0">
                          <a:solidFill>
                            <a:srgbClr val="000000"/>
                          </a:solidFill>
                          <a:effectLst/>
                          <a:latin typeface="Calibri"/>
                        </a:rPr>
                        <a:t>7/1/2015</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r>
              <a:tr h="249766">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r>
              <a:tr h="249766">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700" b="1" i="0" u="none" strike="noStrike" dirty="0">
                          <a:solidFill>
                            <a:srgbClr val="000000"/>
                          </a:solidFill>
                          <a:effectLst/>
                          <a:latin typeface="Calibri"/>
                        </a:rPr>
                        <a:t>Hour Ending:</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7</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8</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9</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10</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11</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12</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13</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14</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15</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16</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17</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18</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19</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20</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21</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22</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23</a:t>
                      </a: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24</a:t>
                      </a:r>
                    </a:p>
                  </a:txBody>
                  <a:tcPr marL="0" marR="0" marT="0" marB="0" anchor="b">
                    <a:lnL>
                      <a:noFill/>
                    </a:lnL>
                    <a:lnR>
                      <a:noFill/>
                    </a:lnR>
                    <a:lnT>
                      <a:noFill/>
                    </a:lnT>
                    <a:lnB>
                      <a:noFill/>
                    </a:lnB>
                  </a:tcPr>
                </a:tc>
                <a:tc>
                  <a:txBody>
                    <a:bodyPr/>
                    <a:lstStyle/>
                    <a:p>
                      <a:pPr algn="ctr" fontAlgn="b"/>
                      <a:endParaRPr lang="en-US" sz="700" b="1"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ctr" fontAlgn="b"/>
                      <a:r>
                        <a:rPr lang="en-US" sz="700" b="1" i="0" u="none" strike="noStrike" dirty="0">
                          <a:solidFill>
                            <a:srgbClr val="000000"/>
                          </a:solidFill>
                          <a:effectLst/>
                          <a:latin typeface="Calibri"/>
                        </a:rPr>
                        <a:t>Block</a:t>
                      </a:r>
                    </a:p>
                  </a:txBody>
                  <a:tcPr marL="0" marR="0" marT="0" marB="0" anchor="b">
                    <a:lnL>
                      <a:noFill/>
                    </a:lnL>
                    <a:lnR>
                      <a:noFill/>
                    </a:lnR>
                    <a:lnT>
                      <a:noFill/>
                    </a:lnT>
                    <a:lnB>
                      <a:noFill/>
                    </a:lnB>
                  </a:tcPr>
                </a:tc>
              </a:tr>
              <a:tr h="249766">
                <a:tc gridSpan="3">
                  <a:txBody>
                    <a:bodyPr/>
                    <a:lstStyle/>
                    <a:p>
                      <a:pPr algn="l" fontAlgn="b"/>
                      <a:r>
                        <a:rPr lang="en-US" sz="700" b="1" i="0" u="sng" strike="noStrike" dirty="0">
                          <a:solidFill>
                            <a:srgbClr val="000000"/>
                          </a:solidFill>
                          <a:effectLst/>
                          <a:latin typeface="Calibri"/>
                        </a:rPr>
                        <a:t>WEEKDAYS - ON PEAK (5x16)</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r>
              <a:tr h="249766">
                <a:tc>
                  <a:txBody>
                    <a:bodyPr/>
                    <a:lstStyle/>
                    <a:p>
                      <a:pPr algn="r" fontAlgn="b"/>
                      <a:r>
                        <a:rPr lang="en-US" sz="700" b="0" i="0" u="none" strike="noStrike" dirty="0">
                          <a:solidFill>
                            <a:srgbClr val="000000"/>
                          </a:solidFill>
                          <a:effectLst/>
                          <a:latin typeface="Calibri"/>
                        </a:rPr>
                        <a:t>Jul-15</a:t>
                      </a:r>
                    </a:p>
                  </a:txBody>
                  <a:tcPr marL="0" marR="0" marT="0" marB="0" anchor="b">
                    <a:lnL>
                      <a:noFill/>
                    </a:lnL>
                    <a:lnR>
                      <a:noFill/>
                    </a:lnR>
                    <a:lnT>
                      <a:noFill/>
                    </a:lnT>
                    <a:lnB>
                      <a:noFill/>
                    </a:lnB>
                    <a:solidFill>
                      <a:srgbClr val="FFFF00"/>
                    </a:solidFill>
                  </a:tcPr>
                </a:tc>
                <a:tc>
                  <a:txBody>
                    <a:bodyPr/>
                    <a:lstStyle/>
                    <a:p>
                      <a:pPr algn="l" fontAlgn="b"/>
                      <a:r>
                        <a:rPr lang="en-US" sz="700" b="0" i="0" u="none" strike="noStrike" dirty="0">
                          <a:solidFill>
                            <a:srgbClr val="000000"/>
                          </a:solidFill>
                          <a:effectLst/>
                          <a:latin typeface="Calibri"/>
                        </a:rPr>
                        <a:t>(Bal Mo)</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20.70</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22.00</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23.25</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25.15</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27.25</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29.15</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33.05</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37.10</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43.75</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54.35</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59.50</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44.75</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40.85</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35.45</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31.10</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29.40</a:t>
                      </a:r>
                    </a:p>
                  </a:txBody>
                  <a:tcPr marL="0" marR="0" marT="0" marB="0" anchor="b">
                    <a:lnL>
                      <a:noFill/>
                    </a:lnL>
                    <a:lnR>
                      <a:noFill/>
                    </a:lnR>
                    <a:lnT>
                      <a:noFill/>
                    </a:lnT>
                    <a:lnB>
                      <a:noFill/>
                    </a:lnB>
                    <a:solidFill>
                      <a:srgbClr val="FFFF00"/>
                    </a:solidFill>
                  </a:tcPr>
                </a:tc>
                <a:tc>
                  <a:txBody>
                    <a:bodyPr/>
                    <a:lstStyle/>
                    <a:p>
                      <a:pPr algn="l" fontAlgn="b"/>
                      <a:r>
                        <a:rPr lang="en-US" sz="700" b="0" i="0" u="none" strike="noStrike" dirty="0">
                          <a:solidFill>
                            <a:srgbClr val="000000"/>
                          </a:solidFill>
                          <a:effectLst/>
                          <a:latin typeface="Calibri"/>
                        </a:rPr>
                        <a:t> </a:t>
                      </a:r>
                    </a:p>
                  </a:txBody>
                  <a:tcPr marL="0" marR="0" marT="0" marB="0" anchor="b">
                    <a:lnL>
                      <a:noFill/>
                    </a:lnL>
                    <a:lnR>
                      <a:noFill/>
                    </a:lnR>
                    <a:lnT>
                      <a:noFill/>
                    </a:lnT>
                    <a:lnB>
                      <a:noFill/>
                    </a:lnB>
                    <a:solidFill>
                      <a:srgbClr val="FFFF00"/>
                    </a:solidFill>
                  </a:tcPr>
                </a:tc>
                <a:tc>
                  <a:txBody>
                    <a:bodyPr/>
                    <a:lstStyle/>
                    <a:p>
                      <a:pPr algn="l" fontAlgn="b"/>
                      <a:r>
                        <a:rPr lang="en-US" sz="700" b="0" i="0" u="none" strike="noStrike" dirty="0">
                          <a:solidFill>
                            <a:srgbClr val="000000"/>
                          </a:solidFill>
                          <a:effectLst/>
                          <a:latin typeface="Calibri"/>
                        </a:rPr>
                        <a:t> </a:t>
                      </a:r>
                    </a:p>
                  </a:txBody>
                  <a:tcPr marL="0" marR="0" marT="0" marB="0" anchor="b">
                    <a:lnL>
                      <a:noFill/>
                    </a:lnL>
                    <a:lnR>
                      <a:noFill/>
                    </a:lnR>
                    <a:lnT>
                      <a:noFill/>
                    </a:lnT>
                    <a:lnB>
                      <a:noFill/>
                    </a:lnB>
                    <a:solidFill>
                      <a:srgbClr val="FFFF00"/>
                    </a:solidFill>
                  </a:tcPr>
                </a:tc>
                <a:tc>
                  <a:txBody>
                    <a:bodyPr/>
                    <a:lstStyle/>
                    <a:p>
                      <a:pPr algn="l" fontAlgn="b"/>
                      <a:r>
                        <a:rPr lang="en-US" sz="700" b="0" i="0" u="none" strike="noStrike" dirty="0">
                          <a:solidFill>
                            <a:srgbClr val="000000"/>
                          </a:solidFill>
                          <a:effectLst/>
                          <a:latin typeface="Calibri"/>
                        </a:rPr>
                        <a:t> </a:t>
                      </a:r>
                    </a:p>
                  </a:txBody>
                  <a:tcPr marL="0" marR="0" marT="0" marB="0" anchor="b">
                    <a:lnL>
                      <a:noFill/>
                    </a:lnL>
                    <a:lnR>
                      <a:noFill/>
                    </a:lnR>
                    <a:lnT>
                      <a:noFill/>
                    </a:lnT>
                    <a:lnB>
                      <a:noFill/>
                    </a:lnB>
                    <a:solidFill>
                      <a:srgbClr val="FFFF00"/>
                    </a:solidFill>
                  </a:tcPr>
                </a:tc>
                <a:tc>
                  <a:txBody>
                    <a:bodyPr/>
                    <a:lstStyle/>
                    <a:p>
                      <a:pPr algn="r" fontAlgn="b"/>
                      <a:r>
                        <a:rPr lang="en-US" sz="700" b="0" i="0" u="none" strike="noStrike" dirty="0">
                          <a:solidFill>
                            <a:srgbClr val="000000"/>
                          </a:solidFill>
                          <a:effectLst/>
                          <a:latin typeface="Calibri"/>
                        </a:rPr>
                        <a:t>34.80</a:t>
                      </a:r>
                    </a:p>
                  </a:txBody>
                  <a:tcPr marL="0" marR="0" marT="0" marB="0" anchor="b">
                    <a:lnL>
                      <a:noFill/>
                    </a:lnL>
                    <a:lnR>
                      <a:noFill/>
                    </a:lnR>
                    <a:lnT>
                      <a:noFill/>
                    </a:lnT>
                    <a:lnB>
                      <a:noFill/>
                    </a:lnB>
                    <a:solidFill>
                      <a:srgbClr val="FFFF00"/>
                    </a:solidFill>
                  </a:tcPr>
                </a:tc>
              </a:tr>
              <a:tr h="249766">
                <a:tc>
                  <a:txBody>
                    <a:bodyPr/>
                    <a:lstStyle/>
                    <a:p>
                      <a:pPr algn="r" fontAlgn="b"/>
                      <a:r>
                        <a:rPr lang="en-US" sz="700" b="0" i="0" u="none" strike="noStrike" dirty="0">
                          <a:solidFill>
                            <a:srgbClr val="000000"/>
                          </a:solidFill>
                          <a:effectLst/>
                          <a:latin typeface="Calibri"/>
                        </a:rPr>
                        <a:t>Aug-15</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22.25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22.55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23.55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25.55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28.50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32.90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37.05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43.25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58.15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92.45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114.65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60.90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40.70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35.90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34.20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30.95</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43.95</a:t>
                      </a:r>
                    </a:p>
                  </a:txBody>
                  <a:tcPr marL="0" marR="0" marT="0" marB="0" anchor="b">
                    <a:lnL>
                      <a:noFill/>
                    </a:lnL>
                    <a:lnR>
                      <a:noFill/>
                    </a:lnR>
                    <a:lnT>
                      <a:noFill/>
                    </a:lnT>
                    <a:lnB>
                      <a:noFill/>
                    </a:lnB>
                  </a:tcPr>
                </a:tc>
              </a:tr>
              <a:tr h="249766">
                <a:tc>
                  <a:txBody>
                    <a:bodyPr/>
                    <a:lstStyle/>
                    <a:p>
                      <a:pPr algn="r" fontAlgn="b"/>
                      <a:r>
                        <a:rPr lang="en-US" sz="700" b="0" i="0" u="none" strike="noStrike" dirty="0">
                          <a:solidFill>
                            <a:srgbClr val="000000"/>
                          </a:solidFill>
                          <a:effectLst/>
                          <a:latin typeface="Calibri"/>
                        </a:rPr>
                        <a:t>Sep-15</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15.75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15.55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16.10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16.75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17.35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28.95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31.45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35.15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40.30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51.00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57.20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39.85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33.80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31.85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30.40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27.30</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30.55</a:t>
                      </a:r>
                    </a:p>
                  </a:txBody>
                  <a:tcPr marL="0" marR="0" marT="0" marB="0" anchor="b">
                    <a:lnL>
                      <a:noFill/>
                    </a:lnL>
                    <a:lnR>
                      <a:noFill/>
                    </a:lnR>
                    <a:lnT>
                      <a:noFill/>
                    </a:lnT>
                    <a:lnB>
                      <a:noFill/>
                    </a:lnB>
                  </a:tcPr>
                </a:tc>
              </a:tr>
              <a:tr h="249766">
                <a:tc>
                  <a:txBody>
                    <a:bodyPr/>
                    <a:lstStyle/>
                    <a:p>
                      <a:pPr algn="r" fontAlgn="b"/>
                      <a:r>
                        <a:rPr lang="en-US" sz="700" b="0" i="0" u="none" strike="noStrike" dirty="0">
                          <a:solidFill>
                            <a:srgbClr val="000000"/>
                          </a:solidFill>
                          <a:effectLst/>
                          <a:latin typeface="Calibri"/>
                        </a:rPr>
                        <a:t>Oct-15</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22.85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22.85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22.50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23.20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23.55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25.60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27.00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29.70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35.10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44.90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49.85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36.75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30.75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30.45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26.65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23.80</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29.70</a:t>
                      </a:r>
                    </a:p>
                  </a:txBody>
                  <a:tcPr marL="0" marR="0" marT="0" marB="0" anchor="b">
                    <a:lnL>
                      <a:noFill/>
                    </a:lnL>
                    <a:lnR>
                      <a:noFill/>
                    </a:lnR>
                    <a:lnT>
                      <a:noFill/>
                    </a:lnT>
                    <a:lnB>
                      <a:noFill/>
                    </a:lnB>
                  </a:tcPr>
                </a:tc>
              </a:tr>
              <a:tr h="249766">
                <a:tc>
                  <a:txBody>
                    <a:bodyPr/>
                    <a:lstStyle/>
                    <a:p>
                      <a:pPr algn="r" fontAlgn="b"/>
                      <a:r>
                        <a:rPr lang="en-US" sz="700" b="0" i="0" u="none" strike="noStrike" dirty="0">
                          <a:solidFill>
                            <a:srgbClr val="000000"/>
                          </a:solidFill>
                          <a:effectLst/>
                          <a:latin typeface="Calibri"/>
                        </a:rPr>
                        <a:t>Nov-15</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39.85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34.30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27.45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25.90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24.90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23.45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22.90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22.45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22.55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22.60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23.85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35.05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34.90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28.85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25.50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22.85</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27.35</a:t>
                      </a:r>
                    </a:p>
                  </a:txBody>
                  <a:tcPr marL="0" marR="0" marT="0" marB="0" anchor="b">
                    <a:lnL>
                      <a:noFill/>
                    </a:lnL>
                    <a:lnR>
                      <a:noFill/>
                    </a:lnR>
                    <a:lnT>
                      <a:noFill/>
                    </a:lnT>
                    <a:lnB>
                      <a:noFill/>
                    </a:lnB>
                  </a:tcPr>
                </a:tc>
              </a:tr>
              <a:tr h="249766">
                <a:tc>
                  <a:txBody>
                    <a:bodyPr/>
                    <a:lstStyle/>
                    <a:p>
                      <a:pPr algn="r" fontAlgn="b"/>
                      <a:r>
                        <a:rPr lang="en-US" sz="700" b="0" i="0" u="none" strike="noStrike" dirty="0">
                          <a:solidFill>
                            <a:srgbClr val="000000"/>
                          </a:solidFill>
                          <a:effectLst/>
                          <a:latin typeface="Calibri"/>
                        </a:rPr>
                        <a:t>Dec-15</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34.95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31.35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28.50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27.20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26.85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25.50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24.40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23.75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23.25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22.90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23.35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36.10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37.20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30.05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27.35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26.00</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28.05</a:t>
                      </a:r>
                    </a:p>
                  </a:txBody>
                  <a:tcPr marL="0" marR="0" marT="0" marB="0" anchor="b">
                    <a:lnL>
                      <a:noFill/>
                    </a:lnL>
                    <a:lnR>
                      <a:noFill/>
                    </a:lnR>
                    <a:lnT>
                      <a:noFill/>
                    </a:lnT>
                    <a:lnB>
                      <a:noFill/>
                    </a:lnB>
                  </a:tcPr>
                </a:tc>
              </a:tr>
              <a:tr h="249766">
                <a:tc>
                  <a:txBody>
                    <a:bodyPr/>
                    <a:lstStyle/>
                    <a:p>
                      <a:pPr algn="r" fontAlgn="b"/>
                      <a:r>
                        <a:rPr lang="en-US" sz="700" b="0" i="0" u="none" strike="noStrike" dirty="0">
                          <a:solidFill>
                            <a:srgbClr val="000000"/>
                          </a:solidFill>
                          <a:effectLst/>
                          <a:latin typeface="Calibri"/>
                        </a:rPr>
                        <a:t>Jan-16</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51.00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43.60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33.90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31.55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30.05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28.00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26.95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26.05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25.50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25.30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26.20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34.25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42.50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34.60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31.75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28.85</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32.50</a:t>
                      </a:r>
                    </a:p>
                  </a:txBody>
                  <a:tcPr marL="0" marR="0" marT="0" marB="0" anchor="b">
                    <a:lnL>
                      <a:noFill/>
                    </a:lnL>
                    <a:lnR>
                      <a:noFill/>
                    </a:lnR>
                    <a:lnT>
                      <a:noFill/>
                    </a:lnT>
                    <a:lnB>
                      <a:noFill/>
                    </a:lnB>
                  </a:tcPr>
                </a:tc>
              </a:tr>
              <a:tr h="249766">
                <a:tc>
                  <a:txBody>
                    <a:bodyPr/>
                    <a:lstStyle/>
                    <a:p>
                      <a:pPr algn="r" fontAlgn="b"/>
                      <a:r>
                        <a:rPr lang="en-US" sz="700" b="0" i="0" u="none" strike="noStrike" dirty="0">
                          <a:solidFill>
                            <a:srgbClr val="000000"/>
                          </a:solidFill>
                          <a:effectLst/>
                          <a:latin typeface="Calibri"/>
                        </a:rPr>
                        <a:t>Feb-16</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56.60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44.90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34.25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32.25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30.60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27.90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26.15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25.30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24.50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24.20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24.95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29.60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45.50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37.75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32.20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27.95</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32.80</a:t>
                      </a:r>
                    </a:p>
                  </a:txBody>
                  <a:tcPr marL="0" marR="0" marT="0" marB="0" anchor="b">
                    <a:lnL>
                      <a:noFill/>
                    </a:lnL>
                    <a:lnR>
                      <a:noFill/>
                    </a:lnR>
                    <a:lnT>
                      <a:noFill/>
                    </a:lnT>
                    <a:lnB>
                      <a:noFill/>
                    </a:lnB>
                  </a:tcPr>
                </a:tc>
              </a:tr>
              <a:tr h="249766">
                <a:tc>
                  <a:txBody>
                    <a:bodyPr/>
                    <a:lstStyle/>
                    <a:p>
                      <a:pPr algn="r" fontAlgn="b"/>
                      <a:r>
                        <a:rPr lang="en-US" sz="700" b="0" i="0" u="none" strike="noStrike" dirty="0">
                          <a:solidFill>
                            <a:srgbClr val="000000"/>
                          </a:solidFill>
                          <a:effectLst/>
                          <a:latin typeface="Calibri"/>
                        </a:rPr>
                        <a:t>Mar-16</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40.95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38.20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30.60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28.90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28.35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27.15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26.25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26.40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27.40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27.75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29.15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29.85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36.10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41.30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33.75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26.25</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31.15</a:t>
                      </a:r>
                    </a:p>
                  </a:txBody>
                  <a:tcPr marL="0" marR="0" marT="0" marB="0" anchor="b">
                    <a:lnL>
                      <a:noFill/>
                    </a:lnL>
                    <a:lnR>
                      <a:noFill/>
                    </a:lnR>
                    <a:lnT>
                      <a:noFill/>
                    </a:lnT>
                    <a:lnB>
                      <a:noFill/>
                    </a:lnB>
                  </a:tcPr>
                </a:tc>
              </a:tr>
              <a:tr h="249766">
                <a:tc>
                  <a:txBody>
                    <a:bodyPr/>
                    <a:lstStyle/>
                    <a:p>
                      <a:pPr algn="r" fontAlgn="b"/>
                      <a:r>
                        <a:rPr lang="en-US" sz="700" b="0" i="0" u="none" strike="noStrike" dirty="0">
                          <a:solidFill>
                            <a:srgbClr val="000000"/>
                          </a:solidFill>
                          <a:effectLst/>
                          <a:latin typeface="Calibri"/>
                        </a:rPr>
                        <a:t>Apr-16</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27.60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26.95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26.55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27.60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29.00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29.80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30.90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33.85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38.15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45.95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51.40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42.55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35.00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32.00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35.55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29.00</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33.85</a:t>
                      </a:r>
                    </a:p>
                  </a:txBody>
                  <a:tcPr marL="0" marR="0" marT="0" marB="0" anchor="b">
                    <a:lnL>
                      <a:noFill/>
                    </a:lnL>
                    <a:lnR>
                      <a:noFill/>
                    </a:lnR>
                    <a:lnT>
                      <a:noFill/>
                    </a:lnT>
                    <a:lnB>
                      <a:noFill/>
                    </a:lnB>
                  </a:tcPr>
                </a:tc>
              </a:tr>
              <a:tr h="249766">
                <a:tc>
                  <a:txBody>
                    <a:bodyPr/>
                    <a:lstStyle/>
                    <a:p>
                      <a:pPr algn="r" fontAlgn="b"/>
                      <a:r>
                        <a:rPr lang="en-US" sz="700" b="0" i="0" u="none" strike="noStrike" dirty="0">
                          <a:solidFill>
                            <a:srgbClr val="000000"/>
                          </a:solidFill>
                          <a:effectLst/>
                          <a:latin typeface="Calibri"/>
                        </a:rPr>
                        <a:t>May-16</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20.20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20.40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20.85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21.85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22.70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24.25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25.35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27.75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31.60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38.05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42.50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33.55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27.45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25.00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25.95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23.25</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26.90</a:t>
                      </a:r>
                    </a:p>
                  </a:txBody>
                  <a:tcPr marL="0" marR="0" marT="0" marB="0" anchor="b">
                    <a:lnL>
                      <a:noFill/>
                    </a:lnL>
                    <a:lnR>
                      <a:noFill/>
                    </a:lnR>
                    <a:lnT>
                      <a:noFill/>
                    </a:lnT>
                    <a:lnB>
                      <a:noFill/>
                    </a:lnB>
                  </a:tcPr>
                </a:tc>
              </a:tr>
              <a:tr h="249766">
                <a:tc>
                  <a:txBody>
                    <a:bodyPr/>
                    <a:lstStyle/>
                    <a:p>
                      <a:pPr algn="r" fontAlgn="b"/>
                      <a:r>
                        <a:rPr lang="en-US" sz="700" b="0" i="0" u="none" strike="noStrike" dirty="0">
                          <a:solidFill>
                            <a:srgbClr val="000000"/>
                          </a:solidFill>
                          <a:effectLst/>
                          <a:latin typeface="Calibri"/>
                        </a:rPr>
                        <a:t>Jun-16</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20.70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21.40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22.55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23.80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25.45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27.00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29.80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33.70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42.20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56.70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62.75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47.50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34.05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30.15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28.40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26.90</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33.30</a:t>
                      </a:r>
                    </a:p>
                  </a:txBody>
                  <a:tcPr marL="0" marR="0" marT="0" marB="0" anchor="b">
                    <a:lnL>
                      <a:noFill/>
                    </a:lnL>
                    <a:lnR>
                      <a:noFill/>
                    </a:lnR>
                    <a:lnT>
                      <a:noFill/>
                    </a:lnT>
                    <a:lnB>
                      <a:noFill/>
                    </a:lnB>
                  </a:tcPr>
                </a:tc>
              </a:tr>
              <a:tr h="249766">
                <a:tc>
                  <a:txBody>
                    <a:bodyPr/>
                    <a:lstStyle/>
                    <a:p>
                      <a:pPr algn="r" fontAlgn="b"/>
                      <a:r>
                        <a:rPr lang="en-US" sz="700" b="0" i="0" u="none" strike="noStrike" dirty="0">
                          <a:solidFill>
                            <a:srgbClr val="000000"/>
                          </a:solidFill>
                          <a:effectLst/>
                          <a:latin typeface="Calibri"/>
                        </a:rPr>
                        <a:t>Jul-16</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25.40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26.40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27.95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29.65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31.75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37.10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40.90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46.10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52.35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64.20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72.40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54.45</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45.10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39.30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37.70</a:t>
                      </a: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35.60</a:t>
                      </a: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41.65</a:t>
                      </a:r>
                    </a:p>
                  </a:txBody>
                  <a:tcPr marL="0" marR="0" marT="0" marB="0" anchor="b">
                    <a:lnL>
                      <a:noFill/>
                    </a:lnL>
                    <a:lnR>
                      <a:noFill/>
                    </a:lnR>
                    <a:lnT>
                      <a:noFill/>
                    </a:lnT>
                    <a:lnB>
                      <a:noFill/>
                    </a:lnB>
                  </a:tcPr>
                </a:tc>
              </a:tr>
            </a:tbl>
          </a:graphicData>
        </a:graphic>
      </p:graphicFrame>
      <p:pic>
        <p:nvPicPr>
          <p:cNvPr id="8" name="ArgusLogo" descr="Email_image"/>
          <p:cNvPicPr>
            <a:picLocks noChangeAspect="1" noChangeArrowheads="1"/>
          </p:cNvPicPr>
          <p:nvPr/>
        </p:nvPicPr>
        <p:blipFill>
          <a:blip r:embed="rId3" cstate="print"/>
          <a:srcRect/>
          <a:stretch>
            <a:fillRect/>
          </a:stretch>
        </p:blipFill>
        <p:spPr bwMode="auto">
          <a:xfrm>
            <a:off x="990600" y="2133600"/>
            <a:ext cx="1117600" cy="315913"/>
          </a:xfrm>
          <a:prstGeom prst="rect">
            <a:avLst/>
          </a:prstGeom>
          <a:noFill/>
          <a:ln w="9525">
            <a:noFill/>
            <a:miter lim="800000"/>
            <a:headEnd/>
            <a:tailEnd/>
          </a:ln>
        </p:spPr>
      </p:pic>
    </p:spTree>
    <p:extLst>
      <p:ext uri="{BB962C8B-B14F-4D97-AF65-F5344CB8AC3E}">
        <p14:creationId xmlns:p14="http://schemas.microsoft.com/office/powerpoint/2010/main" val="55186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MCWG update to WMS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smtClean="0"/>
              <a:t>Modifications to NPRR638 to use Forward Price Data</a:t>
            </a:r>
          </a:p>
          <a:p>
            <a:pPr lvl="0" fontAlgn="ctr"/>
            <a:r>
              <a:rPr lang="en-US" sz="2400" dirty="0" smtClean="0"/>
              <a:t>Shams offered a proposal to utilize forward price data in the calculation of TPE</a:t>
            </a:r>
          </a:p>
          <a:p>
            <a:pPr lvl="0" fontAlgn="ctr"/>
            <a:r>
              <a:rPr lang="en-US" altLang="en-US" sz="2400" dirty="0" smtClean="0"/>
              <a:t>Use forward prices to calculate a ratio which will act as a multiplier to TPE</a:t>
            </a:r>
          </a:p>
          <a:p>
            <a:pPr lvl="0" fontAlgn="ctr"/>
            <a:endParaRPr lang="en-US" altLang="en-US" sz="2400" u="sng" dirty="0"/>
          </a:p>
          <a:p>
            <a:pPr marL="0" lvl="0" indent="0" fontAlgn="ctr">
              <a:buNone/>
            </a:pPr>
            <a:r>
              <a:rPr lang="en-US" dirty="0" smtClean="0"/>
              <a:t>CWG/MCWG will continue to evaluate forward price data vendors and how to incorporate this data into forward credit exposure estimation</a:t>
            </a:r>
            <a:endParaRPr lang="en-US" dirty="0"/>
          </a:p>
          <a:p>
            <a:pPr lvl="0" fontAlgn="ctr"/>
            <a:endParaRPr lang="en-US" alt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1226716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MCWG update to WMS</a:t>
            </a:r>
            <a:endParaRPr lang="en-US" dirty="0"/>
          </a:p>
        </p:txBody>
      </p:sp>
      <p:sp>
        <p:nvSpPr>
          <p:cNvPr id="3" name="Content Placeholder 2"/>
          <p:cNvSpPr>
            <a:spLocks noGrp="1"/>
          </p:cNvSpPr>
          <p:nvPr>
            <p:ph idx="1"/>
          </p:nvPr>
        </p:nvSpPr>
        <p:spPr/>
        <p:txBody>
          <a:bodyPr>
            <a:normAutofit/>
          </a:bodyPr>
          <a:lstStyle/>
          <a:p>
            <a:r>
              <a:rPr lang="en-US" dirty="0" smtClean="0"/>
              <a:t>Joint meeting of MCWG and CWG on Wednesday, July 22</a:t>
            </a:r>
          </a:p>
          <a:p>
            <a:r>
              <a:rPr lang="en-US" dirty="0"/>
              <a:t>2</a:t>
            </a:r>
            <a:r>
              <a:rPr lang="en-US" dirty="0" smtClean="0"/>
              <a:t> NPRRs reviewed for credit impacts</a:t>
            </a:r>
          </a:p>
          <a:p>
            <a:pPr lvl="1"/>
            <a:r>
              <a:rPr lang="en-US" dirty="0" smtClean="0"/>
              <a:t>All NPRRs had no credit impact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412081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MCWG update to WMS</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a:t>NPRR702 Flexible Accounts, Payment of Invoices,  and Disposition of Interest on Cash </a:t>
            </a:r>
            <a:r>
              <a:rPr lang="en-US" dirty="0" smtClean="0"/>
              <a:t>Collateral</a:t>
            </a:r>
          </a:p>
          <a:p>
            <a:r>
              <a:rPr lang="en-US" sz="2400" dirty="0" smtClean="0"/>
              <a:t>Used </a:t>
            </a:r>
            <a:r>
              <a:rPr lang="en-US" sz="2400" dirty="0"/>
              <a:t>to pay or receive ERCOT invoices in a timely manner and reduce wire </a:t>
            </a:r>
            <a:r>
              <a:rPr lang="en-US" sz="2400" dirty="0" smtClean="0"/>
              <a:t>fees</a:t>
            </a:r>
          </a:p>
          <a:p>
            <a:r>
              <a:rPr lang="en-US" sz="2400" dirty="0" smtClean="0"/>
              <a:t>Separate </a:t>
            </a:r>
            <a:r>
              <a:rPr lang="en-US" sz="2400" dirty="0"/>
              <a:t>from a cash collateral </a:t>
            </a:r>
            <a:r>
              <a:rPr lang="en-US" sz="2400" dirty="0" smtClean="0"/>
              <a:t>account; Does </a:t>
            </a:r>
            <a:r>
              <a:rPr lang="en-US" sz="2400" dirty="0"/>
              <a:t>not accrue </a:t>
            </a:r>
            <a:r>
              <a:rPr lang="en-US" sz="2400" dirty="0" smtClean="0"/>
              <a:t>interest</a:t>
            </a:r>
          </a:p>
          <a:p>
            <a:r>
              <a:rPr lang="en-US" sz="2400" dirty="0" smtClean="0"/>
              <a:t>Invoices </a:t>
            </a:r>
            <a:r>
              <a:rPr lang="en-US" sz="2400" dirty="0"/>
              <a:t>will be paid on the </a:t>
            </a:r>
            <a:r>
              <a:rPr lang="en-US" sz="2400" u="sng" dirty="0"/>
              <a:t>Invoice due </a:t>
            </a:r>
            <a:r>
              <a:rPr lang="en-US" sz="2400" u="sng" dirty="0" smtClean="0"/>
              <a:t>date</a:t>
            </a:r>
          </a:p>
          <a:p>
            <a:r>
              <a:rPr lang="en-US" sz="2400" dirty="0" smtClean="0"/>
              <a:t>Flexible </a:t>
            </a:r>
            <a:r>
              <a:rPr lang="en-US" sz="2400" dirty="0"/>
              <a:t>Accounts must be funded by noon on the invoice due date for invoices to be paid by flexible </a:t>
            </a:r>
            <a:r>
              <a:rPr lang="en-US" sz="2400" dirty="0" smtClean="0"/>
              <a:t>account</a:t>
            </a:r>
          </a:p>
          <a:p>
            <a:r>
              <a:rPr lang="en-US" sz="2400" u="sng" dirty="0" smtClean="0"/>
              <a:t>CWG/MCWG voted to endorse NPRR702 as submitted by ERCOT</a:t>
            </a:r>
            <a:endParaRPr lang="en-US" sz="2400" u="sng" dirty="0"/>
          </a:p>
          <a:p>
            <a:pPr lvl="1"/>
            <a:endParaRPr lang="en-US" dirty="0"/>
          </a:p>
          <a:p>
            <a:pPr lvl="1"/>
            <a:endParaRPr lang="en-US" dirty="0"/>
          </a:p>
          <a:p>
            <a:pPr lvl="1"/>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198516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MCWG update to WMS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sz="2400" u="sng" dirty="0" smtClean="0"/>
              <a:t>NPRR </a:t>
            </a:r>
            <a:r>
              <a:rPr lang="en-US" sz="2400" u="sng" dirty="0"/>
              <a:t>484/554</a:t>
            </a:r>
            <a:r>
              <a:rPr lang="en-US" sz="2400" u="sng" dirty="0" smtClean="0"/>
              <a:t> </a:t>
            </a:r>
            <a:r>
              <a:rPr lang="en-US" sz="2400" u="sng" dirty="0"/>
              <a:t>Phase 1b and Phase </a:t>
            </a:r>
            <a:r>
              <a:rPr lang="en-US" sz="2400" u="sng" dirty="0" smtClean="0"/>
              <a:t>2</a:t>
            </a:r>
          </a:p>
          <a:p>
            <a:pPr>
              <a:buFont typeface="Wingdings" pitchFamily="2" charset="2"/>
              <a:buChar char="v"/>
            </a:pPr>
            <a:r>
              <a:rPr lang="en-US" sz="1800" dirty="0" smtClean="0"/>
              <a:t>PHASE 1B: FCE Detail Reports</a:t>
            </a:r>
          </a:p>
          <a:p>
            <a:pPr lvl="1">
              <a:buFont typeface="Wingdings" pitchFamily="2" charset="2"/>
              <a:buChar char="Ø"/>
            </a:pPr>
            <a:r>
              <a:rPr lang="en-US" sz="1800" dirty="0" smtClean="0"/>
              <a:t>FCEOBL </a:t>
            </a:r>
            <a:r>
              <a:rPr lang="en-US" sz="1800" dirty="0"/>
              <a:t>Detail Report (Protocol Sections 16.11.4.7)</a:t>
            </a:r>
          </a:p>
          <a:p>
            <a:pPr lvl="1">
              <a:buFont typeface="Wingdings" pitchFamily="2" charset="2"/>
              <a:buChar char="Ø"/>
            </a:pPr>
            <a:r>
              <a:rPr lang="en-US" sz="1800" dirty="0"/>
              <a:t>FCEOPT Detail Report (Protocol Sections 16.11.4.7)</a:t>
            </a:r>
          </a:p>
          <a:p>
            <a:pPr lvl="1">
              <a:buFont typeface="Wingdings" pitchFamily="2" charset="2"/>
              <a:buChar char="Ø"/>
            </a:pPr>
            <a:r>
              <a:rPr lang="en-US" sz="1800" dirty="0"/>
              <a:t>FCEFGR Detail Report (Protocol Sections 16.11.4.7, No FGRs active) </a:t>
            </a:r>
            <a:r>
              <a:rPr lang="en-US" sz="1800" dirty="0">
                <a:solidFill>
                  <a:srgbClr val="FF0000"/>
                </a:solidFill>
              </a:rPr>
              <a:t>(this report was removed by NPRR648)</a:t>
            </a:r>
          </a:p>
          <a:p>
            <a:pPr lvl="1">
              <a:buFont typeface="Wingdings" pitchFamily="2" charset="2"/>
              <a:buChar char="Ø"/>
            </a:pPr>
            <a:r>
              <a:rPr lang="en-US" sz="1800" dirty="0"/>
              <a:t>Portion of PWA functionality;</a:t>
            </a:r>
          </a:p>
          <a:p>
            <a:pPr lvl="2">
              <a:buFont typeface="Wingdings" pitchFamily="2" charset="2"/>
              <a:buChar char="Ø"/>
            </a:pPr>
            <a:r>
              <a:rPr lang="en-US" sz="1800" dirty="0"/>
              <a:t>Specific historic DAM settled prices for source – sink pairings can be excluded from the calculation if deemed no longer relevant following TAC review and ERCOT Board approval</a:t>
            </a:r>
          </a:p>
          <a:p>
            <a:pPr lvl="1">
              <a:buFont typeface="Wingdings" pitchFamily="2" charset="2"/>
              <a:buChar char="Ø"/>
            </a:pPr>
            <a:r>
              <a:rPr lang="en-US" sz="1800" dirty="0"/>
              <a:t>Any functionality deferred from Phase 1A (excluding PHASE 2 functionality) due to system / timeline limitations.</a:t>
            </a:r>
          </a:p>
          <a:p>
            <a:pPr>
              <a:buFont typeface="Wingdings" pitchFamily="2" charset="2"/>
              <a:buChar char="v"/>
            </a:pPr>
            <a:r>
              <a:rPr lang="en-US" sz="1800" dirty="0"/>
              <a:t>PHASE 2:</a:t>
            </a:r>
          </a:p>
          <a:p>
            <a:pPr lvl="1">
              <a:buFont typeface="Wingdings" pitchFamily="2" charset="2"/>
              <a:buChar char="Ø"/>
            </a:pPr>
            <a:r>
              <a:rPr lang="en-US" sz="1800" dirty="0"/>
              <a:t>Deferred Invoice Responsibility (Protocol Sections 7.8, 9.8, 9.9, 9.9.1, 9.9.2)</a:t>
            </a:r>
          </a:p>
          <a:p>
            <a:pPr lvl="1">
              <a:buFont typeface="Wingdings" pitchFamily="2" charset="2"/>
              <a:buChar char="Ø"/>
            </a:pPr>
            <a:r>
              <a:rPr lang="en-US" sz="1800" dirty="0"/>
              <a:t>Deferred Invoice Exposure Calculations (Protocol Section 16.11.4.5</a:t>
            </a:r>
            <a:r>
              <a:rPr lang="en-US" sz="1800" dirty="0" smtClean="0"/>
              <a:t>)</a:t>
            </a:r>
            <a:endParaRPr lang="en-US" sz="1800" dirty="0"/>
          </a:p>
          <a:p>
            <a:pPr lvl="1"/>
            <a:endParaRPr lang="en-US" dirty="0"/>
          </a:p>
          <a:p>
            <a:pPr lvl="1"/>
            <a:endParaRPr lang="en-US" dirty="0" smtClean="0"/>
          </a:p>
          <a:p>
            <a:pPr lvl="1"/>
            <a:endParaRPr lang="en-US" dirty="0"/>
          </a:p>
          <a:p>
            <a:pPr lvl="1"/>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2409660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MCWG update to WMS</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pPr marL="0" indent="0">
              <a:buNone/>
            </a:pPr>
            <a:r>
              <a:rPr lang="en-US" sz="2400" u="sng" dirty="0" smtClean="0"/>
              <a:t>NPRR </a:t>
            </a:r>
            <a:r>
              <a:rPr lang="en-US" sz="2400" u="sng" dirty="0"/>
              <a:t>484/554</a:t>
            </a:r>
            <a:r>
              <a:rPr lang="en-US" sz="2400" u="sng" dirty="0" smtClean="0"/>
              <a:t> </a:t>
            </a:r>
            <a:r>
              <a:rPr lang="en-US" sz="2400" u="sng" dirty="0"/>
              <a:t>Phase 1b and Phase </a:t>
            </a:r>
            <a:r>
              <a:rPr lang="en-US" sz="2400" u="sng" dirty="0" smtClean="0"/>
              <a:t>2</a:t>
            </a:r>
            <a:endParaRPr lang="en-US" sz="2400" u="sng" dirty="0"/>
          </a:p>
          <a:p>
            <a:pPr>
              <a:buFont typeface="Wingdings" pitchFamily="2" charset="2"/>
              <a:buChar char="v"/>
            </a:pPr>
            <a:r>
              <a:rPr lang="en-US" sz="1800" dirty="0"/>
              <a:t>PRS Update from its July 16, 2015 meeting</a:t>
            </a:r>
          </a:p>
          <a:p>
            <a:pPr lvl="1">
              <a:buFont typeface="Wingdings" pitchFamily="2" charset="2"/>
              <a:buChar char="Ø"/>
            </a:pPr>
            <a:r>
              <a:rPr lang="en-US" sz="1800" dirty="0"/>
              <a:t>As part of the review of aging NPRRs, </a:t>
            </a:r>
            <a:r>
              <a:rPr lang="en-US" sz="1800" dirty="0" err="1"/>
              <a:t>Luminant</a:t>
            </a:r>
            <a:r>
              <a:rPr lang="en-US" sz="1800" dirty="0"/>
              <a:t> has proposed and offered to sponsor an NPRR to remove gray-boxed language for Phase 1b and Phase 2.</a:t>
            </a:r>
          </a:p>
          <a:p>
            <a:pPr lvl="1">
              <a:buFont typeface="Wingdings" pitchFamily="2" charset="2"/>
              <a:buChar char="Ø"/>
            </a:pPr>
            <a:r>
              <a:rPr lang="en-US" sz="1800" dirty="0"/>
              <a:t>ERCOT commented that there are some outstanding defects related to functionality already implemented as part of Phase 1a, for which a manual workaround is currently in place. </a:t>
            </a:r>
          </a:p>
          <a:p>
            <a:pPr lvl="1">
              <a:buFont typeface="Wingdings" pitchFamily="2" charset="2"/>
              <a:buChar char="Ø"/>
            </a:pPr>
            <a:r>
              <a:rPr lang="en-US" sz="1800" dirty="0">
                <a:solidFill>
                  <a:srgbClr val="FF0000"/>
                </a:solidFill>
              </a:rPr>
              <a:t>Fixes for these outstanding defects from Phase 1a were scoped to be part of Phase 1b and still need to be implemented as the current manual workaround is unsustainable and error-prone. These outstanding defects are </a:t>
            </a:r>
            <a:r>
              <a:rPr lang="en-US" sz="1800" u="sng" dirty="0">
                <a:solidFill>
                  <a:srgbClr val="FF0000"/>
                </a:solidFill>
              </a:rPr>
              <a:t>not</a:t>
            </a:r>
            <a:r>
              <a:rPr lang="en-US" sz="1800" dirty="0">
                <a:solidFill>
                  <a:srgbClr val="FF0000"/>
                </a:solidFill>
              </a:rPr>
              <a:t> related to any gray-boxed language.</a:t>
            </a:r>
          </a:p>
          <a:p>
            <a:pPr lvl="1">
              <a:buFont typeface="Wingdings" pitchFamily="2" charset="2"/>
              <a:buChar char="Ø"/>
            </a:pPr>
            <a:endParaRPr lang="en-US" sz="1800" kern="0" dirty="0"/>
          </a:p>
          <a:p>
            <a:pPr>
              <a:buFont typeface="Wingdings" pitchFamily="2" charset="2"/>
              <a:buChar char="v"/>
            </a:pPr>
            <a:r>
              <a:rPr lang="en-US" sz="1800" dirty="0"/>
              <a:t>NPRR to address language gaps of NPRR484 deferred invoicing</a:t>
            </a:r>
          </a:p>
          <a:p>
            <a:pPr lvl="1">
              <a:buFont typeface="Wingdings" pitchFamily="2" charset="2"/>
              <a:buChar char="Ø"/>
            </a:pPr>
            <a:r>
              <a:rPr lang="en-US" sz="1800" dirty="0"/>
              <a:t>ERCOT has presented a potential solution to CWG/MCWG at its May 2015 meeting</a:t>
            </a:r>
          </a:p>
          <a:p>
            <a:pPr lvl="1">
              <a:buFont typeface="Wingdings" pitchFamily="2" charset="2"/>
              <a:buChar char="Ø"/>
            </a:pPr>
            <a:r>
              <a:rPr lang="en-US" sz="1800" dirty="0"/>
              <a:t>CWG/MCWG </a:t>
            </a:r>
            <a:r>
              <a:rPr lang="en-US" sz="1800" dirty="0" smtClean="0"/>
              <a:t>previously</a:t>
            </a:r>
            <a:r>
              <a:rPr lang="en-US" sz="1800" dirty="0" smtClean="0"/>
              <a:t> </a:t>
            </a:r>
            <a:r>
              <a:rPr lang="en-US" sz="1800" dirty="0"/>
              <a:t>directed ERCOT to bring a draft NPRR for potential solution to gaps of NPRR484 deferred invoicing</a:t>
            </a:r>
          </a:p>
          <a:p>
            <a:pPr lvl="1">
              <a:buFont typeface="Wingdings" pitchFamily="2" charset="2"/>
              <a:buChar char="Ø"/>
            </a:pPr>
            <a:r>
              <a:rPr lang="en-US" sz="1800" dirty="0"/>
              <a:t>In light of PRS </a:t>
            </a:r>
            <a:r>
              <a:rPr lang="en-US" sz="1800" dirty="0" smtClean="0"/>
              <a:t>review, CWG/MCWG recommended ceasing work </a:t>
            </a:r>
            <a:r>
              <a:rPr lang="en-US" sz="1800" dirty="0" smtClean="0"/>
              <a:t>on gray-boxed </a:t>
            </a:r>
            <a:r>
              <a:rPr lang="en-US" sz="1800" dirty="0"/>
              <a:t>language of Phase 1b and  </a:t>
            </a:r>
            <a:r>
              <a:rPr lang="en-US" sz="1800" dirty="0" smtClean="0"/>
              <a:t>Phase </a:t>
            </a:r>
            <a:r>
              <a:rPr lang="en-US" sz="1800" dirty="0" smtClean="0"/>
              <a:t>2</a:t>
            </a:r>
          </a:p>
          <a:p>
            <a:pPr lvl="1">
              <a:buFont typeface="Wingdings" pitchFamily="2" charset="2"/>
              <a:buChar char="Ø"/>
            </a:pPr>
            <a:r>
              <a:rPr lang="en-US" sz="1800" kern="0" dirty="0" err="1" smtClean="0"/>
              <a:t>Luminant</a:t>
            </a:r>
            <a:r>
              <a:rPr lang="en-US" sz="1800" kern="0" dirty="0" smtClean="0"/>
              <a:t> </a:t>
            </a:r>
            <a:r>
              <a:rPr lang="en-US" sz="1800" kern="0" dirty="0"/>
              <a:t>has offered to sponsor </a:t>
            </a:r>
            <a:r>
              <a:rPr lang="en-US" sz="1800" kern="0" dirty="0" smtClean="0"/>
              <a:t>an </a:t>
            </a:r>
            <a:r>
              <a:rPr lang="en-US" sz="1800" kern="0" dirty="0"/>
              <a:t>NPRR to remove gray-boxed language of NPRR484 Phase 1b and Phase </a:t>
            </a:r>
            <a:r>
              <a:rPr lang="en-US" sz="1800" kern="0" dirty="0" smtClean="0"/>
              <a:t>2</a:t>
            </a:r>
            <a:endParaRPr lang="en-US" sz="1800" dirty="0"/>
          </a:p>
          <a:p>
            <a:pPr lvl="1"/>
            <a:endParaRPr lang="en-US" dirty="0"/>
          </a:p>
          <a:p>
            <a:pPr lvl="1"/>
            <a:endParaRPr lang="en-US" dirty="0" smtClean="0"/>
          </a:p>
          <a:p>
            <a:pPr lvl="1"/>
            <a:endParaRPr lang="en-US" dirty="0"/>
          </a:p>
          <a:p>
            <a:pPr lvl="1"/>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05632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MCWG update to WMS</a:t>
            </a:r>
            <a:endParaRPr lang="en-US" dirty="0"/>
          </a:p>
        </p:txBody>
      </p:sp>
      <p:sp>
        <p:nvSpPr>
          <p:cNvPr id="3" name="Content Placeholder 2"/>
          <p:cNvSpPr>
            <a:spLocks noGrp="1"/>
          </p:cNvSpPr>
          <p:nvPr>
            <p:ph idx="1"/>
          </p:nvPr>
        </p:nvSpPr>
        <p:spPr>
          <a:xfrm>
            <a:off x="457200" y="1447800"/>
            <a:ext cx="8458200" cy="5105400"/>
          </a:xfrm>
        </p:spPr>
        <p:txBody>
          <a:bodyPr>
            <a:normAutofit/>
          </a:bodyPr>
          <a:lstStyle/>
          <a:p>
            <a:pPr marL="0" indent="0">
              <a:buNone/>
            </a:pPr>
            <a:r>
              <a:rPr lang="en-US" dirty="0"/>
              <a:t>Credit Protocols Clarifications and Corrections</a:t>
            </a:r>
          </a:p>
          <a:p>
            <a:r>
              <a:rPr lang="en-US" sz="2400" dirty="0" smtClean="0"/>
              <a:t>ERCOT working on a draft NPRR to correct discrepancies in credit related Protocol language and include Credit Application</a:t>
            </a:r>
          </a:p>
          <a:p>
            <a:r>
              <a:rPr lang="en-US" sz="2400" dirty="0" smtClean="0"/>
              <a:t>20 clean up items identified</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972110755"/>
              </p:ext>
            </p:extLst>
          </p:nvPr>
        </p:nvGraphicFramePr>
        <p:xfrm>
          <a:off x="571500" y="3270131"/>
          <a:ext cx="7717476" cy="3010002"/>
        </p:xfrm>
        <a:graphic>
          <a:graphicData uri="http://schemas.openxmlformats.org/drawingml/2006/table">
            <a:tbl>
              <a:tblPr firstRow="1" bandRow="1">
                <a:tableStyleId>{5C22544A-7EE6-4342-B048-85BDC9FD1C3A}</a:tableStyleId>
              </a:tblPr>
              <a:tblGrid>
                <a:gridCol w="1459181"/>
                <a:gridCol w="3895106"/>
                <a:gridCol w="2363189"/>
              </a:tblGrid>
              <a:tr h="501667">
                <a:tc>
                  <a:txBody>
                    <a:bodyPr/>
                    <a:lstStyle/>
                    <a:p>
                      <a:pPr algn="ctr"/>
                      <a:r>
                        <a:rPr lang="en-US" sz="1200" dirty="0" smtClean="0">
                          <a:solidFill>
                            <a:schemeClr val="tx1"/>
                          </a:solidFill>
                        </a:rPr>
                        <a:t>Protocol</a:t>
                      </a:r>
                      <a:r>
                        <a:rPr lang="en-US" sz="1200" baseline="0" dirty="0" smtClean="0">
                          <a:solidFill>
                            <a:schemeClr val="tx1"/>
                          </a:solidFill>
                        </a:rPr>
                        <a:t> Ref.  </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1200" dirty="0" smtClean="0">
                          <a:solidFill>
                            <a:schemeClr val="tx1"/>
                          </a:solidFill>
                        </a:rPr>
                        <a:t>Description</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1200" dirty="0" smtClean="0">
                          <a:solidFill>
                            <a:schemeClr val="tx1"/>
                          </a:solidFill>
                        </a:rPr>
                        <a:t>Rationale</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501667">
                <a:tc>
                  <a:txBody>
                    <a:bodyPr/>
                    <a:lstStyle/>
                    <a:p>
                      <a:r>
                        <a:rPr lang="en-US" sz="1200" dirty="0" smtClean="0">
                          <a:solidFill>
                            <a:schemeClr val="tx1"/>
                          </a:solidFill>
                        </a:rPr>
                        <a:t>16.11.4.3</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Provide definitions for components of Outstanding</a:t>
                      </a:r>
                      <a:r>
                        <a:rPr lang="en-US" sz="1200" baseline="0" dirty="0" smtClean="0">
                          <a:solidFill>
                            <a:schemeClr val="tx1"/>
                          </a:solidFill>
                        </a:rPr>
                        <a:t> Unpaid Transactions (OUT) calculation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Transparency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1667">
                <a:tc>
                  <a:txBody>
                    <a:bodyPr/>
                    <a:lstStyle/>
                    <a:p>
                      <a:r>
                        <a:rPr lang="en-US" sz="1200" dirty="0" smtClean="0">
                          <a:solidFill>
                            <a:schemeClr val="tx1"/>
                          </a:solidFill>
                        </a:rPr>
                        <a:t>16.11.4.3</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Group</a:t>
                      </a:r>
                      <a:r>
                        <a:rPr lang="en-US" sz="1200" baseline="0" dirty="0" smtClean="0">
                          <a:solidFill>
                            <a:schemeClr val="tx1"/>
                          </a:solidFill>
                        </a:rPr>
                        <a:t> M1 parameters in a table specifying current change control process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Simplification</a:t>
                      </a:r>
                      <a:r>
                        <a:rPr lang="en-US" sz="1200" baseline="0" dirty="0" smtClean="0">
                          <a:solidFill>
                            <a:schemeClr val="tx1"/>
                          </a:solidFill>
                        </a:rPr>
                        <a:t> and transparency</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1667">
                <a:tc>
                  <a:txBody>
                    <a:bodyPr/>
                    <a:lstStyle/>
                    <a:p>
                      <a:r>
                        <a:rPr lang="en-US" sz="1200" dirty="0" smtClean="0">
                          <a:solidFill>
                            <a:schemeClr val="tx1"/>
                          </a:solidFill>
                        </a:rPr>
                        <a:t>16.11.4.3</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Clarifications to RTL, RTLCNS and RTLF calculations</a:t>
                      </a:r>
                      <a:endParaRPr 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Transparency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1667">
                <a:tc>
                  <a:txBody>
                    <a:bodyPr/>
                    <a:lstStyle/>
                    <a:p>
                      <a:r>
                        <a:rPr lang="en-US" sz="1200" dirty="0" smtClean="0">
                          <a:solidFill>
                            <a:schemeClr val="tx1"/>
                          </a:solidFill>
                        </a:rPr>
                        <a:t>16.11.4.5</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Change</a:t>
                      </a:r>
                      <a:r>
                        <a:rPr lang="en-US" sz="1200" baseline="0" dirty="0" smtClean="0">
                          <a:solidFill>
                            <a:schemeClr val="tx1"/>
                          </a:solidFill>
                        </a:rPr>
                        <a:t> “CRR Owner” to “CRR Account Holder”</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Protocol consistency</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1667">
                <a:tc>
                  <a:txBody>
                    <a:bodyPr/>
                    <a:lstStyle/>
                    <a:p>
                      <a:r>
                        <a:rPr lang="en-US" sz="1200" dirty="0" smtClean="0">
                          <a:solidFill>
                            <a:schemeClr val="tx1"/>
                          </a:solidFill>
                        </a:rPr>
                        <a:t>16.11.4.5</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Change CRRAH</a:t>
                      </a:r>
                      <a:r>
                        <a:rPr lang="en-US" sz="1200" baseline="0" dirty="0" smtClean="0">
                          <a:solidFill>
                            <a:schemeClr val="tx1"/>
                          </a:solidFill>
                        </a:rPr>
                        <a:t> subscript from </a:t>
                      </a:r>
                      <a:r>
                        <a:rPr lang="en-US" sz="1200" i="1" baseline="0" dirty="0" smtClean="0">
                          <a:solidFill>
                            <a:schemeClr val="tx1"/>
                          </a:solidFill>
                        </a:rPr>
                        <a:t>o</a:t>
                      </a:r>
                      <a:r>
                        <a:rPr lang="en-US" sz="1200" i="0" baseline="0" dirty="0" smtClean="0">
                          <a:solidFill>
                            <a:schemeClr val="tx1"/>
                          </a:solidFill>
                        </a:rPr>
                        <a:t> to </a:t>
                      </a:r>
                      <a:r>
                        <a:rPr lang="en-US" sz="1200" i="1" baseline="0" dirty="0" smtClean="0">
                          <a:solidFill>
                            <a:schemeClr val="tx1"/>
                          </a:solidFill>
                        </a:rPr>
                        <a:t>a</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Protocol consistency</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128856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MCWG update to WMS</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pPr marL="0" indent="0">
              <a:buNone/>
            </a:pPr>
            <a:r>
              <a:rPr lang="en-US" dirty="0" smtClean="0"/>
              <a:t>T5 parameter of the MCE (implemented as part of NPRR639)</a:t>
            </a:r>
          </a:p>
          <a:p>
            <a:r>
              <a:rPr lang="en-US" sz="2400" dirty="0" smtClean="0"/>
              <a:t>Concerns expressed by </a:t>
            </a:r>
            <a:r>
              <a:rPr lang="en-US" sz="2400" dirty="0" err="1" smtClean="0"/>
              <a:t>Luminant</a:t>
            </a:r>
            <a:r>
              <a:rPr lang="en-US" sz="2400" dirty="0" smtClean="0"/>
              <a:t> regarding increase in collateral for net sellers that didn’t change behavior</a:t>
            </a:r>
          </a:p>
          <a:p>
            <a:r>
              <a:rPr lang="en-US" sz="2400" dirty="0" smtClean="0"/>
              <a:t>Concerns also over application of the T5 parameter for Load-only entities vs </a:t>
            </a:r>
            <a:r>
              <a:rPr lang="en-US" sz="2400" dirty="0" err="1" smtClean="0"/>
              <a:t>Load+Gen</a:t>
            </a:r>
            <a:r>
              <a:rPr lang="en-US" sz="2400" dirty="0" smtClean="0"/>
              <a:t> entities</a:t>
            </a:r>
          </a:p>
          <a:p>
            <a:pPr lvl="1"/>
            <a:r>
              <a:rPr lang="en-US" sz="2000" dirty="0" smtClean="0"/>
              <a:t>Implemented as T5=5 for Load-only and </a:t>
            </a:r>
            <a:r>
              <a:rPr lang="en-US" sz="2000" dirty="0" err="1" smtClean="0"/>
              <a:t>Load+Gen</a:t>
            </a:r>
            <a:endParaRPr lang="en-US" sz="2000" dirty="0" smtClean="0"/>
          </a:p>
          <a:p>
            <a:r>
              <a:rPr lang="en-US" sz="2400" dirty="0" err="1" smtClean="0"/>
              <a:t>Luminant</a:t>
            </a:r>
            <a:r>
              <a:rPr lang="en-US" sz="2400" dirty="0" smtClean="0"/>
              <a:t> offered a long-term proposal</a:t>
            </a:r>
          </a:p>
          <a:p>
            <a:pPr lvl="1"/>
            <a:r>
              <a:rPr lang="en-US" sz="2000" dirty="0" smtClean="0"/>
              <a:t>Set T5=2 for </a:t>
            </a:r>
            <a:r>
              <a:rPr lang="en-US" sz="2000" dirty="0" err="1" smtClean="0"/>
              <a:t>Load+Gen</a:t>
            </a:r>
            <a:r>
              <a:rPr lang="en-US" sz="2000" dirty="0" smtClean="0"/>
              <a:t> and keep T5=5 for Load-only</a:t>
            </a:r>
          </a:p>
          <a:p>
            <a:r>
              <a:rPr lang="en-US" sz="2400" dirty="0" err="1" smtClean="0"/>
              <a:t>Luminant</a:t>
            </a:r>
            <a:r>
              <a:rPr lang="en-US" sz="2400" dirty="0" smtClean="0"/>
              <a:t> offered a short-term proposal </a:t>
            </a:r>
            <a:r>
              <a:rPr lang="en-US" sz="2400" dirty="0"/>
              <a:t>(</a:t>
            </a:r>
            <a:r>
              <a:rPr lang="en-US" sz="2400" dirty="0" smtClean="0"/>
              <a:t>presented to TAC)</a:t>
            </a:r>
          </a:p>
          <a:p>
            <a:pPr lvl="1"/>
            <a:r>
              <a:rPr lang="en-US" sz="2000" dirty="0" smtClean="0"/>
              <a:t>Set T5=2 for all entities</a:t>
            </a:r>
          </a:p>
          <a:p>
            <a:r>
              <a:rPr lang="en-US" sz="2400" dirty="0" smtClean="0"/>
              <a:t>CWG/MCWG discussed the concerns raised by </a:t>
            </a:r>
            <a:r>
              <a:rPr lang="en-US" sz="2400" dirty="0" err="1" smtClean="0"/>
              <a:t>Luminant</a:t>
            </a:r>
            <a:r>
              <a:rPr lang="en-US" sz="2400" dirty="0" smtClean="0"/>
              <a:t> but did not waive notice to provide a formal opinion on either</a:t>
            </a:r>
            <a:endParaRPr lang="en-US" sz="2400" u="sng" dirty="0"/>
          </a:p>
          <a:p>
            <a:pPr lvl="1"/>
            <a:endParaRPr lang="en-US" dirty="0"/>
          </a:p>
          <a:p>
            <a:pPr lvl="1"/>
            <a:endParaRPr lang="en-US" dirty="0"/>
          </a:p>
          <a:p>
            <a:pPr lvl="1"/>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895365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MCWG update to WMS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smtClean="0"/>
              <a:t>Review of NPRR639 results</a:t>
            </a:r>
          </a:p>
          <a:p>
            <a:r>
              <a:rPr lang="en-US" sz="2400" dirty="0" smtClean="0"/>
              <a:t>ERCOT credit staff provided results of NPRR639</a:t>
            </a:r>
          </a:p>
          <a:p>
            <a:r>
              <a:rPr lang="en-US" sz="2400" dirty="0" smtClean="0"/>
              <a:t>NPRR639 resulted in significant reduction in MCE (for entities that hedged)</a:t>
            </a:r>
          </a:p>
          <a:p>
            <a:pPr lvl="1"/>
            <a:r>
              <a:rPr lang="en-US" sz="2000" dirty="0" smtClean="0"/>
              <a:t>Largest reduction for entities with load (LZ vs Hub mismatch)</a:t>
            </a:r>
            <a:endParaRPr lang="en-US" sz="1200" dirty="0"/>
          </a:p>
          <a:p>
            <a:r>
              <a:rPr lang="en-US" sz="2400" dirty="0" smtClean="0"/>
              <a:t>Entities that over-hedge could see MCE of zero</a:t>
            </a:r>
          </a:p>
          <a:p>
            <a:r>
              <a:rPr lang="en-US" sz="2400" dirty="0" smtClean="0"/>
              <a:t>Prior to NPRR639, MCE was always higher than zero</a:t>
            </a:r>
          </a:p>
          <a:p>
            <a:r>
              <a:rPr lang="en-US" sz="2400" dirty="0" smtClean="0"/>
              <a:t>CWG/MCWG discussed:</a:t>
            </a:r>
          </a:p>
          <a:p>
            <a:pPr lvl="1"/>
            <a:r>
              <a:rPr lang="en-US" sz="2000" dirty="0" smtClean="0"/>
              <a:t>What kind of behavior should we incentivize through credit rule design?</a:t>
            </a:r>
          </a:p>
          <a:p>
            <a:pPr lvl="1"/>
            <a:r>
              <a:rPr lang="en-US" sz="2000" dirty="0" smtClean="0"/>
              <a:t>What should the objective of MCE be?</a:t>
            </a:r>
          </a:p>
          <a:p>
            <a:pPr lvl="1"/>
            <a:r>
              <a:rPr lang="en-US" sz="2000" dirty="0" smtClean="0"/>
              <a:t>Do we need to consider changes to establish a floor for MCE?</a:t>
            </a:r>
          </a:p>
          <a:p>
            <a:endParaRPr lang="en-US" sz="2400" u="sng" dirty="0"/>
          </a:p>
          <a:p>
            <a:pPr lvl="1"/>
            <a:endParaRPr lang="en-US" dirty="0"/>
          </a:p>
          <a:p>
            <a:pPr lvl="1"/>
            <a:endParaRPr lang="en-US" dirty="0"/>
          </a:p>
          <a:p>
            <a:pPr lvl="1"/>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24090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MCWG update to WMS</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pPr marL="0" indent="0">
              <a:buNone/>
            </a:pPr>
            <a:r>
              <a:rPr lang="en-US" dirty="0" smtClean="0"/>
              <a:t>Argus presentation on Forward Price Data</a:t>
            </a:r>
          </a:p>
          <a:p>
            <a:pPr lvl="0" fontAlgn="ctr"/>
            <a:r>
              <a:rPr lang="en-US" sz="2400" dirty="0"/>
              <a:t>Forward Curves are the market’s current assessment of the value of a commodity for a specified delivery schedule sometime in the future</a:t>
            </a:r>
          </a:p>
          <a:p>
            <a:pPr>
              <a:defRPr/>
            </a:pPr>
            <a:r>
              <a:rPr lang="en-US" altLang="en-US" sz="2400" dirty="0"/>
              <a:t>Argus receives market data from multiple sources across the entire market</a:t>
            </a:r>
          </a:p>
          <a:p>
            <a:pPr>
              <a:defRPr/>
            </a:pPr>
            <a:r>
              <a:rPr lang="en-US" altLang="en-US" sz="2400" dirty="0"/>
              <a:t>Argus is independent; does not participate in commodity markets</a:t>
            </a:r>
          </a:p>
          <a:p>
            <a:pPr lvl="0">
              <a:defRPr/>
            </a:pPr>
            <a:r>
              <a:rPr lang="en-GB" sz="2400" dirty="0"/>
              <a:t>Monthly granularity, “no gaps” </a:t>
            </a:r>
          </a:p>
          <a:p>
            <a:pPr>
              <a:defRPr/>
            </a:pPr>
            <a:r>
              <a:rPr lang="en-US" altLang="en-US" sz="2400" dirty="0"/>
              <a:t>Product tested &amp; calibrated with market participants </a:t>
            </a:r>
          </a:p>
          <a:p>
            <a:pPr>
              <a:defRPr/>
            </a:pPr>
            <a:r>
              <a:rPr lang="en-US" altLang="en-US" sz="2400" dirty="0" smtClean="0"/>
              <a:t>Argus </a:t>
            </a:r>
            <a:r>
              <a:rPr lang="en-US" altLang="en-US" sz="2400" dirty="0"/>
              <a:t>developed proprietary models and algorithms for calculating forward curves in illiquid </a:t>
            </a:r>
            <a:r>
              <a:rPr lang="en-US" altLang="en-US" sz="2400" dirty="0" smtClean="0"/>
              <a:t>markets</a:t>
            </a:r>
          </a:p>
          <a:p>
            <a:pPr>
              <a:defRPr/>
            </a:pPr>
            <a:r>
              <a:rPr lang="en-US" altLang="en-US" sz="2400" dirty="0" smtClean="0"/>
              <a:t>Argus pricing data is used by other ISOs and ERCOT</a:t>
            </a:r>
            <a:endParaRPr lang="en-US" altLang="en-US" sz="2400" dirty="0"/>
          </a:p>
          <a:p>
            <a:endParaRPr lang="en-US" sz="2400" u="sng" dirty="0"/>
          </a:p>
          <a:p>
            <a:pPr lvl="1"/>
            <a:endParaRPr lang="en-US" dirty="0"/>
          </a:p>
          <a:p>
            <a:pPr lvl="1"/>
            <a:endParaRPr lang="en-US" dirty="0"/>
          </a:p>
          <a:p>
            <a:pPr lvl="1"/>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1547773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700</TotalTime>
  <Words>1432</Words>
  <Application>Microsoft Office PowerPoint</Application>
  <PresentationFormat>On-screen Show (4:3)</PresentationFormat>
  <Paragraphs>646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Market Credit Working Group update to the Wholesale Market Subcommittee</vt:lpstr>
      <vt:lpstr>MCWG update to WMS</vt:lpstr>
      <vt:lpstr>MCWG update to WMS</vt:lpstr>
      <vt:lpstr>MCWG update to WMS</vt:lpstr>
      <vt:lpstr>MCWG update to WMS</vt:lpstr>
      <vt:lpstr>MCWG update to WMS</vt:lpstr>
      <vt:lpstr>MCWG update to WMS</vt:lpstr>
      <vt:lpstr>MCWG update to WMS</vt:lpstr>
      <vt:lpstr>MCWG update to WMS</vt:lpstr>
      <vt:lpstr>Fixed Price Forward Curves – Mid-Points</vt:lpstr>
      <vt:lpstr>ERCOT Hourly Forward Curves – West Trading Hub Weekdays, On-Peak, 5X16</vt:lpstr>
      <vt:lpstr>MCWG update to WMS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Bill Barnes (NRG)</cp:lastModifiedBy>
  <cp:revision>64</cp:revision>
  <dcterms:created xsi:type="dcterms:W3CDTF">2006-08-16T00:00:00Z</dcterms:created>
  <dcterms:modified xsi:type="dcterms:W3CDTF">2015-08-03T14:57:47Z</dcterms:modified>
</cp:coreProperties>
</file>