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9" r:id="rId5"/>
    <p:sldId id="267" r:id="rId6"/>
    <p:sldId id="268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FC4-EADD-4D6B-A9A4-D65E47FD781D}" type="datetimeFigureOut">
              <a:rPr lang="en-US" smtClean="0"/>
              <a:t>8/4/2015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55042/2015LTRA_Data_TRE_ERCOT_PublicDraf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55042/Coal_retirements_RFI_Draft1.xlsx" TargetMode="External"/><Relationship Id="rId2" Type="http://schemas.openxmlformats.org/officeDocument/2006/relationships/hyperlink" Target="http://www.ercot.com/content/wcm/key_documents_lists/55034/XXXNPRR_01_Changes_to_PUN_Capacity_Reporting_Requirements_and_Forecasting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ete.warnken@ercot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rcot.com/content/wcm/key_documents_lists/55042/Environmental_reg_overview_SAWG_07_29_2015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55042/Co_optimization_Multi_interval_DRAFT_v3_07202015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55030/SAWG_042915_MIRTM_Plan_For_Study_Process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5</a:t>
            </a:r>
            <a:r>
              <a:rPr lang="en-US" baseline="30000" dirty="0" smtClean="0"/>
              <a:t>th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</a:p>
          <a:p>
            <a:endParaRPr lang="en-US" dirty="0" smtClean="0"/>
          </a:p>
          <a:p>
            <a:r>
              <a:rPr lang="en-US" dirty="0" smtClean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Draft – </a:t>
            </a:r>
            <a:r>
              <a:rPr lang="en-US" dirty="0" smtClean="0">
                <a:hlinkClick r:id="rId2"/>
              </a:rPr>
              <a:t>LTRA Summary Tables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None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r>
              <a:rPr lang="en-US" dirty="0" smtClean="0"/>
              <a:t>PUN Capacity Forecasting – </a:t>
            </a:r>
            <a:r>
              <a:rPr lang="en-US" dirty="0" smtClean="0">
                <a:hlinkClick r:id="rId2"/>
              </a:rPr>
              <a:t>ERCOT drafted an NPRR</a:t>
            </a:r>
            <a:r>
              <a:rPr lang="en-US" dirty="0" smtClean="0"/>
              <a:t> and is expected to file </a:t>
            </a:r>
            <a:r>
              <a:rPr lang="en-US" dirty="0" smtClean="0"/>
              <a:t>it for the September PRS.   </a:t>
            </a:r>
            <a:endParaRPr lang="en-US" dirty="0"/>
          </a:p>
          <a:p>
            <a:pPr fontAlgn="ctr"/>
            <a:r>
              <a:rPr lang="en-US" dirty="0"/>
              <a:t>Potential Coal Unit </a:t>
            </a:r>
            <a:r>
              <a:rPr lang="en-US" dirty="0" smtClean="0"/>
              <a:t>Requirements - ERCOT </a:t>
            </a:r>
            <a:r>
              <a:rPr lang="en-US" dirty="0"/>
              <a:t>is working on an </a:t>
            </a:r>
            <a:r>
              <a:rPr lang="en-US" dirty="0" smtClean="0"/>
              <a:t>RFI for impacts of environmental restrictions on Coal resources.  The RFI is </a:t>
            </a:r>
            <a:r>
              <a:rPr lang="en-US" dirty="0" smtClean="0">
                <a:hlinkClick r:id="rId3"/>
              </a:rPr>
              <a:t>here</a:t>
            </a:r>
            <a:r>
              <a:rPr lang="en-US" dirty="0" smtClean="0"/>
              <a:t> and ERCOT is currently welcoming feedback (Contact Pete Warnken </a:t>
            </a:r>
            <a:r>
              <a:rPr lang="en-US" dirty="0" smtClean="0">
                <a:hlinkClick r:id="rId4"/>
              </a:rPr>
              <a:t>pete.warnken@ercot.com</a:t>
            </a:r>
            <a:r>
              <a:rPr lang="en-US" dirty="0" smtClean="0"/>
              <a:t> )   This survey may be released </a:t>
            </a:r>
            <a:r>
              <a:rPr lang="en-US" i="1" dirty="0" smtClean="0"/>
              <a:t>with </a:t>
            </a:r>
            <a:r>
              <a:rPr lang="en-US" dirty="0" smtClean="0"/>
              <a:t>the CDR, but at this time it is </a:t>
            </a:r>
            <a:r>
              <a:rPr lang="en-US" i="1" dirty="0" smtClean="0"/>
              <a:t>not</a:t>
            </a:r>
            <a:r>
              <a:rPr lang="en-US" dirty="0" smtClean="0"/>
              <a:t> going to be factored in directly </a:t>
            </a:r>
            <a:r>
              <a:rPr lang="en-US" smtClean="0"/>
              <a:t>to the CDR. 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EPA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ERCOT delivered </a:t>
            </a:r>
            <a:r>
              <a:rPr lang="en-US" dirty="0" smtClean="0">
                <a:hlinkClick r:id="rId2"/>
              </a:rPr>
              <a:t>this update </a:t>
            </a:r>
            <a:r>
              <a:rPr lang="en-US" dirty="0" smtClean="0"/>
              <a:t>on effects of environmental policy change. 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3280" y="2256492"/>
            <a:ext cx="9016814" cy="412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32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 General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3" y="1464816"/>
            <a:ext cx="11425561" cy="5033638"/>
          </a:xfrm>
        </p:spPr>
        <p:txBody>
          <a:bodyPr numCol="2">
            <a:normAutofit/>
          </a:bodyPr>
          <a:lstStyle/>
          <a:p>
            <a:pPr marL="514350" indent="-514350">
              <a:buAutoNum type="arabicParenR"/>
            </a:pPr>
            <a:r>
              <a:rPr lang="en-US" strike="sngStrike" dirty="0" smtClean="0"/>
              <a:t>ERCOT </a:t>
            </a:r>
            <a:r>
              <a:rPr lang="en-US" strike="sngStrike" dirty="0"/>
              <a:t>provide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strike="sngStrike" dirty="0" smtClean="0"/>
              <a:t>Get </a:t>
            </a:r>
            <a:r>
              <a:rPr lang="en-US" strike="sngStrike" dirty="0"/>
              <a:t>written comments on concept paper </a:t>
            </a:r>
            <a:endParaRPr lang="en-US" strike="sngStrike" dirty="0" smtClean="0"/>
          </a:p>
          <a:p>
            <a:pPr marL="514350" indent="-514350">
              <a:buAutoNum type="arabicParenR"/>
            </a:pPr>
            <a:r>
              <a:rPr lang="en-US" strike="sngStrike" dirty="0" smtClean="0"/>
              <a:t>ERCOT </a:t>
            </a:r>
            <a:r>
              <a:rPr lang="en-US" strike="sngStrike" dirty="0"/>
              <a:t>and MPs discuss the Concept Paper and comments </a:t>
            </a:r>
            <a:r>
              <a:rPr lang="en-US" strike="sngStrike" dirty="0" smtClean="0"/>
              <a:t>received and </a:t>
            </a:r>
            <a:r>
              <a:rPr lang="en-US" strike="sngStrike" dirty="0"/>
              <a:t>make policy cuts at </a:t>
            </a:r>
            <a:r>
              <a:rPr lang="en-US" strike="sngStrike" dirty="0" smtClean="0"/>
              <a:t>focused </a:t>
            </a:r>
            <a:r>
              <a:rPr lang="en-US" strike="sngStrike" dirty="0"/>
              <a:t>SAWG </a:t>
            </a:r>
            <a:r>
              <a:rPr lang="en-US" strike="sngStrike" dirty="0" smtClean="0"/>
              <a:t>meetings</a:t>
            </a:r>
          </a:p>
          <a:p>
            <a:pPr marL="514350" indent="-514350">
              <a:buAutoNum type="arabicParenR"/>
            </a:pPr>
            <a:r>
              <a:rPr lang="en-US" dirty="0" smtClean="0"/>
              <a:t>Get </a:t>
            </a:r>
            <a:r>
              <a:rPr lang="en-US" dirty="0"/>
              <a:t>help from WMS and/or TAC on sticky policy </a:t>
            </a:r>
            <a:r>
              <a:rPr lang="en-US" dirty="0" smtClean="0"/>
              <a:t>cuts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ERCOT </a:t>
            </a:r>
            <a:r>
              <a:rPr lang="en-US" dirty="0"/>
              <a:t>write draft </a:t>
            </a:r>
            <a:r>
              <a:rPr lang="en-US" dirty="0" smtClean="0"/>
              <a:t>NPRRs</a:t>
            </a:r>
          </a:p>
          <a:p>
            <a:pPr marL="573088" lvl="2" indent="-61913">
              <a:buNone/>
            </a:pPr>
            <a:r>
              <a:rPr lang="en-US" dirty="0" smtClean="0"/>
              <a:t>a. RT Co-optimization</a:t>
            </a:r>
          </a:p>
          <a:p>
            <a:pPr marL="573088" lvl="2" indent="-61913">
              <a:buNone/>
            </a:pPr>
            <a:r>
              <a:rPr lang="en-US" dirty="0" smtClean="0"/>
              <a:t>b</a:t>
            </a:r>
            <a:r>
              <a:rPr lang="en-US" dirty="0"/>
              <a:t>. Multi-Interval SCED</a:t>
            </a:r>
          </a:p>
          <a:p>
            <a:pPr marL="115888" indent="-61913">
              <a:buNone/>
            </a:pPr>
            <a:r>
              <a:rPr lang="en-US" dirty="0" smtClean="0"/>
              <a:t>6) Market Participants provide comments on draft NPRRs</a:t>
            </a:r>
          </a:p>
          <a:p>
            <a:pPr marL="115888" indent="-61913">
              <a:buNone/>
            </a:pPr>
            <a:r>
              <a:rPr lang="en-US" dirty="0" smtClean="0"/>
              <a:t>7</a:t>
            </a:r>
            <a:r>
              <a:rPr lang="en-US" dirty="0"/>
              <a:t>) ERCOT and MPs discuss framework of Cost Benefit Analysis</a:t>
            </a:r>
          </a:p>
          <a:p>
            <a:pPr marL="115888" indent="-61913">
              <a:buNone/>
            </a:pPr>
            <a:r>
              <a:rPr lang="en-US" dirty="0" smtClean="0"/>
              <a:t>8</a:t>
            </a:r>
            <a:r>
              <a:rPr lang="en-US" dirty="0"/>
              <a:t>) ERCOT provide numbered NPRRs with preliminary Impact Analysis</a:t>
            </a:r>
          </a:p>
          <a:p>
            <a:pPr marL="115888" indent="-61913">
              <a:buNone/>
            </a:pPr>
            <a:r>
              <a:rPr lang="en-US" dirty="0" smtClean="0"/>
              <a:t>9</a:t>
            </a:r>
            <a:r>
              <a:rPr lang="en-US" dirty="0"/>
              <a:t>) Complete CBA</a:t>
            </a:r>
          </a:p>
        </p:txBody>
      </p:sp>
      <p:sp>
        <p:nvSpPr>
          <p:cNvPr id="4" name="Rectangle 3"/>
          <p:cNvSpPr/>
          <p:nvPr/>
        </p:nvSpPr>
        <p:spPr>
          <a:xfrm rot="20793567">
            <a:off x="8550867" y="369930"/>
            <a:ext cx="3291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No Change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Co-Optimization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5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New </a:t>
            </a:r>
            <a:r>
              <a:rPr lang="en-US" dirty="0" smtClean="0">
                <a:hlinkClick r:id="rId2"/>
              </a:rPr>
              <a:t>Whitepaper </a:t>
            </a:r>
            <a:r>
              <a:rPr lang="en-US" dirty="0"/>
              <a:t>r</a:t>
            </a:r>
            <a:r>
              <a:rPr lang="en-US" dirty="0" smtClean="0"/>
              <a:t>eleased –  Written comments requested for 9/23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049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Multi-Interval </a:t>
            </a:r>
            <a:r>
              <a:rPr lang="en-US" dirty="0" smtClean="0"/>
              <a:t>RTM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hlinkClick r:id="rId2"/>
              </a:rPr>
              <a:t>Readiness Study </a:t>
            </a:r>
            <a:r>
              <a:rPr lang="en-US" dirty="0" smtClean="0"/>
              <a:t>is under review at ERCOT, Resources have begun to assemble and prepare for the study</a:t>
            </a:r>
          </a:p>
          <a:p>
            <a:pPr lvl="1" fontAlgn="ctr"/>
            <a:endParaRPr lang="en-US" dirty="0"/>
          </a:p>
          <a:p>
            <a:pPr lvl="1" fontAlgn="ctr"/>
            <a:r>
              <a:rPr lang="en-US" dirty="0" smtClean="0"/>
              <a:t>No significant progress expected until 2016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 rot="20793567">
            <a:off x="8550867" y="369930"/>
            <a:ext cx="3291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No Change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244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 – </a:t>
            </a:r>
            <a:r>
              <a:rPr lang="en-US" dirty="0" smtClean="0"/>
              <a:t>August 26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Expected Agenda Items</a:t>
            </a:r>
          </a:p>
          <a:p>
            <a:r>
              <a:rPr lang="en-US" dirty="0" smtClean="0"/>
              <a:t>Review of LTRA data</a:t>
            </a:r>
          </a:p>
          <a:p>
            <a:r>
              <a:rPr lang="en-US" dirty="0" smtClean="0"/>
              <a:t>RT Co-optimization discussion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262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SAWG Update to WMS</vt:lpstr>
      <vt:lpstr>Report Releases</vt:lpstr>
      <vt:lpstr>CDR</vt:lpstr>
      <vt:lpstr>EPA Update</vt:lpstr>
      <vt:lpstr>RT Co-op General Plan</vt:lpstr>
      <vt:lpstr>RT Co-Optimization</vt:lpstr>
      <vt:lpstr>Multi-Interval RTM </vt:lpstr>
      <vt:lpstr>Next Meeting – August 26th, 2015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61</cp:revision>
  <dcterms:created xsi:type="dcterms:W3CDTF">2014-06-25T14:47:16Z</dcterms:created>
  <dcterms:modified xsi:type="dcterms:W3CDTF">2015-08-04T16:28:30Z</dcterms:modified>
</cp:coreProperties>
</file>