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64" r:id="rId3"/>
    <p:sldId id="258" r:id="rId4"/>
    <p:sldId id="259" r:id="rId5"/>
    <p:sldId id="260" r:id="rId6"/>
    <p:sldId id="263" r:id="rId7"/>
    <p:sldId id="262"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248745-7871-4608-9687-3CE0AA154C67}" type="datetimeFigureOut">
              <a:rPr lang="en-US" smtClean="0"/>
              <a:t>7/29/2015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DCEFC9-AFC0-43B5-81F5-9BFF0310310A}" type="slidenum">
              <a:rPr lang="en-US" smtClean="0"/>
              <a:t>‹#›</a:t>
            </a:fld>
            <a:endParaRPr lang="en-US"/>
          </a:p>
        </p:txBody>
      </p:sp>
    </p:spTree>
    <p:extLst>
      <p:ext uri="{BB962C8B-B14F-4D97-AF65-F5344CB8AC3E}">
        <p14:creationId xmlns:p14="http://schemas.microsoft.com/office/powerpoint/2010/main" val="3502957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DCEFC9-AFC0-43B5-81F5-9BFF0310310A}" type="slidenum">
              <a:rPr lang="en-US" smtClean="0"/>
              <a:t>4</a:t>
            </a:fld>
            <a:endParaRPr lang="en-US"/>
          </a:p>
        </p:txBody>
      </p:sp>
    </p:spTree>
    <p:extLst>
      <p:ext uri="{BB962C8B-B14F-4D97-AF65-F5344CB8AC3E}">
        <p14:creationId xmlns:p14="http://schemas.microsoft.com/office/powerpoint/2010/main" val="3092805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88B3C5-9C50-459C-A0B2-3AE3DA89816D}" type="datetimeFigureOut">
              <a:rPr lang="en-US" smtClean="0"/>
              <a:t>7/29/2015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4A59F-B348-4B63-824E-FC5561BC8DA4}" type="slidenum">
              <a:rPr lang="en-US" smtClean="0"/>
              <a:t>‹#›</a:t>
            </a:fld>
            <a:endParaRPr lang="en-US"/>
          </a:p>
        </p:txBody>
      </p:sp>
    </p:spTree>
    <p:extLst>
      <p:ext uri="{BB962C8B-B14F-4D97-AF65-F5344CB8AC3E}">
        <p14:creationId xmlns:p14="http://schemas.microsoft.com/office/powerpoint/2010/main" val="134460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88B3C5-9C50-459C-A0B2-3AE3DA89816D}" type="datetimeFigureOut">
              <a:rPr lang="en-US" smtClean="0"/>
              <a:t>7/29/2015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4A59F-B348-4B63-824E-FC5561BC8DA4}" type="slidenum">
              <a:rPr lang="en-US" smtClean="0"/>
              <a:t>‹#›</a:t>
            </a:fld>
            <a:endParaRPr lang="en-US"/>
          </a:p>
        </p:txBody>
      </p:sp>
    </p:spTree>
    <p:extLst>
      <p:ext uri="{BB962C8B-B14F-4D97-AF65-F5344CB8AC3E}">
        <p14:creationId xmlns:p14="http://schemas.microsoft.com/office/powerpoint/2010/main" val="1358961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88B3C5-9C50-459C-A0B2-3AE3DA89816D}" type="datetimeFigureOut">
              <a:rPr lang="en-US" smtClean="0"/>
              <a:t>7/29/2015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4A59F-B348-4B63-824E-FC5561BC8DA4}" type="slidenum">
              <a:rPr lang="en-US" smtClean="0"/>
              <a:t>‹#›</a:t>
            </a:fld>
            <a:endParaRPr lang="en-US"/>
          </a:p>
        </p:txBody>
      </p:sp>
    </p:spTree>
    <p:extLst>
      <p:ext uri="{BB962C8B-B14F-4D97-AF65-F5344CB8AC3E}">
        <p14:creationId xmlns:p14="http://schemas.microsoft.com/office/powerpoint/2010/main" val="362949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88B3C5-9C50-459C-A0B2-3AE3DA89816D}" type="datetimeFigureOut">
              <a:rPr lang="en-US" smtClean="0"/>
              <a:t>7/29/2015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4A59F-B348-4B63-824E-FC5561BC8DA4}" type="slidenum">
              <a:rPr lang="en-US" smtClean="0"/>
              <a:t>‹#›</a:t>
            </a:fld>
            <a:endParaRPr lang="en-US"/>
          </a:p>
        </p:txBody>
      </p:sp>
    </p:spTree>
    <p:extLst>
      <p:ext uri="{BB962C8B-B14F-4D97-AF65-F5344CB8AC3E}">
        <p14:creationId xmlns:p14="http://schemas.microsoft.com/office/powerpoint/2010/main" val="14231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88B3C5-9C50-459C-A0B2-3AE3DA89816D}" type="datetimeFigureOut">
              <a:rPr lang="en-US" smtClean="0"/>
              <a:t>7/29/2015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4A59F-B348-4B63-824E-FC5561BC8DA4}" type="slidenum">
              <a:rPr lang="en-US" smtClean="0"/>
              <a:t>‹#›</a:t>
            </a:fld>
            <a:endParaRPr lang="en-US"/>
          </a:p>
        </p:txBody>
      </p:sp>
    </p:spTree>
    <p:extLst>
      <p:ext uri="{BB962C8B-B14F-4D97-AF65-F5344CB8AC3E}">
        <p14:creationId xmlns:p14="http://schemas.microsoft.com/office/powerpoint/2010/main" val="2980613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88B3C5-9C50-459C-A0B2-3AE3DA89816D}" type="datetimeFigureOut">
              <a:rPr lang="en-US" smtClean="0"/>
              <a:t>7/29/2015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E4A59F-B348-4B63-824E-FC5561BC8DA4}" type="slidenum">
              <a:rPr lang="en-US" smtClean="0"/>
              <a:t>‹#›</a:t>
            </a:fld>
            <a:endParaRPr lang="en-US"/>
          </a:p>
        </p:txBody>
      </p:sp>
    </p:spTree>
    <p:extLst>
      <p:ext uri="{BB962C8B-B14F-4D97-AF65-F5344CB8AC3E}">
        <p14:creationId xmlns:p14="http://schemas.microsoft.com/office/powerpoint/2010/main" val="3655891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88B3C5-9C50-459C-A0B2-3AE3DA89816D}" type="datetimeFigureOut">
              <a:rPr lang="en-US" smtClean="0"/>
              <a:t>7/29/2015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E4A59F-B348-4B63-824E-FC5561BC8DA4}" type="slidenum">
              <a:rPr lang="en-US" smtClean="0"/>
              <a:t>‹#›</a:t>
            </a:fld>
            <a:endParaRPr lang="en-US"/>
          </a:p>
        </p:txBody>
      </p:sp>
    </p:spTree>
    <p:extLst>
      <p:ext uri="{BB962C8B-B14F-4D97-AF65-F5344CB8AC3E}">
        <p14:creationId xmlns:p14="http://schemas.microsoft.com/office/powerpoint/2010/main" val="3686753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88B3C5-9C50-459C-A0B2-3AE3DA89816D}" type="datetimeFigureOut">
              <a:rPr lang="en-US" smtClean="0"/>
              <a:t>7/29/2015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E4A59F-B348-4B63-824E-FC5561BC8DA4}" type="slidenum">
              <a:rPr lang="en-US" smtClean="0"/>
              <a:t>‹#›</a:t>
            </a:fld>
            <a:endParaRPr lang="en-US"/>
          </a:p>
        </p:txBody>
      </p:sp>
    </p:spTree>
    <p:extLst>
      <p:ext uri="{BB962C8B-B14F-4D97-AF65-F5344CB8AC3E}">
        <p14:creationId xmlns:p14="http://schemas.microsoft.com/office/powerpoint/2010/main" val="1800975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88B3C5-9C50-459C-A0B2-3AE3DA89816D}" type="datetimeFigureOut">
              <a:rPr lang="en-US" smtClean="0"/>
              <a:t>7/29/2015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E4A59F-B348-4B63-824E-FC5561BC8DA4}" type="slidenum">
              <a:rPr lang="en-US" smtClean="0"/>
              <a:t>‹#›</a:t>
            </a:fld>
            <a:endParaRPr lang="en-US"/>
          </a:p>
        </p:txBody>
      </p:sp>
    </p:spTree>
    <p:extLst>
      <p:ext uri="{BB962C8B-B14F-4D97-AF65-F5344CB8AC3E}">
        <p14:creationId xmlns:p14="http://schemas.microsoft.com/office/powerpoint/2010/main" val="145060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88B3C5-9C50-459C-A0B2-3AE3DA89816D}" type="datetimeFigureOut">
              <a:rPr lang="en-US" smtClean="0"/>
              <a:t>7/29/2015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E4A59F-B348-4B63-824E-FC5561BC8DA4}" type="slidenum">
              <a:rPr lang="en-US" smtClean="0"/>
              <a:t>‹#›</a:t>
            </a:fld>
            <a:endParaRPr lang="en-US"/>
          </a:p>
        </p:txBody>
      </p:sp>
    </p:spTree>
    <p:extLst>
      <p:ext uri="{BB962C8B-B14F-4D97-AF65-F5344CB8AC3E}">
        <p14:creationId xmlns:p14="http://schemas.microsoft.com/office/powerpoint/2010/main" val="133227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88B3C5-9C50-459C-A0B2-3AE3DA89816D}" type="datetimeFigureOut">
              <a:rPr lang="en-US" smtClean="0"/>
              <a:t>7/29/2015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E4A59F-B348-4B63-824E-FC5561BC8DA4}" type="slidenum">
              <a:rPr lang="en-US" smtClean="0"/>
              <a:t>‹#›</a:t>
            </a:fld>
            <a:endParaRPr lang="en-US"/>
          </a:p>
        </p:txBody>
      </p:sp>
    </p:spTree>
    <p:extLst>
      <p:ext uri="{BB962C8B-B14F-4D97-AF65-F5344CB8AC3E}">
        <p14:creationId xmlns:p14="http://schemas.microsoft.com/office/powerpoint/2010/main" val="1239102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88B3C5-9C50-459C-A0B2-3AE3DA89816D}" type="datetimeFigureOut">
              <a:rPr lang="en-US" smtClean="0"/>
              <a:t>7/29/2015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E4A59F-B348-4B63-824E-FC5561BC8DA4}" type="slidenum">
              <a:rPr lang="en-US" smtClean="0"/>
              <a:t>‹#›</a:t>
            </a:fld>
            <a:endParaRPr lang="en-US"/>
          </a:p>
        </p:txBody>
      </p:sp>
    </p:spTree>
    <p:extLst>
      <p:ext uri="{BB962C8B-B14F-4D97-AF65-F5344CB8AC3E}">
        <p14:creationId xmlns:p14="http://schemas.microsoft.com/office/powerpoint/2010/main" val="1192031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0245" y="734048"/>
            <a:ext cx="8060356" cy="4739759"/>
          </a:xfrm>
          <a:prstGeom prst="rect">
            <a:avLst/>
          </a:prstGeom>
          <a:noFill/>
        </p:spPr>
        <p:txBody>
          <a:bodyPr wrap="square" rtlCol="0">
            <a:spAutoFit/>
          </a:bodyPr>
          <a:lstStyle/>
          <a:p>
            <a:pPr marL="285750" indent="-285750">
              <a:buFont typeface="Arial" panose="020B0604020202020204" pitchFamily="34" charset="0"/>
              <a:buChar char="•"/>
            </a:pPr>
            <a:r>
              <a:rPr lang="en-US" dirty="0" smtClean="0"/>
              <a:t>Section </a:t>
            </a:r>
            <a:r>
              <a:rPr lang="en-US" dirty="0"/>
              <a:t>5.9 </a:t>
            </a:r>
            <a:r>
              <a:rPr lang="en-US" dirty="0" smtClean="0"/>
              <a:t>– added export language</a:t>
            </a:r>
          </a:p>
          <a:p>
            <a:pPr marL="457200" lvl="2"/>
            <a:r>
              <a:rPr lang="en-US" dirty="0">
                <a:solidFill>
                  <a:srgbClr val="FF0000"/>
                </a:solidFill>
              </a:rPr>
              <a:t>Each ERS Generator site must have an interconnection agreement with its TDSP prior to submitting an ERS offer and </a:t>
            </a:r>
            <a:r>
              <a:rPr lang="en-US" u="sng" dirty="0">
                <a:solidFill>
                  <a:srgbClr val="FF0000"/>
                </a:solidFill>
              </a:rPr>
              <a:t>must have exported energy to the ERCOT grid prior to the offer due date</a:t>
            </a:r>
            <a:r>
              <a:rPr lang="en-US" dirty="0" smtClean="0">
                <a:solidFill>
                  <a:srgbClr val="FF0000"/>
                </a:solidFill>
              </a:rPr>
              <a:t>.  </a:t>
            </a:r>
            <a:r>
              <a:rPr lang="en-US" dirty="0">
                <a:solidFill>
                  <a:srgbClr val="FF0000"/>
                </a:solidFill>
              </a:rPr>
              <a:t>An ERS Resource that cannot inject energy to the ERCOT System can only be offered as an ERS Load.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Section </a:t>
            </a:r>
            <a:r>
              <a:rPr lang="en-US" dirty="0" smtClean="0"/>
              <a:t>5.12 – remove and the Fuel </a:t>
            </a:r>
            <a:r>
              <a:rPr lang="en-US" dirty="0" smtClean="0"/>
              <a:t>Type</a:t>
            </a:r>
          </a:p>
          <a:p>
            <a:pPr lvl="1"/>
            <a:r>
              <a:rPr lang="en-US" dirty="0">
                <a:solidFill>
                  <a:srgbClr val="FF0000"/>
                </a:solidFill>
              </a:rPr>
              <a:t>For each site in an ERS Load with a backup generator used to provide some or all of the demand response, for each site in an ERS Load with a DRG, and for each site in an ERS Generator, the QSE must specify the nameplate MW of the </a:t>
            </a:r>
            <a:r>
              <a:rPr lang="en-US" dirty="0" smtClean="0">
                <a:solidFill>
                  <a:srgbClr val="FF0000"/>
                </a:solidFill>
              </a:rPr>
              <a:t>generator. </a:t>
            </a:r>
            <a:r>
              <a:rPr lang="en-US" strike="sngStrike" dirty="0">
                <a:solidFill>
                  <a:srgbClr val="FF0000"/>
                </a:solidFill>
              </a:rPr>
              <a:t>and the fuel type</a:t>
            </a:r>
            <a:r>
              <a:rPr lang="x-none" sz="1400" strike="sngStrike">
                <a:solidFill>
                  <a:srgbClr val="FF0000"/>
                </a:solidFill>
              </a:rPr>
              <a:t> </a:t>
            </a:r>
            <a:r>
              <a:rPr lang="en-US" strike="sngStrike" dirty="0">
                <a:solidFill>
                  <a:srgbClr val="FF0000"/>
                </a:solidFill>
              </a:rPr>
              <a:t>.  </a:t>
            </a:r>
          </a:p>
          <a:p>
            <a:r>
              <a:rPr lang="x-none" sz="1400"/>
              <a:t> </a:t>
            </a:r>
            <a:endParaRPr lang="en-US" dirty="0" smtClean="0"/>
          </a:p>
          <a:p>
            <a:pPr marL="285750" indent="-285750">
              <a:buFont typeface="Arial" panose="020B0604020202020204" pitchFamily="34" charset="0"/>
              <a:buChar char="•"/>
            </a:pPr>
            <a:r>
              <a:rPr lang="en-US" dirty="0"/>
              <a:t>Section 5.26 – remove words “the baseline selection” </a:t>
            </a:r>
            <a:endParaRPr lang="en-US" dirty="0" smtClean="0"/>
          </a:p>
          <a:p>
            <a:pPr marL="457200" lvl="2"/>
            <a:r>
              <a:rPr lang="en-US" dirty="0">
                <a:solidFill>
                  <a:srgbClr val="FF0000"/>
                </a:solidFill>
              </a:rPr>
              <a:t>QSEs may not change the price, the MW capacity, </a:t>
            </a:r>
            <a:r>
              <a:rPr lang="en-US" strike="sngStrike" dirty="0">
                <a:solidFill>
                  <a:srgbClr val="FF0000"/>
                </a:solidFill>
              </a:rPr>
              <a:t>the baseline selection, </a:t>
            </a:r>
            <a:r>
              <a:rPr lang="en-US" dirty="0">
                <a:solidFill>
                  <a:srgbClr val="FF0000"/>
                </a:solidFill>
              </a:rPr>
              <a:t>or the declared maximum base Load of an ERS Resource after the offer is submitted.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
        <p:nvSpPr>
          <p:cNvPr id="5" name="TextBox 4"/>
          <p:cNvSpPr txBox="1"/>
          <p:nvPr/>
        </p:nvSpPr>
        <p:spPr>
          <a:xfrm>
            <a:off x="517358" y="285690"/>
            <a:ext cx="6577122" cy="400110"/>
          </a:xfrm>
          <a:prstGeom prst="rect">
            <a:avLst/>
          </a:prstGeom>
          <a:noFill/>
        </p:spPr>
        <p:txBody>
          <a:bodyPr wrap="none" rtlCol="0">
            <a:spAutoFit/>
          </a:bodyPr>
          <a:lstStyle/>
          <a:p>
            <a:r>
              <a:rPr lang="en-US" sz="2000" i="1" u="sng" dirty="0" smtClean="0"/>
              <a:t>Edits made by ERCOT after the release for Stakeholder review</a:t>
            </a:r>
            <a:endParaRPr lang="en-US" sz="2000" i="1" u="sng" dirty="0"/>
          </a:p>
        </p:txBody>
      </p:sp>
    </p:spTree>
    <p:extLst>
      <p:ext uri="{BB962C8B-B14F-4D97-AF65-F5344CB8AC3E}">
        <p14:creationId xmlns:p14="http://schemas.microsoft.com/office/powerpoint/2010/main" val="2732456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17358" y="285690"/>
            <a:ext cx="6577122" cy="400110"/>
          </a:xfrm>
          <a:prstGeom prst="rect">
            <a:avLst/>
          </a:prstGeom>
          <a:noFill/>
        </p:spPr>
        <p:txBody>
          <a:bodyPr wrap="none" rtlCol="0">
            <a:spAutoFit/>
          </a:bodyPr>
          <a:lstStyle/>
          <a:p>
            <a:r>
              <a:rPr lang="en-US" sz="2000" i="1" u="sng" dirty="0" smtClean="0"/>
              <a:t>Edits made by ERCOT after the release for Stakeholder review</a:t>
            </a:r>
            <a:endParaRPr lang="en-US" sz="2000" i="1" u="sng" dirty="0"/>
          </a:p>
        </p:txBody>
      </p:sp>
      <p:sp>
        <p:nvSpPr>
          <p:cNvPr id="5" name="TextBox 4"/>
          <p:cNvSpPr txBox="1"/>
          <p:nvPr/>
        </p:nvSpPr>
        <p:spPr>
          <a:xfrm>
            <a:off x="381000" y="838200"/>
            <a:ext cx="8686800" cy="4247317"/>
          </a:xfrm>
          <a:prstGeom prst="rect">
            <a:avLst/>
          </a:prstGeom>
          <a:noFill/>
        </p:spPr>
        <p:txBody>
          <a:bodyPr wrap="square" rtlCol="0">
            <a:spAutoFit/>
          </a:bodyPr>
          <a:lstStyle/>
          <a:p>
            <a:pPr marL="285750" indent="-285750">
              <a:buFont typeface="Arial" panose="020B0604020202020204" pitchFamily="34" charset="0"/>
              <a:buChar char="•"/>
            </a:pPr>
            <a:r>
              <a:rPr lang="en-US" dirty="0"/>
              <a:t>Section 11.13 – clarified self-test and planned maintenance form </a:t>
            </a:r>
            <a:r>
              <a:rPr lang="en-US" dirty="0" smtClean="0"/>
              <a:t>submission &amp; modify revision language to be similar to that of ERS Loads</a:t>
            </a:r>
            <a:endParaRPr lang="en-US" dirty="0"/>
          </a:p>
          <a:p>
            <a:pPr marL="457200" lvl="2"/>
            <a:r>
              <a:rPr lang="en-US" u="sng" dirty="0">
                <a:solidFill>
                  <a:srgbClr val="FF0000"/>
                </a:solidFill>
              </a:rPr>
              <a:t>If the QSE elects to notify ERCOT of self-test schedules and/or planned maintenance, the QSE must submit the required forms to </a:t>
            </a:r>
            <a:r>
              <a:rPr lang="en-US" strike="sngStrike" dirty="0">
                <a:solidFill>
                  <a:srgbClr val="FF0000"/>
                </a:solidFill>
              </a:rPr>
              <a:t>submission forms are required to be received by </a:t>
            </a:r>
            <a:r>
              <a:rPr lang="en-US" dirty="0">
                <a:solidFill>
                  <a:srgbClr val="FF0000"/>
                </a:solidFill>
              </a:rPr>
              <a:t>ERCOT no later than two Business Days prior to the start of an ERS Standard Contract Term, QSEs representing ERS Generators shall submit the following information</a:t>
            </a:r>
            <a:r>
              <a:rPr lang="en-US" dirty="0" smtClean="0">
                <a:solidFill>
                  <a:srgbClr val="FF0000"/>
                </a:solidFill>
              </a:rPr>
              <a:t>:</a:t>
            </a:r>
          </a:p>
          <a:p>
            <a:pPr marL="457200" lvl="2"/>
            <a:endParaRPr lang="en-US" dirty="0"/>
          </a:p>
          <a:p>
            <a:pPr marL="285750" indent="-285750">
              <a:buFont typeface="Arial" panose="020B0604020202020204" pitchFamily="34" charset="0"/>
              <a:buChar char="•"/>
            </a:pPr>
            <a:r>
              <a:rPr lang="en-US" dirty="0"/>
              <a:t>Section 14.4 – clarified split deployment language</a:t>
            </a:r>
          </a:p>
          <a:p>
            <a:pPr lvl="1"/>
            <a:r>
              <a:rPr lang="en-US" dirty="0">
                <a:solidFill>
                  <a:srgbClr val="FF0000"/>
                </a:solidFill>
              </a:rPr>
              <a:t>Edited to align more closely with Protocol language is 6.5.9.4.2</a:t>
            </a:r>
            <a:r>
              <a:rPr lang="en-US" dirty="0"/>
              <a:t>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Section 19.12 thru 19.17 – reinsert reinstatement language</a:t>
            </a:r>
          </a:p>
          <a:p>
            <a:pPr lvl="1"/>
            <a:r>
              <a:rPr lang="en-US" dirty="0">
                <a:solidFill>
                  <a:srgbClr val="FF0000"/>
                </a:solidFill>
              </a:rPr>
              <a:t>A complete import of the reinstatement language from the Feb-May 2014 TRSOW document.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225693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609600"/>
            <a:ext cx="7467600" cy="3200876"/>
          </a:xfrm>
          <a:prstGeom prst="rect">
            <a:avLst/>
          </a:prstGeom>
          <a:noFill/>
        </p:spPr>
        <p:txBody>
          <a:bodyPr wrap="square" rtlCol="0">
            <a:spAutoFit/>
          </a:bodyPr>
          <a:lstStyle/>
          <a:p>
            <a:r>
              <a:rPr lang="en-US" sz="2000" i="1" u="sng" dirty="0" smtClean="0"/>
              <a:t>Significant Items Added or Changed</a:t>
            </a:r>
          </a:p>
          <a:p>
            <a:endParaRPr lang="en-US" sz="2000" i="1" u="sng" dirty="0"/>
          </a:p>
          <a:p>
            <a:pPr marL="285750" indent="-285750">
              <a:buFont typeface="Arial" panose="020B0604020202020204" pitchFamily="34" charset="0"/>
              <a:buChar char="•"/>
            </a:pPr>
            <a:r>
              <a:rPr lang="en-US" dirty="0" smtClean="0"/>
              <a:t>Sections 8.5, 8.6 Treatment of sites with Distributed Renewable Generation (DRG</a:t>
            </a:r>
            <a:r>
              <a:rPr lang="en-US" dirty="0" smtClean="0"/>
              <a: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Section 8.11 - Change P.E Affidavits for meter data submission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Section 13 - Supplemental Resources</a:t>
            </a:r>
          </a:p>
          <a:p>
            <a:pPr marL="285750" indent="-285750">
              <a:buFont typeface="Arial" panose="020B0604020202020204" pitchFamily="34" charset="0"/>
              <a:buChar char="•"/>
            </a:pPr>
            <a:endParaRPr lang="en-US" dirty="0"/>
          </a:p>
          <a:p>
            <a:endParaRPr lang="en-US" dirty="0"/>
          </a:p>
          <a:p>
            <a:r>
              <a:rPr lang="en-US" dirty="0" smtClean="0"/>
              <a:t> </a:t>
            </a:r>
            <a:endParaRPr lang="en-US" dirty="0"/>
          </a:p>
        </p:txBody>
      </p:sp>
    </p:spTree>
    <p:extLst>
      <p:ext uri="{BB962C8B-B14F-4D97-AF65-F5344CB8AC3E}">
        <p14:creationId xmlns:p14="http://schemas.microsoft.com/office/powerpoint/2010/main" val="907052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9554" y="762000"/>
            <a:ext cx="8247246" cy="4247317"/>
          </a:xfrm>
          <a:prstGeom prst="rect">
            <a:avLst/>
          </a:prstGeom>
          <a:noFill/>
        </p:spPr>
        <p:txBody>
          <a:bodyPr wrap="square" rtlCol="0">
            <a:spAutoFit/>
          </a:bodyPr>
          <a:lstStyle/>
          <a:p>
            <a:pPr marL="285750" indent="-285750">
              <a:buFont typeface="Arial" panose="020B0604020202020204" pitchFamily="34" charset="0"/>
              <a:buChar char="•"/>
            </a:pPr>
            <a:r>
              <a:rPr lang="en-US" dirty="0"/>
              <a:t>Various formatting </a:t>
            </a:r>
            <a:r>
              <a:rPr lang="en-US" dirty="0" smtClean="0"/>
              <a:t>changes</a:t>
            </a:r>
          </a:p>
          <a:p>
            <a:pPr marL="285750" indent="-285750">
              <a:buFont typeface="Arial" panose="020B0604020202020204" pitchFamily="34" charset="0"/>
              <a:buChar char="•"/>
            </a:pPr>
            <a:endParaRPr lang="en-US" dirty="0"/>
          </a:p>
          <a:p>
            <a:pPr marL="285750" lvl="0" indent="-285750">
              <a:buFont typeface="Arial" panose="020B0604020202020204" pitchFamily="34" charset="0"/>
              <a:buChar char="•"/>
            </a:pPr>
            <a:r>
              <a:rPr lang="en-US" dirty="0" smtClean="0"/>
              <a:t>Section </a:t>
            </a:r>
            <a:r>
              <a:rPr lang="en-US" dirty="0" smtClean="0"/>
              <a:t>5.9 - Language </a:t>
            </a:r>
            <a:r>
              <a:rPr lang="en-US" dirty="0"/>
              <a:t>regarding </a:t>
            </a:r>
            <a:r>
              <a:rPr lang="en-US" dirty="0" smtClean="0"/>
              <a:t>ERS Generators </a:t>
            </a:r>
            <a:r>
              <a:rPr lang="en-US" dirty="0"/>
              <a:t>having to be energized prior to offer submission; evidence of </a:t>
            </a:r>
            <a:r>
              <a:rPr lang="en-US" dirty="0" smtClean="0"/>
              <a:t>export</a:t>
            </a:r>
          </a:p>
          <a:p>
            <a:pPr marL="285750" lvl="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Section 5.22 &amp; 20.2 - Language prohibiting ERS Capacity to be dually committed to provide other services including participating  in SCED</a:t>
            </a:r>
          </a:p>
          <a:p>
            <a:pPr marL="285750" lvl="0" indent="-285750">
              <a:buFont typeface="Arial" panose="020B0604020202020204" pitchFamily="34" charset="0"/>
              <a:buChar char="•"/>
            </a:pPr>
            <a:endParaRPr lang="en-US" dirty="0" smtClean="0"/>
          </a:p>
          <a:p>
            <a:pPr marL="285750" lvl="0" indent="-285750">
              <a:buFont typeface="Arial" panose="020B0604020202020204" pitchFamily="34" charset="0"/>
              <a:buChar char="•"/>
            </a:pPr>
            <a:r>
              <a:rPr lang="en-US" dirty="0" smtClean="0"/>
              <a:t>Section 11.4 – Notification requirements for revising scheduled periods of unavailability for ERS Loads</a:t>
            </a:r>
            <a:endParaRPr lang="en-US" dirty="0"/>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r>
              <a:rPr lang="en-US" dirty="0" smtClean="0"/>
              <a:t>Section 18 – Test cycle changed from 365 to 330 </a:t>
            </a:r>
            <a:r>
              <a:rPr lang="en-US" dirty="0"/>
              <a:t>days </a:t>
            </a:r>
            <a:endParaRPr lang="en-US" dirty="0" smtClean="0"/>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r>
              <a:rPr lang="en-US" dirty="0" smtClean="0"/>
              <a:t>Section 19.7 – Clarification of two consecutive test failures</a:t>
            </a:r>
          </a:p>
          <a:p>
            <a:pPr marL="285750" lvl="0" indent="-285750">
              <a:buFont typeface="Arial" panose="020B0604020202020204" pitchFamily="34" charset="0"/>
              <a:buChar char="•"/>
            </a:pPr>
            <a:endParaRPr lang="en-US" dirty="0" smtClean="0"/>
          </a:p>
        </p:txBody>
      </p:sp>
      <p:sp>
        <p:nvSpPr>
          <p:cNvPr id="5" name="TextBox 4"/>
          <p:cNvSpPr txBox="1"/>
          <p:nvPr/>
        </p:nvSpPr>
        <p:spPr>
          <a:xfrm>
            <a:off x="609600" y="146926"/>
            <a:ext cx="2416046" cy="400110"/>
          </a:xfrm>
          <a:prstGeom prst="rect">
            <a:avLst/>
          </a:prstGeom>
          <a:noFill/>
        </p:spPr>
        <p:txBody>
          <a:bodyPr wrap="none" rtlCol="0">
            <a:spAutoFit/>
          </a:bodyPr>
          <a:lstStyle/>
          <a:p>
            <a:r>
              <a:rPr lang="en-US" sz="2000" i="1" u="sng" dirty="0" smtClean="0"/>
              <a:t>Other Lesser Changes</a:t>
            </a:r>
            <a:endParaRPr lang="en-US" sz="2000" i="1" u="sng" dirty="0"/>
          </a:p>
        </p:txBody>
      </p:sp>
    </p:spTree>
    <p:extLst>
      <p:ext uri="{BB962C8B-B14F-4D97-AF65-F5344CB8AC3E}">
        <p14:creationId xmlns:p14="http://schemas.microsoft.com/office/powerpoint/2010/main" val="3604540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333345"/>
            <a:ext cx="4704108" cy="400110"/>
          </a:xfrm>
          <a:prstGeom prst="rect">
            <a:avLst/>
          </a:prstGeom>
          <a:noFill/>
        </p:spPr>
        <p:txBody>
          <a:bodyPr wrap="none" rtlCol="0">
            <a:spAutoFit/>
          </a:bodyPr>
          <a:lstStyle/>
          <a:p>
            <a:r>
              <a:rPr lang="en-US" sz="2000" i="1" u="sng" dirty="0" smtClean="0"/>
              <a:t>Comments Received with ERCOT’s Response</a:t>
            </a:r>
            <a:endParaRPr lang="en-US" sz="2000" i="1" u="sng" dirty="0"/>
          </a:p>
        </p:txBody>
      </p:sp>
      <p:sp>
        <p:nvSpPr>
          <p:cNvPr id="5" name="TextBox 4"/>
          <p:cNvSpPr txBox="1"/>
          <p:nvPr/>
        </p:nvSpPr>
        <p:spPr>
          <a:xfrm>
            <a:off x="628048" y="914400"/>
            <a:ext cx="7848600" cy="5355312"/>
          </a:xfrm>
          <a:prstGeom prst="rect">
            <a:avLst/>
          </a:prstGeom>
          <a:noFill/>
        </p:spPr>
        <p:txBody>
          <a:bodyPr wrap="square" rtlCol="0">
            <a:spAutoFit/>
          </a:bodyPr>
          <a:lstStyle/>
          <a:p>
            <a:pPr lvl="0"/>
            <a:r>
              <a:rPr lang="en-US" dirty="0" smtClean="0"/>
              <a:t>Section 5.26 – Under Offer Submission</a:t>
            </a:r>
          </a:p>
          <a:p>
            <a:pPr marL="742950" lvl="1" indent="-285750">
              <a:buFont typeface="Arial" panose="020B0604020202020204" pitchFamily="34" charset="0"/>
              <a:buChar char="•"/>
            </a:pPr>
            <a:r>
              <a:rPr lang="en-US" dirty="0"/>
              <a:t>QSEs may not change the price, the MW capacity, </a:t>
            </a:r>
            <a:r>
              <a:rPr lang="en-US" strike="sngStrike" dirty="0"/>
              <a:t>the baseline selection, </a:t>
            </a:r>
            <a:r>
              <a:rPr lang="en-US" dirty="0"/>
              <a:t>or the declared maximum base Load of an ERS Resource after the offer is </a:t>
            </a:r>
            <a:r>
              <a:rPr lang="en-US" dirty="0" smtClean="0"/>
              <a:t>submitted. </a:t>
            </a:r>
            <a:r>
              <a:rPr lang="en-US" strike="sngStrike" dirty="0" smtClean="0"/>
              <a:t>absent a request to do so for good cause and agreement by ERCOT to accept the change.</a:t>
            </a:r>
            <a:r>
              <a:rPr lang="x-none"/>
              <a:t> </a:t>
            </a:r>
            <a:endParaRPr lang="en-US" dirty="0" smtClean="0"/>
          </a:p>
          <a:p>
            <a:pPr marL="742950" lvl="1" indent="-285750">
              <a:buFont typeface="Arial" panose="020B0604020202020204" pitchFamily="34" charset="0"/>
              <a:buChar char="•"/>
            </a:pPr>
            <a:r>
              <a:rPr lang="en-US" dirty="0" smtClean="0"/>
              <a:t>Why </a:t>
            </a:r>
            <a:r>
              <a:rPr lang="en-US" dirty="0"/>
              <a:t>is there no ability to request a change “for good cause</a:t>
            </a:r>
            <a:r>
              <a:rPr lang="en-US" dirty="0" smtClean="0"/>
              <a:t>”?</a:t>
            </a:r>
          </a:p>
          <a:p>
            <a:pPr lvl="2"/>
            <a:r>
              <a:rPr lang="en-US" dirty="0" smtClean="0">
                <a:solidFill>
                  <a:srgbClr val="FF0000"/>
                </a:solidFill>
              </a:rPr>
              <a:t>ERCOT Response: All offers are binding when submitted. In no case will ERCOT accept a change in price or capacity after submittal. “the baseline selection,” was removed because there is a circumstance when the baseline can be changed during the course of the SCT.</a:t>
            </a:r>
            <a:endParaRPr lang="en-US" dirty="0">
              <a:solidFill>
                <a:srgbClr val="FF0000"/>
              </a:solidFill>
            </a:endParaRPr>
          </a:p>
          <a:p>
            <a:pPr marL="742950" lvl="1" indent="-285750">
              <a:buFont typeface="Arial" panose="020B0604020202020204" pitchFamily="34" charset="0"/>
              <a:buChar char="•"/>
            </a:pPr>
            <a:endParaRPr lang="en-US" dirty="0" smtClean="0"/>
          </a:p>
          <a:p>
            <a:pPr marL="742950" lvl="1" indent="-285750">
              <a:buFont typeface="Arial" panose="020B0604020202020204" pitchFamily="34" charset="0"/>
              <a:buChar char="•"/>
            </a:pPr>
            <a:r>
              <a:rPr lang="en-US" dirty="0" smtClean="0"/>
              <a:t>If </a:t>
            </a:r>
            <a:r>
              <a:rPr lang="en-US" dirty="0"/>
              <a:t>an ERS Resource performance is better under a different baseline, can the baseline be changed after a deployment or test</a:t>
            </a:r>
            <a:r>
              <a:rPr lang="en-US" dirty="0" smtClean="0"/>
              <a:t>?</a:t>
            </a:r>
          </a:p>
          <a:p>
            <a:pPr lvl="2"/>
            <a:r>
              <a:rPr lang="en-US" dirty="0" smtClean="0">
                <a:solidFill>
                  <a:srgbClr val="FF0000"/>
                </a:solidFill>
              </a:rPr>
              <a:t>ERCOT Response: If the baseline assignment on the offer is limited to “alternate” because of insufficient interval data history the QSE can request a re-evaluation of the baseline and use of a default baseline if allowed.  No other baseline changes are allowed </a:t>
            </a:r>
          </a:p>
          <a:p>
            <a:pPr lvl="0"/>
            <a:endParaRPr lang="en-US" dirty="0"/>
          </a:p>
          <a:p>
            <a:pPr lvl="0"/>
            <a:endParaRPr lang="en-US" dirty="0" smtClean="0">
              <a:solidFill>
                <a:srgbClr val="FF0000"/>
              </a:solidFill>
            </a:endParaRPr>
          </a:p>
        </p:txBody>
      </p:sp>
    </p:spTree>
    <p:extLst>
      <p:ext uri="{BB962C8B-B14F-4D97-AF65-F5344CB8AC3E}">
        <p14:creationId xmlns:p14="http://schemas.microsoft.com/office/powerpoint/2010/main" val="1906237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838200"/>
            <a:ext cx="8229600" cy="3970318"/>
          </a:xfrm>
          <a:prstGeom prst="rect">
            <a:avLst/>
          </a:prstGeom>
          <a:noFill/>
        </p:spPr>
        <p:txBody>
          <a:bodyPr wrap="square" rtlCol="0">
            <a:spAutoFit/>
          </a:bodyPr>
          <a:lstStyle/>
          <a:p>
            <a:r>
              <a:rPr lang="en-US" dirty="0" smtClean="0"/>
              <a:t>Section </a:t>
            </a:r>
            <a:r>
              <a:rPr lang="en-US" dirty="0" smtClean="0"/>
              <a:t>11.2, 11.13 &amp; 12 regarding </a:t>
            </a:r>
            <a:r>
              <a:rPr lang="en-US" dirty="0" smtClean="0"/>
              <a:t>a schedule of planned maintenance </a:t>
            </a:r>
            <a:r>
              <a:rPr lang="en-US" dirty="0" smtClean="0"/>
              <a:t>and unavailability for </a:t>
            </a:r>
            <a:r>
              <a:rPr lang="en-US" dirty="0" smtClean="0"/>
              <a:t>ERS Loads or Generators.</a:t>
            </a:r>
          </a:p>
          <a:p>
            <a:pPr marL="742950" lvl="1" indent="-285750">
              <a:buFont typeface="Arial" panose="020B0604020202020204" pitchFamily="34" charset="0"/>
              <a:buChar char="•"/>
            </a:pPr>
            <a:r>
              <a:rPr lang="en-US" dirty="0" smtClean="0"/>
              <a:t>Recommendation that 2 days notice is sufficient.  Maintenance activities are more frequently scheduled with 2 days notice than 5.</a:t>
            </a:r>
          </a:p>
          <a:p>
            <a:pPr lvl="2"/>
            <a:r>
              <a:rPr lang="en-US" dirty="0" smtClean="0">
                <a:solidFill>
                  <a:srgbClr val="FF0000"/>
                </a:solidFill>
              </a:rPr>
              <a:t>ERCOT Response: ERCOT </a:t>
            </a:r>
            <a:r>
              <a:rPr lang="en-US" dirty="0" smtClean="0">
                <a:solidFill>
                  <a:srgbClr val="FF0000"/>
                </a:solidFill>
              </a:rPr>
              <a:t>agrees </a:t>
            </a:r>
            <a:r>
              <a:rPr lang="en-US" dirty="0" smtClean="0">
                <a:solidFill>
                  <a:srgbClr val="FF0000"/>
                </a:solidFill>
              </a:rPr>
              <a:t>to shorten the notice requirement to 3 days.  ERCOT’s judgment is that allowing  less than 3 days notice would </a:t>
            </a:r>
            <a:r>
              <a:rPr lang="en-US" dirty="0">
                <a:solidFill>
                  <a:srgbClr val="FF0000"/>
                </a:solidFill>
              </a:rPr>
              <a:t>unduly </a:t>
            </a:r>
            <a:r>
              <a:rPr lang="en-US" dirty="0" smtClean="0">
                <a:solidFill>
                  <a:srgbClr val="FF0000"/>
                </a:solidFill>
              </a:rPr>
              <a:t>reduce </a:t>
            </a:r>
            <a:r>
              <a:rPr lang="en-US" dirty="0">
                <a:solidFill>
                  <a:srgbClr val="FF0000"/>
                </a:solidFill>
              </a:rPr>
              <a:t>the effectiveness of ERS by </a:t>
            </a:r>
            <a:r>
              <a:rPr lang="en-US" dirty="0" smtClean="0">
                <a:solidFill>
                  <a:srgbClr val="FF0000"/>
                </a:solidFill>
              </a:rPr>
              <a:t>enabling providers  to submit unavailability/planned maintenance time in anticipation </a:t>
            </a:r>
            <a:r>
              <a:rPr lang="en-US" dirty="0">
                <a:solidFill>
                  <a:srgbClr val="FF0000"/>
                </a:solidFill>
              </a:rPr>
              <a:t>of periods of </a:t>
            </a:r>
            <a:r>
              <a:rPr lang="en-US" dirty="0" smtClean="0">
                <a:solidFill>
                  <a:srgbClr val="FF0000"/>
                </a:solidFill>
              </a:rPr>
              <a:t>scarcity.  Self-deployment during  those periods </a:t>
            </a:r>
            <a:r>
              <a:rPr lang="en-US" dirty="0">
                <a:solidFill>
                  <a:srgbClr val="FF0000"/>
                </a:solidFill>
              </a:rPr>
              <a:t>would go </a:t>
            </a:r>
            <a:r>
              <a:rPr lang="en-US" dirty="0" smtClean="0">
                <a:solidFill>
                  <a:srgbClr val="FF0000"/>
                </a:solidFill>
              </a:rPr>
              <a:t>un-penalized and would override ERCOT </a:t>
            </a:r>
            <a:r>
              <a:rPr lang="en-US" dirty="0" smtClean="0">
                <a:solidFill>
                  <a:srgbClr val="FF0000"/>
                </a:solidFill>
              </a:rPr>
              <a:t>Operation’s  </a:t>
            </a:r>
            <a:r>
              <a:rPr lang="en-US" dirty="0" smtClean="0">
                <a:solidFill>
                  <a:srgbClr val="FF0000"/>
                </a:solidFill>
              </a:rPr>
              <a:t>ability to dispatch that capacity when needed for reliability. </a:t>
            </a:r>
          </a:p>
          <a:p>
            <a:endParaRPr lang="en-US" dirty="0" smtClean="0"/>
          </a:p>
          <a:p>
            <a:pPr lvl="2"/>
            <a:endParaRPr lang="en-US" dirty="0" smtClean="0">
              <a:solidFill>
                <a:srgbClr val="FF0000"/>
              </a:solidFill>
            </a:endParaRPr>
          </a:p>
          <a:p>
            <a:pPr lvl="0"/>
            <a:endParaRPr lang="en-US" dirty="0" smtClean="0"/>
          </a:p>
        </p:txBody>
      </p:sp>
      <p:sp>
        <p:nvSpPr>
          <p:cNvPr id="6" name="TextBox 5"/>
          <p:cNvSpPr txBox="1"/>
          <p:nvPr/>
        </p:nvSpPr>
        <p:spPr>
          <a:xfrm>
            <a:off x="533400" y="333345"/>
            <a:ext cx="4704108" cy="400110"/>
          </a:xfrm>
          <a:prstGeom prst="rect">
            <a:avLst/>
          </a:prstGeom>
          <a:noFill/>
        </p:spPr>
        <p:txBody>
          <a:bodyPr wrap="none" rtlCol="0">
            <a:spAutoFit/>
          </a:bodyPr>
          <a:lstStyle/>
          <a:p>
            <a:r>
              <a:rPr lang="en-US" sz="2000" i="1" u="sng" dirty="0" smtClean="0"/>
              <a:t>Comments Received with ERCOT’s Response</a:t>
            </a:r>
            <a:endParaRPr lang="en-US" sz="2000" i="1" u="sng" dirty="0"/>
          </a:p>
        </p:txBody>
      </p:sp>
    </p:spTree>
    <p:extLst>
      <p:ext uri="{BB962C8B-B14F-4D97-AF65-F5344CB8AC3E}">
        <p14:creationId xmlns:p14="http://schemas.microsoft.com/office/powerpoint/2010/main" val="3142821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40619" y="346981"/>
            <a:ext cx="4704108" cy="400110"/>
          </a:xfrm>
          <a:prstGeom prst="rect">
            <a:avLst/>
          </a:prstGeom>
          <a:noFill/>
        </p:spPr>
        <p:txBody>
          <a:bodyPr wrap="none" rtlCol="0">
            <a:spAutoFit/>
          </a:bodyPr>
          <a:lstStyle/>
          <a:p>
            <a:r>
              <a:rPr lang="en-US" sz="2000" i="1" u="sng" dirty="0" smtClean="0"/>
              <a:t>Comments Received with ERCOT’s Response</a:t>
            </a:r>
            <a:endParaRPr lang="en-US" sz="2000" i="1" u="sng" dirty="0"/>
          </a:p>
        </p:txBody>
      </p:sp>
      <p:sp>
        <p:nvSpPr>
          <p:cNvPr id="5" name="TextBox 4"/>
          <p:cNvSpPr txBox="1"/>
          <p:nvPr/>
        </p:nvSpPr>
        <p:spPr>
          <a:xfrm>
            <a:off x="609600" y="838200"/>
            <a:ext cx="7848600" cy="4524315"/>
          </a:xfrm>
          <a:prstGeom prst="rect">
            <a:avLst/>
          </a:prstGeom>
          <a:noFill/>
        </p:spPr>
        <p:txBody>
          <a:bodyPr wrap="square" rtlCol="0">
            <a:spAutoFit/>
          </a:bodyPr>
          <a:lstStyle/>
          <a:p>
            <a:pPr lvl="2"/>
            <a:endParaRPr lang="en-US" dirty="0" smtClean="0"/>
          </a:p>
          <a:p>
            <a:pPr lvl="0"/>
            <a:r>
              <a:rPr lang="en-US" dirty="0" smtClean="0"/>
              <a:t>Section 15 – ERS Time Period Availability Calculations</a:t>
            </a:r>
          </a:p>
          <a:p>
            <a:pPr marL="742950" lvl="1" indent="-285750">
              <a:buFont typeface="Arial" panose="020B0604020202020204" pitchFamily="34" charset="0"/>
              <a:buChar char="•"/>
            </a:pPr>
            <a:r>
              <a:rPr lang="en-US" dirty="0"/>
              <a:t>P</a:t>
            </a:r>
            <a:r>
              <a:rPr lang="en-US" dirty="0" smtClean="0"/>
              <a:t>roposes </a:t>
            </a:r>
            <a:r>
              <a:rPr lang="en-US" dirty="0"/>
              <a:t>that availability be calculated as the ratio of available 15min intervals divided by the total number of 15min intervals in an ERS time period. Measuring by 15min will more accurately reflect our times of unavailability vs. penalizing us for an entire hour. </a:t>
            </a:r>
            <a:endParaRPr lang="en-US" dirty="0" smtClean="0"/>
          </a:p>
          <a:p>
            <a:pPr lvl="2"/>
            <a:r>
              <a:rPr lang="en-US" dirty="0" smtClean="0">
                <a:solidFill>
                  <a:srgbClr val="FF0000"/>
                </a:solidFill>
              </a:rPr>
              <a:t>ERCOT Response: This would be in conflict with the protocols</a:t>
            </a:r>
          </a:p>
          <a:p>
            <a:pPr lvl="1"/>
            <a:endParaRPr lang="en-US" dirty="0"/>
          </a:p>
          <a:p>
            <a:pPr marL="742950" lvl="1" indent="-285750">
              <a:buFont typeface="Arial" panose="020B0604020202020204" pitchFamily="34" charset="0"/>
              <a:buChar char="•"/>
            </a:pPr>
            <a:r>
              <a:rPr lang="en-US" dirty="0"/>
              <a:t>If the above cannot be achieved, </a:t>
            </a:r>
            <a:r>
              <a:rPr lang="en-US" dirty="0" smtClean="0"/>
              <a:t>then </a:t>
            </a:r>
            <a:r>
              <a:rPr lang="en-US" dirty="0"/>
              <a:t>propose the deletion of “containing intervals” in section 15.4(b)(ii). This change will more closely align with how Loads are measured (e.g. Average load over the hour, not 15min interval).</a:t>
            </a:r>
          </a:p>
          <a:p>
            <a:pPr marL="0" lvl="2"/>
            <a:r>
              <a:rPr lang="en-US" dirty="0"/>
              <a:t> </a:t>
            </a:r>
            <a:r>
              <a:rPr lang="en-US" dirty="0" smtClean="0"/>
              <a:t>	</a:t>
            </a:r>
            <a:r>
              <a:rPr lang="en-US" dirty="0" smtClean="0">
                <a:solidFill>
                  <a:srgbClr val="FF0000"/>
                </a:solidFill>
              </a:rPr>
              <a:t>ERCOT </a:t>
            </a:r>
            <a:r>
              <a:rPr lang="en-US" dirty="0">
                <a:solidFill>
                  <a:srgbClr val="FF0000"/>
                </a:solidFill>
              </a:rPr>
              <a:t>Response</a:t>
            </a:r>
            <a:r>
              <a:rPr lang="en-US" dirty="0" smtClean="0">
                <a:solidFill>
                  <a:srgbClr val="FF0000"/>
                </a:solidFill>
              </a:rPr>
              <a:t>: This </a:t>
            </a:r>
            <a:r>
              <a:rPr lang="en-US" dirty="0">
                <a:solidFill>
                  <a:srgbClr val="FF0000"/>
                </a:solidFill>
              </a:rPr>
              <a:t>would be in conflict with the protocols</a:t>
            </a:r>
          </a:p>
          <a:p>
            <a:pPr marL="0" lvl="2"/>
            <a:endParaRPr lang="en-US" dirty="0" smtClean="0">
              <a:solidFill>
                <a:srgbClr val="FF0000"/>
              </a:solidFill>
            </a:endParaRPr>
          </a:p>
          <a:p>
            <a:pPr marL="0" lvl="2"/>
            <a:endParaRPr lang="en-US" dirty="0"/>
          </a:p>
          <a:p>
            <a:pPr lvl="1"/>
            <a:endParaRPr lang="en-US" dirty="0"/>
          </a:p>
        </p:txBody>
      </p:sp>
    </p:spTree>
    <p:extLst>
      <p:ext uri="{BB962C8B-B14F-4D97-AF65-F5344CB8AC3E}">
        <p14:creationId xmlns:p14="http://schemas.microsoft.com/office/powerpoint/2010/main" val="1865237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40619" y="990600"/>
            <a:ext cx="7772400" cy="5078313"/>
          </a:xfrm>
          <a:prstGeom prst="rect">
            <a:avLst/>
          </a:prstGeom>
          <a:noFill/>
        </p:spPr>
        <p:txBody>
          <a:bodyPr wrap="square" rtlCol="0">
            <a:spAutoFit/>
          </a:bodyPr>
          <a:lstStyle/>
          <a:p>
            <a:pPr lvl="0"/>
            <a:r>
              <a:rPr lang="en-US" dirty="0" smtClean="0"/>
              <a:t>Section 15.4, treating self-tests of generators as unannounced tests.  </a:t>
            </a:r>
          </a:p>
          <a:p>
            <a:pPr marL="742950" lvl="1" indent="-285750">
              <a:buFont typeface="Arial" panose="020B0604020202020204" pitchFamily="34" charset="0"/>
              <a:buChar char="•"/>
            </a:pPr>
            <a:r>
              <a:rPr lang="en-US" dirty="0" smtClean="0"/>
              <a:t>Can ERS loads also get treatment of self tests as unannounced tests?</a:t>
            </a:r>
          </a:p>
          <a:p>
            <a:pPr lvl="2"/>
            <a:r>
              <a:rPr lang="en-US" dirty="0" smtClean="0">
                <a:solidFill>
                  <a:srgbClr val="FF0000"/>
                </a:solidFill>
              </a:rPr>
              <a:t>ERCOT Response: Allowing self-tests for ERS Loads would create a significant administrative burden on ERCOT staff and provide little to no benefit to ERS providers. </a:t>
            </a:r>
          </a:p>
          <a:p>
            <a:pPr lvl="2"/>
            <a:endParaRPr lang="en-US" dirty="0">
              <a:solidFill>
                <a:srgbClr val="FF0000"/>
              </a:solidFill>
            </a:endParaRPr>
          </a:p>
          <a:p>
            <a:r>
              <a:rPr lang="en-US" dirty="0" smtClean="0"/>
              <a:t>Section 18 Testing</a:t>
            </a:r>
          </a:p>
          <a:p>
            <a:pPr marL="742950" lvl="1" indent="-285750">
              <a:buFont typeface="Arial" panose="020B0604020202020204" pitchFamily="34" charset="0"/>
              <a:buChar char="•"/>
            </a:pPr>
            <a:r>
              <a:rPr lang="en-US" dirty="0" smtClean="0"/>
              <a:t>What is the reason for lowering the test cycle from 365 to 330 days?</a:t>
            </a:r>
          </a:p>
          <a:p>
            <a:pPr lvl="2"/>
            <a:r>
              <a:rPr lang="en-US" dirty="0" smtClean="0">
                <a:solidFill>
                  <a:srgbClr val="FF0000"/>
                </a:solidFill>
              </a:rPr>
              <a:t>ERCOT Response: To allow an ERS Resource  that was tested one year earlier to be tested in a batch with other ERS Resources that will be tested during the current SCT.  This would eliminate the need to do many more tests during a SCT, while allowing once-a-year testing.</a:t>
            </a:r>
          </a:p>
          <a:p>
            <a:pPr lvl="0"/>
            <a:endParaRPr lang="en-US" dirty="0" smtClean="0"/>
          </a:p>
          <a:p>
            <a:pPr lvl="0"/>
            <a:r>
              <a:rPr lang="en-US" dirty="0" smtClean="0"/>
              <a:t>Section 18.1 – Testing for Weather Sensitive ERS Resources</a:t>
            </a:r>
          </a:p>
          <a:p>
            <a:pPr marL="742950" lvl="1" indent="-285750">
              <a:buFont typeface="Arial" panose="020B0604020202020204" pitchFamily="34" charset="0"/>
              <a:buChar char="•"/>
            </a:pPr>
            <a:r>
              <a:rPr lang="en-US" dirty="0" smtClean="0"/>
              <a:t>May the frequency of testing be reduced to no more than once a month and maximum duration of test be limited to 30 minutes?</a:t>
            </a:r>
          </a:p>
          <a:p>
            <a:pPr lvl="2"/>
            <a:r>
              <a:rPr lang="en-US" dirty="0" smtClean="0">
                <a:solidFill>
                  <a:srgbClr val="FF0000"/>
                </a:solidFill>
              </a:rPr>
              <a:t>ERCOT Response: No, these are both protocol requirements for Weather Sensitive Loads (NP 8.1.3.2 (1)(b)).</a:t>
            </a:r>
            <a:endParaRPr lang="en-US" dirty="0"/>
          </a:p>
        </p:txBody>
      </p:sp>
      <p:sp>
        <p:nvSpPr>
          <p:cNvPr id="5" name="TextBox 4"/>
          <p:cNvSpPr txBox="1"/>
          <p:nvPr/>
        </p:nvSpPr>
        <p:spPr>
          <a:xfrm>
            <a:off x="540619" y="346981"/>
            <a:ext cx="4704108" cy="400110"/>
          </a:xfrm>
          <a:prstGeom prst="rect">
            <a:avLst/>
          </a:prstGeom>
          <a:noFill/>
        </p:spPr>
        <p:txBody>
          <a:bodyPr wrap="none" rtlCol="0">
            <a:spAutoFit/>
          </a:bodyPr>
          <a:lstStyle/>
          <a:p>
            <a:r>
              <a:rPr lang="en-US" sz="2000" i="1" u="sng" dirty="0" smtClean="0"/>
              <a:t>Comments Received with ERCOT’s Response</a:t>
            </a:r>
            <a:endParaRPr lang="en-US" sz="2000" i="1" u="sng" dirty="0"/>
          </a:p>
        </p:txBody>
      </p:sp>
    </p:spTree>
    <p:extLst>
      <p:ext uri="{BB962C8B-B14F-4D97-AF65-F5344CB8AC3E}">
        <p14:creationId xmlns:p14="http://schemas.microsoft.com/office/powerpoint/2010/main" val="3319150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4161</TotalTime>
  <Words>583</Words>
  <Application>Microsoft Office PowerPoint</Application>
  <PresentationFormat>On-screen Show (4:3)</PresentationFormat>
  <Paragraphs>75</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Patterson, Mark</dc:creator>
  <cp:lastModifiedBy>Patterson, Mark</cp:lastModifiedBy>
  <cp:revision>39</cp:revision>
  <dcterms:created xsi:type="dcterms:W3CDTF">2015-07-27T15:41:24Z</dcterms:created>
  <dcterms:modified xsi:type="dcterms:W3CDTF">2015-07-30T13:22:45Z</dcterms:modified>
</cp:coreProperties>
</file>