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sldIdLst>
    <p:sldId id="260" r:id="rId6"/>
    <p:sldId id="266" r:id="rId7"/>
    <p:sldId id="267" r:id="rId8"/>
    <p:sldId id="262" r:id="rId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-1992" y="-7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017B3-6606-854F-A86E-1A5425819F84}" type="datetimeFigureOut">
              <a:rPr lang="en-US" smtClean="0"/>
              <a:t>7/28/2015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7/28/2015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7/28/2015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7/28/2015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7/28/2015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7/28/2015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7/28/2015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017B3-6606-854F-A86E-1A5425819F84}" type="datetimeFigureOut">
              <a:rPr lang="en-US" smtClean="0"/>
              <a:t>7/28/2015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3861872"/>
            <a:chOff x="603250" y="546100"/>
            <a:chExt cx="7727950" cy="3861872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27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Flight Testing Update</a:t>
              </a:r>
            </a:p>
            <a:p>
              <a:endParaRPr lang="en-US" b="1" dirty="0" smtClean="0"/>
            </a:p>
            <a:p>
              <a:r>
                <a:rPr lang="en-US" i="1" dirty="0" smtClean="0"/>
                <a:t>Paul Yockey</a:t>
              </a:r>
            </a:p>
            <a:p>
              <a:r>
                <a:rPr lang="en-US" dirty="0" smtClean="0"/>
                <a:t>Flight Administrator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Retail Market Subcommittee</a:t>
              </a:r>
            </a:p>
            <a:p>
              <a:r>
                <a:rPr lang="en-US" dirty="0" smtClean="0"/>
                <a:t>08/04/15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19850" y="5790143"/>
            <a:ext cx="23578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>
                <a:solidFill>
                  <a:prstClr val="black"/>
                </a:solidFill>
              </a:rPr>
              <a:t>Retail Market Subcommittee</a:t>
            </a:r>
            <a:endParaRPr lang="en-US" sz="1050" b="1" dirty="0">
              <a:solidFill>
                <a:prstClr val="black"/>
              </a:solidFill>
            </a:endParaRPr>
          </a:p>
          <a:p>
            <a:pPr algn="r"/>
            <a:r>
              <a:rPr lang="en-US" sz="1050" i="1" dirty="0" smtClean="0">
                <a:solidFill>
                  <a:prstClr val="black"/>
                </a:solidFill>
              </a:rPr>
              <a:t>08/04/15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9663" y="179143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Flight 0615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>
                <a:solidFill>
                  <a:prstClr val="black"/>
                </a:solidFill>
              </a:rPr>
              <a:t>Flight </a:t>
            </a:r>
            <a:r>
              <a:rPr lang="en-US" kern="0" dirty="0" smtClean="0">
                <a:solidFill>
                  <a:prstClr val="black"/>
                </a:solidFill>
              </a:rPr>
              <a:t>0615 </a:t>
            </a:r>
            <a:r>
              <a:rPr lang="en-US" kern="0" dirty="0">
                <a:solidFill>
                  <a:prstClr val="black"/>
                </a:solidFill>
              </a:rPr>
              <a:t>Summary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Flight 0615 is 100% complete as of 7/8/2015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2 </a:t>
            </a:r>
            <a:r>
              <a:rPr lang="en-US" sz="1800" b="0" dirty="0">
                <a:solidFill>
                  <a:prstClr val="black"/>
                </a:solidFill>
              </a:rPr>
              <a:t>New CRs </a:t>
            </a:r>
            <a:r>
              <a:rPr lang="en-US" sz="1800" b="0" dirty="0" smtClean="0">
                <a:solidFill>
                  <a:prstClr val="black"/>
                </a:solidFill>
              </a:rPr>
              <a:t>tested (Including 1 </a:t>
            </a:r>
            <a:r>
              <a:rPr lang="en-US" sz="1800" b="0" dirty="0">
                <a:solidFill>
                  <a:prstClr val="black"/>
                </a:solidFill>
              </a:rPr>
              <a:t>additional DUNS)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Existing CRs: </a:t>
            </a:r>
            <a:r>
              <a:rPr lang="en-US" sz="1800" b="0" dirty="0" smtClean="0">
                <a:solidFill>
                  <a:prstClr val="black"/>
                </a:solidFill>
              </a:rPr>
              <a:t>7 CRs tested </a:t>
            </a:r>
            <a:r>
              <a:rPr lang="en-US" sz="1800" b="0" dirty="0">
                <a:solidFill>
                  <a:prstClr val="black"/>
                </a:solidFill>
              </a:rPr>
              <a:t>for </a:t>
            </a:r>
            <a:r>
              <a:rPr lang="en-US" sz="1800" b="0" dirty="0" smtClean="0">
                <a:solidFill>
                  <a:prstClr val="black"/>
                </a:solidFill>
              </a:rPr>
              <a:t>a Change </a:t>
            </a:r>
            <a:r>
              <a:rPr lang="en-US" sz="1800" b="0" dirty="0">
                <a:solidFill>
                  <a:prstClr val="black"/>
                </a:solidFill>
              </a:rPr>
              <a:t>of Service Provider, </a:t>
            </a:r>
            <a:r>
              <a:rPr lang="en-US" sz="1800" b="0" dirty="0" smtClean="0">
                <a:solidFill>
                  <a:prstClr val="black"/>
                </a:solidFill>
              </a:rPr>
              <a:t>1 </a:t>
            </a:r>
            <a:r>
              <a:rPr lang="en-US" sz="1800" b="0" dirty="0">
                <a:solidFill>
                  <a:prstClr val="black"/>
                </a:solidFill>
              </a:rPr>
              <a:t>CR </a:t>
            </a:r>
            <a:r>
              <a:rPr lang="en-US" sz="1800" b="0" dirty="0" smtClean="0">
                <a:solidFill>
                  <a:prstClr val="black"/>
                </a:solidFill>
              </a:rPr>
              <a:t>added a </a:t>
            </a:r>
            <a:r>
              <a:rPr lang="en-US" sz="1800" b="0" dirty="0">
                <a:solidFill>
                  <a:prstClr val="black"/>
                </a:solidFill>
              </a:rPr>
              <a:t>new </a:t>
            </a:r>
            <a:r>
              <a:rPr lang="en-US" sz="1800" b="0" dirty="0" smtClean="0">
                <a:solidFill>
                  <a:prstClr val="black"/>
                </a:solidFill>
              </a:rPr>
              <a:t>territory, and 1 CR tested for a Change of Bank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1,077 tasks were completed including connectivity</a:t>
            </a:r>
          </a:p>
          <a:p>
            <a:pPr marL="628650" lvl="1"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err="1" smtClean="0">
                <a:solidFill>
                  <a:prstClr val="black"/>
                </a:solidFill>
              </a:rPr>
              <a:t>Adhoc</a:t>
            </a:r>
            <a:r>
              <a:rPr lang="en-US" sz="1800" b="0" dirty="0" smtClean="0">
                <a:solidFill>
                  <a:prstClr val="black"/>
                </a:solidFill>
              </a:rPr>
              <a:t> Period Testing: 2 CRs tested for a Change of Bank (Before the end of the ad-hoc period the two CRs withdrew from the flight), and 1 CR tested connectivity with all partners due to a system change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Adhoc Period had 256 total tasks </a:t>
            </a:r>
            <a:r>
              <a:rPr lang="en-US" sz="1800" b="0" dirty="0" smtClean="0">
                <a:solidFill>
                  <a:prstClr val="black"/>
                </a:solidFill>
              </a:rPr>
              <a:t>that were completed </a:t>
            </a:r>
            <a:r>
              <a:rPr lang="en-US" sz="1800" b="0" dirty="0" smtClean="0">
                <a:solidFill>
                  <a:prstClr val="black"/>
                </a:solidFill>
              </a:rPr>
              <a:t>including connectivity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err="1" smtClean="0">
                <a:solidFill>
                  <a:prstClr val="black"/>
                </a:solidFill>
              </a:rPr>
              <a:t>Adhoc</a:t>
            </a:r>
            <a:r>
              <a:rPr lang="en-US" sz="1800" b="0" dirty="0" smtClean="0">
                <a:solidFill>
                  <a:prstClr val="black"/>
                </a:solidFill>
              </a:rPr>
              <a:t> Testing is 100% complete as of 7/20/2015</a:t>
            </a:r>
            <a:endParaRPr lang="en-US" sz="18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57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19850" y="5790143"/>
            <a:ext cx="23578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>
                <a:solidFill>
                  <a:prstClr val="black"/>
                </a:solidFill>
              </a:rPr>
              <a:t>Retail Market Subcommittee</a:t>
            </a:r>
            <a:endParaRPr lang="en-US" sz="1050" b="1" dirty="0">
              <a:solidFill>
                <a:prstClr val="black"/>
              </a:solidFill>
            </a:endParaRPr>
          </a:p>
          <a:p>
            <a:pPr algn="r"/>
            <a:r>
              <a:rPr lang="en-US" sz="1050" i="1" dirty="0" smtClean="0">
                <a:solidFill>
                  <a:prstClr val="black"/>
                </a:solidFill>
              </a:rPr>
              <a:t>08/04/15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9663" y="179143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Flight 1015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>
                <a:solidFill>
                  <a:prstClr val="black"/>
                </a:solidFill>
              </a:rPr>
              <a:t>Schedule</a:t>
            </a: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2769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Flight 1015 </a:t>
            </a:r>
            <a:r>
              <a:rPr lang="en-US" sz="1800" b="0" dirty="0">
                <a:solidFill>
                  <a:prstClr val="black"/>
                </a:solidFill>
              </a:rPr>
              <a:t>signup </a:t>
            </a:r>
            <a:r>
              <a:rPr lang="en-US" sz="1800" b="0" dirty="0" smtClean="0">
                <a:solidFill>
                  <a:prstClr val="black"/>
                </a:solidFill>
              </a:rPr>
              <a:t>begins 09/02/15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Flight </a:t>
            </a:r>
            <a:r>
              <a:rPr lang="en-US" sz="1800" b="0" dirty="0" smtClean="0">
                <a:solidFill>
                  <a:prstClr val="black"/>
                </a:solidFill>
              </a:rPr>
              <a:t>1015 signup </a:t>
            </a:r>
            <a:r>
              <a:rPr lang="en-US" sz="1800" b="0" dirty="0">
                <a:solidFill>
                  <a:prstClr val="black"/>
                </a:solidFill>
              </a:rPr>
              <a:t>deadline </a:t>
            </a:r>
            <a:r>
              <a:rPr lang="en-US" sz="1800" b="0" dirty="0" smtClean="0">
                <a:solidFill>
                  <a:prstClr val="black"/>
                </a:solidFill>
              </a:rPr>
              <a:t>is 09/09/15 (Adhoc,10/23/15 for Current </a:t>
            </a:r>
            <a:r>
              <a:rPr lang="en-US" sz="1800" b="0" dirty="0">
                <a:solidFill>
                  <a:prstClr val="black"/>
                </a:solidFill>
              </a:rPr>
              <a:t>MPs Only, </a:t>
            </a:r>
            <a:r>
              <a:rPr lang="en-US" sz="1800" b="0" i="1" dirty="0">
                <a:solidFill>
                  <a:prstClr val="black"/>
                </a:solidFill>
              </a:rPr>
              <a:t>subject to Flight Administrator and TDSPs’ Approval</a:t>
            </a:r>
            <a:r>
              <a:rPr lang="en-US" sz="1800" b="0" dirty="0" smtClean="0">
                <a:solidFill>
                  <a:prstClr val="black"/>
                </a:solidFill>
              </a:rPr>
              <a:t>)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>
                <a:solidFill>
                  <a:prstClr val="black"/>
                </a:solidFill>
              </a:rPr>
              <a:t>Connectivity </a:t>
            </a:r>
            <a:r>
              <a:rPr lang="en-US" sz="1800" b="0" dirty="0">
                <a:solidFill>
                  <a:prstClr val="black"/>
                </a:solidFill>
              </a:rPr>
              <a:t>kick-off conference call </a:t>
            </a:r>
            <a:r>
              <a:rPr lang="en-US" sz="1800" b="0" dirty="0" smtClean="0">
                <a:solidFill>
                  <a:prstClr val="black"/>
                </a:solidFill>
              </a:rPr>
              <a:t>is 09/15/15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Flight kick-off conference call </a:t>
            </a:r>
            <a:r>
              <a:rPr lang="en-US" sz="1800" b="0" dirty="0" smtClean="0">
                <a:solidFill>
                  <a:prstClr val="black"/>
                </a:solidFill>
              </a:rPr>
              <a:t>is 10/02/15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Day 1 transactions </a:t>
            </a:r>
            <a:r>
              <a:rPr lang="en-US" sz="1800" b="0" dirty="0" smtClean="0">
                <a:solidFill>
                  <a:prstClr val="black"/>
                </a:solidFill>
              </a:rPr>
              <a:t>begin </a:t>
            </a:r>
            <a:r>
              <a:rPr lang="en-US" sz="1800" b="0" dirty="0" smtClean="0">
                <a:solidFill>
                  <a:prstClr val="black"/>
                </a:solidFill>
              </a:rPr>
              <a:t>10/05/15</a:t>
            </a:r>
            <a:endParaRPr lang="en-US" sz="1800" b="0" dirty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>
                <a:solidFill>
                  <a:prstClr val="black"/>
                </a:solidFill>
              </a:rPr>
              <a:t>Flight </a:t>
            </a:r>
            <a:r>
              <a:rPr lang="en-US" sz="1800" b="0" dirty="0" smtClean="0">
                <a:solidFill>
                  <a:prstClr val="black"/>
                </a:solidFill>
              </a:rPr>
              <a:t>1015 concludes on 10/16/15 (</a:t>
            </a:r>
            <a:r>
              <a:rPr lang="en-US" sz="1800" b="0" dirty="0">
                <a:solidFill>
                  <a:prstClr val="black"/>
                </a:solidFill>
              </a:rPr>
              <a:t>C</a:t>
            </a:r>
            <a:r>
              <a:rPr lang="en-US" sz="1800" b="0" dirty="0" smtClean="0">
                <a:solidFill>
                  <a:prstClr val="black"/>
                </a:solidFill>
              </a:rPr>
              <a:t>ontingency/Adhoc </a:t>
            </a:r>
            <a:r>
              <a:rPr lang="en-US" sz="1800" b="0" dirty="0">
                <a:solidFill>
                  <a:prstClr val="black"/>
                </a:solidFill>
              </a:rPr>
              <a:t>P</a:t>
            </a:r>
            <a:r>
              <a:rPr lang="en-US" sz="1800" b="0" dirty="0" smtClean="0">
                <a:solidFill>
                  <a:prstClr val="black"/>
                </a:solidFill>
              </a:rPr>
              <a:t>eriod </a:t>
            </a:r>
            <a:r>
              <a:rPr lang="en-US" sz="1800" b="0" dirty="0">
                <a:solidFill>
                  <a:prstClr val="black"/>
                </a:solidFill>
              </a:rPr>
              <a:t>until </a:t>
            </a:r>
            <a:r>
              <a:rPr lang="en-US" sz="1800" b="0" dirty="0" smtClean="0">
                <a:solidFill>
                  <a:prstClr val="black"/>
                </a:solidFill>
              </a:rPr>
              <a:t>11/25/15)</a:t>
            </a:r>
            <a:endParaRPr lang="en-US" sz="18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28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553200" y="5809193"/>
            <a:ext cx="22245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>
                <a:solidFill>
                  <a:prstClr val="black"/>
                </a:solidFill>
              </a:rPr>
              <a:t>Retail Market Subcommittee</a:t>
            </a:r>
            <a:endParaRPr lang="en-US" sz="1050" b="1" dirty="0">
              <a:solidFill>
                <a:prstClr val="black"/>
              </a:solidFill>
            </a:endParaRPr>
          </a:p>
          <a:p>
            <a:pPr algn="r"/>
            <a:r>
              <a:rPr lang="en-US" sz="1050" i="1" dirty="0" smtClean="0">
                <a:solidFill>
                  <a:prstClr val="black"/>
                </a:solidFill>
              </a:rPr>
              <a:t>08/04/15</a:t>
            </a:r>
            <a:endParaRPr lang="en-US" sz="1050" i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03743" y="2179125"/>
            <a:ext cx="8573975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28600"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228600" indent="0" algn="ctr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6000" b="0" dirty="0" smtClean="0">
                <a:solidFill>
                  <a:prstClr val="black"/>
                </a:solidFill>
              </a:rPr>
              <a:t>Questions?</a:t>
            </a:r>
            <a:endParaRPr lang="en-US" sz="60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9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c34af464-7aa1-4edd-9be4-83dffc1cb926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2294</TotalTime>
  <Words>204</Words>
  <Application>Microsoft Office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Cortez, Farrah</cp:lastModifiedBy>
  <cp:revision>183</cp:revision>
  <cp:lastPrinted>2013-01-30T23:16:36Z</cp:lastPrinted>
  <dcterms:created xsi:type="dcterms:W3CDTF">2010-04-12T23:12:02Z</dcterms:created>
  <dcterms:modified xsi:type="dcterms:W3CDTF">2015-07-28T20:54:18Z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