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4"/>
    <p:sldMasterId id="2147484057" r:id="rId5"/>
  </p:sldMasterIdLst>
  <p:notesMasterIdLst>
    <p:notesMasterId r:id="rId13"/>
  </p:notesMasterIdLst>
  <p:handoutMasterIdLst>
    <p:handoutMasterId r:id="rId14"/>
  </p:handoutMasterIdLst>
  <p:sldIdLst>
    <p:sldId id="258" r:id="rId6"/>
    <p:sldId id="346" r:id="rId7"/>
    <p:sldId id="351" r:id="rId8"/>
    <p:sldId id="352" r:id="rId9"/>
    <p:sldId id="353" r:id="rId10"/>
    <p:sldId id="354" r:id="rId11"/>
    <p:sldId id="355" r:id="rId12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4224">
          <p15:clr>
            <a:srgbClr val="A4A3A4"/>
          </p15:clr>
        </p15:guide>
        <p15:guide id="2" pos="15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FF9900"/>
    <a:srgbClr val="294171"/>
    <a:srgbClr val="5469A2"/>
    <a:srgbClr val="40949A"/>
    <a:srgbClr val="0000CC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51" autoAdjust="0"/>
    <p:restoredTop sz="94802" autoAdjust="0"/>
  </p:normalViewPr>
  <p:slideViewPr>
    <p:cSldViewPr>
      <p:cViewPr varScale="1">
        <p:scale>
          <a:sx n="123" d="100"/>
          <a:sy n="123" d="100"/>
        </p:scale>
        <p:origin x="-1056" y="-90"/>
      </p:cViewPr>
      <p:guideLst>
        <p:guide orient="horz" pos="4224"/>
        <p:guide pos="15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9" d="100"/>
          <a:sy n="99" d="100"/>
        </p:scale>
        <p:origin x="-2898" y="-90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3172" tIns="46587" rIns="93172" bIns="46587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3172" tIns="46587" rIns="93172" bIns="46587" rtlCol="0"/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fld id="{9FC9642E-0BED-4B66-8C1F-AEF0E2784FB2}" type="datetimeFigureOut">
              <a:rPr lang="en-US"/>
              <a:pPr>
                <a:defRPr/>
              </a:pPr>
              <a:t>7/15/2015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3172" tIns="46587" rIns="93172" bIns="46587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3172" tIns="46587" rIns="93172" bIns="46587" rtlCol="0" anchor="b"/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fld id="{98FAE029-1DAF-4CC4-AB1B-C844B2AE7D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689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5" rIns="93167" bIns="46585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5" rIns="93167" bIns="46585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5" rIns="93167" bIns="465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5" rIns="93167" bIns="46585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5" rIns="93167" bIns="46585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F84C8E96-8577-4B68-8064-BDBA256C08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5163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62E46B9-32B7-40E7-9A82-BF397A6673AD}" type="slidenum">
              <a:rPr lang="en-US" smtClean="0"/>
              <a:pPr eaLnBrk="1" hangingPunct="1"/>
              <a:t>1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9771513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July 2015</a:t>
            </a:r>
            <a:endParaRPr lang="en-US" dirty="0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</p:spTree>
    <p:extLst>
      <p:ext uri="{BB962C8B-B14F-4D97-AF65-F5344CB8AC3E}">
        <p14:creationId xmlns:p14="http://schemas.microsoft.com/office/powerpoint/2010/main" val="4181302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24544E-00D5-47D8-BAE9-43AD6AAC7B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7713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E5927-58FF-4ECE-80AC-7C696E90D6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24110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61B57C-9D33-4FE4-835C-08E3BF5E25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5381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F0C1B5-FC3F-4D5D-B860-EAE9D01ACC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5386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29C6DC-F8BA-48C1-B6F1-BBEA4DD563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499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2015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689380-8429-46E6-AEC7-7E6CF7CCB5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590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2015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96F116-6F08-4398-ACDA-9E7BEA0653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0791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2015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E1F07D-6047-4353-AA52-3A26555BEC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4323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2015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2F1577-E9C5-40F1-8E33-2AD85FD4D3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8369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2015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76B8BE-5055-4426-AC88-55879A464B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140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6FCB9-52E2-41AE-801F-E0915C34B9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597638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2015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6ED05-6B06-4CAD-9E0A-C3B15A9709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5283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29466D-5617-4D91-8076-406C0F45A0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0219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C42124-7C92-480E-A125-67CB10CE23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052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CFEAE9-A0CB-47FA-A0D5-50D8B972F8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4252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4E67A-B593-4113-8DC6-EA120DC45A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1143000" y="647700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July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58942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B95AC3-10FB-43FB-A2DE-3CEE6D282F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93266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5CBE48-FA63-478E-8B3E-EC00F2B7C0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82337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F2134A-645F-43EE-AFC5-4BFB5FBA1F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8214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3CB5A9-6AED-41D7-9973-C3E52D0DDF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649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AEBB23-21DA-48A3-AC94-0BEAC5B162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1560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A358B131-1F6E-415A-B53B-329E77A48C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8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1032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July 2015</a:t>
            </a:r>
            <a:endParaRPr lang="en-US" dirty="0"/>
          </a:p>
        </p:txBody>
      </p:sp>
      <p:sp>
        <p:nvSpPr>
          <p:cNvPr id="1034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fld id="{A9AB3048-F455-4A6C-AB20-509BC68DBB60}" type="slidenum">
              <a:rPr lang="en-US" sz="1200"/>
              <a:pPr algn="ctr"/>
              <a:t>‹#›</a:t>
            </a:fld>
            <a:endParaRPr 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1" r:id="rId1"/>
    <p:sldLayoutId id="2147484071" r:id="rId2"/>
    <p:sldLayoutId id="2147484072" r:id="rId3"/>
    <p:sldLayoutId id="2147484092" r:id="rId4"/>
    <p:sldLayoutId id="2147484073" r:id="rId5"/>
    <p:sldLayoutId id="2147484074" r:id="rId6"/>
    <p:sldLayoutId id="2147484075" r:id="rId7"/>
    <p:sldLayoutId id="2147484076" r:id="rId8"/>
    <p:sldLayoutId id="2147484077" r:id="rId9"/>
    <p:sldLayoutId id="2147484078" r:id="rId10"/>
    <p:sldLayoutId id="2147484079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July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46E8E884-FBD2-4302-8468-B0ABB52FD4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0" r:id="rId1"/>
    <p:sldLayoutId id="2147484081" r:id="rId2"/>
    <p:sldLayoutId id="2147484082" r:id="rId3"/>
    <p:sldLayoutId id="2147484083" r:id="rId4"/>
    <p:sldLayoutId id="2147484084" r:id="rId5"/>
    <p:sldLayoutId id="2147484085" r:id="rId6"/>
    <p:sldLayoutId id="2147484086" r:id="rId7"/>
    <p:sldLayoutId id="2147484087" r:id="rId8"/>
    <p:sldLayoutId id="2147484088" r:id="rId9"/>
    <p:sldLayoutId id="2147484089" r:id="rId10"/>
    <p:sldLayoutId id="2147484090" r:id="rId11"/>
  </p:sldLayoutIdLst>
  <p:hf sldNum="0" hdr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help.serena.com/doc_center/sbm/ver10_1_5/online_readme_sbms.htm#a10" TargetMode="External"/><Relationship Id="rId3" Type="http://schemas.openxmlformats.org/officeDocument/2006/relationships/hyperlink" Target="http://help.serena.com/doc_center/sbm/ver10_1_5/online_readme_sbms.htm#a6" TargetMode="External"/><Relationship Id="rId7" Type="http://schemas.openxmlformats.org/officeDocument/2006/relationships/hyperlink" Target="http://help.serena.com/doc_center/sbm/ver10_1_5/online_readme_sbms.htm#a9" TargetMode="External"/><Relationship Id="rId2" Type="http://schemas.openxmlformats.org/officeDocument/2006/relationships/hyperlink" Target="http://help.serena.com/doc_center/sbm/ver10_1_5/online_readme_sbms.htm#a4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help.serena.com/doc_center/sbm/ver10_1_5/online_readme_sbms.htm#a8" TargetMode="External"/><Relationship Id="rId11" Type="http://schemas.openxmlformats.org/officeDocument/2006/relationships/hyperlink" Target="http://help.serena.com/doc_center/sbm/ver10_1_5_1/online_readme_sbms.htm#a6" TargetMode="External"/><Relationship Id="rId5" Type="http://schemas.openxmlformats.org/officeDocument/2006/relationships/hyperlink" Target="http://help.serena.com/doc_center/sbm/ver10_1_5/online_readme_sbms.htm#a7" TargetMode="External"/><Relationship Id="rId10" Type="http://schemas.openxmlformats.org/officeDocument/2006/relationships/hyperlink" Target="http://help.serena.com/doc_center/sbm/ver10_1_5_1/online_readme_sbms.htm#a4" TargetMode="External"/><Relationship Id="rId4" Type="http://schemas.openxmlformats.org/officeDocument/2006/relationships/hyperlink" Target="http://help.serena.com/doc_center/sbm/ver10_1_5/online_readme_sbms.htm#a5" TargetMode="External"/><Relationship Id="rId9" Type="http://schemas.openxmlformats.org/officeDocument/2006/relationships/hyperlink" Target="http://help.serena.com/doc_center/sbm/ver10_1_5/online_readme_sbms.htm#a11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019800" cy="1238250"/>
          </a:xfrm>
        </p:spPr>
        <p:txBody>
          <a:bodyPr/>
          <a:lstStyle/>
          <a:p>
            <a:pPr eaLnBrk="1" hangingPunct="1"/>
            <a:r>
              <a:rPr lang="en-US" dirty="0" err="1" smtClean="0"/>
              <a:t>MarkeTrak</a:t>
            </a:r>
            <a:r>
              <a:rPr lang="en-US" dirty="0" smtClean="0"/>
              <a:t> Upgrade Discussion</a:t>
            </a:r>
          </a:p>
        </p:txBody>
      </p:sp>
      <p:sp>
        <p:nvSpPr>
          <p:cNvPr id="5123" name="Rectangle 20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Dave Pagliai</a:t>
            </a:r>
          </a:p>
          <a:p>
            <a:pPr eaLnBrk="1" hangingPunct="1"/>
            <a:r>
              <a:rPr lang="en-US" dirty="0" smtClean="0"/>
              <a:t>Manager, IT Support Services</a:t>
            </a:r>
          </a:p>
        </p:txBody>
      </p:sp>
      <p:sp>
        <p:nvSpPr>
          <p:cNvPr id="5124" name="Date Placeholder 5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July 2015</a:t>
            </a:r>
            <a:endParaRPr lang="en-US" dirty="0"/>
          </a:p>
        </p:txBody>
      </p:sp>
      <p:sp>
        <p:nvSpPr>
          <p:cNvPr id="5125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/>
              <a:t>ERCOT Public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147" name="Date Placeholder 5"/>
          <p:cNvSpPr>
            <a:spLocks noGrp="1"/>
          </p:cNvSpPr>
          <p:nvPr>
            <p:ph type="dt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>
                <a:solidFill>
                  <a:srgbClr val="000000"/>
                </a:solidFill>
              </a:rPr>
              <a:t>July 2015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MarkeTrak</a:t>
            </a:r>
            <a:r>
              <a:rPr lang="en-US" dirty="0" smtClean="0"/>
              <a:t> Upgrade Discussion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685800"/>
            <a:ext cx="8458200" cy="5410200"/>
          </a:xfrm>
          <a:ln>
            <a:miter lim="800000"/>
            <a:headEnd/>
            <a:tailEnd/>
          </a:ln>
        </p:spPr>
        <p:txBody>
          <a:bodyPr/>
          <a:lstStyle/>
          <a:p>
            <a:pPr marL="0" indent="0">
              <a:buNone/>
            </a:pPr>
            <a:r>
              <a:rPr lang="en-US" sz="2400" dirty="0" smtClean="0"/>
              <a:t>Questions from May RMS: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b="0" dirty="0" smtClean="0"/>
              <a:t>What are the currently running version and the latest release of Serena Business Manager?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b="0" dirty="0" smtClean="0"/>
              <a:t>What is the support roadmap of the currently running version?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b="0" dirty="0" smtClean="0"/>
              <a:t>What percentage of Serena’s customers are on the currently running version?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b="0" dirty="0" smtClean="0"/>
              <a:t>What are the features of the new version?</a:t>
            </a:r>
          </a:p>
          <a:p>
            <a:pPr marL="0" indent="0">
              <a:buNone/>
            </a:pPr>
            <a:endParaRPr lang="en-US" b="0" dirty="0"/>
          </a:p>
          <a:p>
            <a:pPr marL="0" indent="0">
              <a:buNone/>
            </a:pPr>
            <a:r>
              <a:rPr lang="en-US" sz="2400" dirty="0"/>
              <a:t>Additional questions from MTTF: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b="0" dirty="0"/>
              <a:t>Vendor detailed update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b="0" dirty="0"/>
              <a:t>Is system at risk if not updated to latest version?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b="0" dirty="0"/>
              <a:t>Impacts of new functionality to the market; what would upgrade of functionality entail?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b="0" dirty="0"/>
              <a:t>ERCOT recommendation if market should move/not move to the latest Serena </a:t>
            </a:r>
            <a:r>
              <a:rPr lang="en-US" b="0" dirty="0" smtClean="0"/>
              <a:t>version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79962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147" name="Date Placeholder 5"/>
          <p:cNvSpPr>
            <a:spLocks noGrp="1"/>
          </p:cNvSpPr>
          <p:nvPr>
            <p:ph type="dt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>
                <a:solidFill>
                  <a:srgbClr val="000000"/>
                </a:solidFill>
              </a:rPr>
              <a:t>July 2015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MarkeTrak</a:t>
            </a:r>
            <a:r>
              <a:rPr lang="en-US" dirty="0" smtClean="0"/>
              <a:t> Upgrade Discussion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685800"/>
            <a:ext cx="8458200" cy="5410200"/>
          </a:xfrm>
          <a:ln>
            <a:miter lim="800000"/>
            <a:headEnd/>
            <a:tailEnd/>
          </a:ln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b="0" dirty="0" smtClean="0"/>
              <a:t>What are the currently running version and the latest release?</a:t>
            </a:r>
          </a:p>
          <a:p>
            <a:pPr marL="692658" lvl="1" indent="-292608" eaLnBrk="1" fontAlgn="auto" hangingPunct="1">
              <a:spcAft>
                <a:spcPts val="0"/>
              </a:spcAft>
              <a:buClr>
                <a:srgbClr val="B78B2C"/>
              </a:buClr>
              <a:buSzPct val="80000"/>
              <a:buFont typeface="Arial"/>
              <a:buChar char="•"/>
            </a:pPr>
            <a:r>
              <a:rPr lang="en-US" sz="2400" b="0" kern="12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ERCOT SBM version “2009 R4.03”</a:t>
            </a:r>
          </a:p>
          <a:p>
            <a:pPr lvl="2" eaLnBrk="1" fontAlgn="auto" hangingPunct="1">
              <a:spcAft>
                <a:spcPts val="0"/>
              </a:spcAft>
              <a:buClr>
                <a:srgbClr val="A9B3A8"/>
              </a:buClr>
              <a:buSzPct val="80000"/>
              <a:buFont typeface="Lucida Grande"/>
              <a:buChar char="–"/>
            </a:pPr>
            <a:r>
              <a:rPr lang="en-US" kern="12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ea typeface="+mn-ea"/>
                <a:cs typeface="Arial" pitchFamily="34" charset="0"/>
              </a:rPr>
              <a:t>First Announced – 28-Jan-2011</a:t>
            </a:r>
          </a:p>
          <a:p>
            <a:pPr lvl="2" eaLnBrk="1" fontAlgn="auto" hangingPunct="1">
              <a:spcAft>
                <a:spcPts val="0"/>
              </a:spcAft>
              <a:buClr>
                <a:srgbClr val="A9B3A8"/>
              </a:buClr>
              <a:buSzPct val="80000"/>
              <a:buFont typeface="Lucida Grande"/>
              <a:buChar char="–"/>
            </a:pPr>
            <a:r>
              <a:rPr lang="en-US" kern="12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ea typeface="+mn-ea"/>
                <a:cs typeface="Arial" pitchFamily="34" charset="0"/>
              </a:rPr>
              <a:t>Current </a:t>
            </a:r>
            <a:r>
              <a:rPr lang="en-US" kern="12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ea typeface="+mn-ea"/>
                <a:cs typeface="Arial" pitchFamily="34" charset="0"/>
              </a:rPr>
              <a:t>version 10.1.5.1</a:t>
            </a:r>
          </a:p>
          <a:p>
            <a:pPr lvl="2" eaLnBrk="1" fontAlgn="auto" hangingPunct="1">
              <a:spcAft>
                <a:spcPts val="0"/>
              </a:spcAft>
              <a:buClr>
                <a:srgbClr val="A9B3A8"/>
              </a:buClr>
              <a:buSzPct val="80000"/>
              <a:buFont typeface="Lucida Grande"/>
              <a:buChar char="–"/>
            </a:pPr>
            <a:r>
              <a:rPr lang="en-US" kern="12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ea typeface="+mn-ea"/>
                <a:cs typeface="Arial" pitchFamily="34" charset="0"/>
              </a:rPr>
              <a:t>5 major releases behind</a:t>
            </a:r>
          </a:p>
          <a:p>
            <a:pPr lvl="2" eaLnBrk="1" fontAlgn="auto" hangingPunct="1">
              <a:spcAft>
                <a:spcPts val="0"/>
              </a:spcAft>
              <a:buClr>
                <a:srgbClr val="A9B3A8"/>
              </a:buClr>
              <a:buSzPct val="80000"/>
              <a:buFont typeface="Lucida Grande"/>
              <a:buChar char="–"/>
            </a:pPr>
            <a:r>
              <a:rPr lang="en-US" kern="12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ea typeface="+mn-ea"/>
                <a:cs typeface="Arial" pitchFamily="34" charset="0"/>
              </a:rPr>
              <a:t>9 major / minor releases behind</a:t>
            </a:r>
          </a:p>
          <a:p>
            <a:pPr lvl="2" eaLnBrk="1" fontAlgn="auto" hangingPunct="1">
              <a:spcAft>
                <a:spcPts val="0"/>
              </a:spcAft>
              <a:buClr>
                <a:srgbClr val="A9B3A8"/>
              </a:buClr>
              <a:buSzPct val="80000"/>
              <a:buFont typeface="Lucida Grande"/>
              <a:buChar char="–"/>
            </a:pPr>
            <a:r>
              <a:rPr lang="en-US" kern="12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ea typeface="+mn-ea"/>
                <a:cs typeface="Arial" pitchFamily="34" charset="0"/>
              </a:rPr>
              <a:t>Direct upgrade path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b="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US" b="0" dirty="0" smtClean="0"/>
              <a:t>What is the support roadmap of the currently running version?</a:t>
            </a:r>
          </a:p>
          <a:p>
            <a:pPr marL="692658" lvl="1" indent="-292608" eaLnBrk="1" fontAlgn="auto" hangingPunct="1">
              <a:spcAft>
                <a:spcPts val="0"/>
              </a:spcAft>
              <a:buClr>
                <a:srgbClr val="B78B2C"/>
              </a:buClr>
              <a:buSzPct val="80000"/>
              <a:buFont typeface="Arial"/>
              <a:buChar char="•"/>
            </a:pPr>
            <a:r>
              <a:rPr lang="en-US" sz="2400" b="0" kern="12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2009 R4</a:t>
            </a:r>
          </a:p>
          <a:p>
            <a:pPr lvl="2" eaLnBrk="1" fontAlgn="auto" hangingPunct="1">
              <a:spcAft>
                <a:spcPts val="0"/>
              </a:spcAft>
              <a:buClr>
                <a:srgbClr val="A9B3A8"/>
              </a:buClr>
              <a:buSzPct val="80000"/>
              <a:buFont typeface="Lucida Grande"/>
              <a:buChar char="–"/>
            </a:pPr>
            <a:r>
              <a:rPr lang="en-US" kern="12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ea typeface="+mn-ea"/>
                <a:cs typeface="Arial" pitchFamily="34" charset="0"/>
              </a:rPr>
              <a:t>No EOL / EOS announced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b="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US" b="0" dirty="0" smtClean="0"/>
              <a:t>What percentage of Serena’s customers are on the currently running version? (2009 R4.03)</a:t>
            </a:r>
          </a:p>
          <a:p>
            <a:pPr lvl="1" eaLnBrk="1" fontAlgn="auto" hangingPunct="1">
              <a:spcAft>
                <a:spcPts val="0"/>
              </a:spcAft>
              <a:buClr>
                <a:srgbClr val="B78B2C"/>
              </a:buClr>
              <a:buSzPct val="80000"/>
              <a:buFont typeface="Arial"/>
              <a:buChar char="•"/>
            </a:pPr>
            <a:r>
              <a:rPr lang="en-US" sz="2200" kern="12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ea typeface="+mn-ea"/>
                <a:cs typeface="Arial" pitchFamily="34" charset="0"/>
              </a:rPr>
              <a:t>Approx</a:t>
            </a:r>
            <a:r>
              <a:rPr lang="en-US" sz="2200" kern="12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ea typeface="+mn-ea"/>
                <a:cs typeface="Arial" pitchFamily="34" charset="0"/>
              </a:rPr>
              <a:t>. 5%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59900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147" name="Date Placeholder 5"/>
          <p:cNvSpPr>
            <a:spLocks noGrp="1"/>
          </p:cNvSpPr>
          <p:nvPr>
            <p:ph type="dt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>
                <a:solidFill>
                  <a:srgbClr val="000000"/>
                </a:solidFill>
              </a:rPr>
              <a:t>July 2015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MarkeTrak</a:t>
            </a:r>
            <a:r>
              <a:rPr lang="en-US" dirty="0" smtClean="0"/>
              <a:t> Upgrade Discussion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685800"/>
            <a:ext cx="8458200" cy="5410200"/>
          </a:xfrm>
          <a:ln>
            <a:miter lim="800000"/>
            <a:headEnd/>
            <a:tailEnd/>
          </a:ln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b="0" dirty="0" smtClean="0"/>
              <a:t>What are the features of the new version? (SBM </a:t>
            </a:r>
            <a:r>
              <a:rPr lang="en-US" b="0" dirty="0" smtClean="0"/>
              <a:t>10.1.5)</a:t>
            </a:r>
            <a:endParaRPr lang="en-US" b="0" dirty="0" smtClean="0"/>
          </a:p>
          <a:p>
            <a:pPr marL="292608" lvl="0" indent="-292608" eaLnBrk="1" fontAlgn="auto" hangingPunct="1">
              <a:spcAft>
                <a:spcPts val="0"/>
              </a:spcAft>
              <a:buClr>
                <a:srgbClr val="B78B2C"/>
              </a:buClr>
              <a:buSzPct val="80000"/>
              <a:buFont typeface="Arial"/>
              <a:buChar char="•"/>
            </a:pPr>
            <a:r>
              <a:rPr lang="en-US" b="0" kern="12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  <a:hlinkClick r:id="rId2"/>
              </a:rPr>
              <a:t>Serena Work Center Improvements</a:t>
            </a:r>
            <a:r>
              <a:rPr lang="en-US" b="0" kern="12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marL="292608" lvl="0" indent="-292608" eaLnBrk="1" fontAlgn="auto" hangingPunct="1">
              <a:spcAft>
                <a:spcPts val="0"/>
              </a:spcAft>
              <a:buClr>
                <a:srgbClr val="B78B2C"/>
              </a:buClr>
              <a:buSzPct val="80000"/>
              <a:buFont typeface="Arial"/>
              <a:buChar char="•"/>
            </a:pPr>
            <a:r>
              <a:rPr lang="en-US" b="0" kern="12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  <a:hlinkClick r:id="rId3"/>
              </a:rPr>
              <a:t>User Preferences for Groups</a:t>
            </a:r>
            <a:r>
              <a:rPr lang="en-US" b="0" kern="12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marL="292608" lvl="0" indent="-292608" eaLnBrk="1" fontAlgn="auto" hangingPunct="1">
              <a:spcAft>
                <a:spcPts val="0"/>
              </a:spcAft>
              <a:buClr>
                <a:srgbClr val="B78B2C"/>
              </a:buClr>
              <a:buSzPct val="80000"/>
              <a:buFont typeface="Arial"/>
              <a:buChar char="•"/>
            </a:pPr>
            <a:r>
              <a:rPr lang="en-US" b="0" kern="12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  <a:hlinkClick r:id="rId4"/>
              </a:rPr>
              <a:t>New SBM Application Repository User Interface</a:t>
            </a:r>
            <a:r>
              <a:rPr lang="en-US" b="0" kern="12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marL="292608" lvl="0" indent="-292608" eaLnBrk="1" fontAlgn="auto" hangingPunct="1">
              <a:spcAft>
                <a:spcPts val="0"/>
              </a:spcAft>
              <a:buClr>
                <a:srgbClr val="B78B2C"/>
              </a:buClr>
              <a:buSzPct val="80000"/>
              <a:buFont typeface="Arial"/>
              <a:buChar char="•"/>
            </a:pPr>
            <a:r>
              <a:rPr lang="en-US" b="0" kern="12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  <a:hlinkClick r:id="rId5"/>
              </a:rPr>
              <a:t>Administrative Control of Application Groups for Serena Work Center</a:t>
            </a:r>
            <a:r>
              <a:rPr lang="en-US" b="0" kern="12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marL="292608" lvl="0" indent="-292608" eaLnBrk="1" fontAlgn="auto" hangingPunct="1">
              <a:spcAft>
                <a:spcPts val="0"/>
              </a:spcAft>
              <a:buClr>
                <a:srgbClr val="B78B2C"/>
              </a:buClr>
              <a:buSzPct val="80000"/>
              <a:buFont typeface="Arial"/>
              <a:buChar char="•"/>
            </a:pPr>
            <a:r>
              <a:rPr lang="en-US" b="0" kern="12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  <a:hlinkClick r:id="rId6"/>
              </a:rPr>
              <a:t>Multi-Language Support for Design Objects</a:t>
            </a:r>
            <a:r>
              <a:rPr lang="en-US" b="0" kern="12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marL="292608" lvl="0" indent="-292608" eaLnBrk="1" fontAlgn="auto" hangingPunct="1">
              <a:spcAft>
                <a:spcPts val="0"/>
              </a:spcAft>
              <a:buClr>
                <a:srgbClr val="B78B2C"/>
              </a:buClr>
              <a:buSzPct val="80000"/>
              <a:buFont typeface="Arial"/>
              <a:buChar char="•"/>
            </a:pPr>
            <a:r>
              <a:rPr lang="en-US" b="0" kern="12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  <a:hlinkClick r:id="rId7"/>
              </a:rPr>
              <a:t>Form Extensions</a:t>
            </a:r>
            <a:r>
              <a:rPr lang="en-US" b="0" kern="12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marL="292608" lvl="0" indent="-292608" eaLnBrk="1" fontAlgn="auto" hangingPunct="1">
              <a:spcAft>
                <a:spcPts val="0"/>
              </a:spcAft>
              <a:buClr>
                <a:srgbClr val="B78B2C"/>
              </a:buClr>
              <a:buSzPct val="80000"/>
              <a:buFont typeface="Arial"/>
              <a:buChar char="•"/>
            </a:pPr>
            <a:r>
              <a:rPr lang="en-US" b="0" kern="12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  <a:hlinkClick r:id="rId8"/>
              </a:rPr>
              <a:t>View Status of Notifications</a:t>
            </a:r>
            <a:r>
              <a:rPr lang="en-US" b="0" kern="12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marL="292608" lvl="0" indent="-292608" eaLnBrk="1" fontAlgn="auto" hangingPunct="1">
              <a:spcAft>
                <a:spcPts val="0"/>
              </a:spcAft>
              <a:buClr>
                <a:srgbClr val="B78B2C"/>
              </a:buClr>
              <a:buSzPct val="80000"/>
              <a:buFont typeface="Arial"/>
              <a:buChar char="•"/>
            </a:pPr>
            <a:r>
              <a:rPr lang="en-US" b="0" kern="12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  <a:hlinkClick r:id="rId9"/>
              </a:rPr>
              <a:t>Global Process App Roles</a:t>
            </a:r>
            <a:r>
              <a:rPr lang="en-US" b="0" kern="12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marL="292608" lvl="0" indent="-292608" eaLnBrk="1" fontAlgn="auto" hangingPunct="1">
              <a:spcAft>
                <a:spcPts val="0"/>
              </a:spcAft>
              <a:buClr>
                <a:srgbClr val="B78B2C"/>
              </a:buClr>
              <a:buSzPct val="80000"/>
              <a:buFont typeface="Arial"/>
              <a:buChar char="•"/>
            </a:pPr>
            <a:r>
              <a:rPr lang="en-US" b="0" kern="12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  <a:hlinkClick r:id="rId10"/>
              </a:rPr>
              <a:t>Smart Card Authentication with SBM Composer</a:t>
            </a:r>
            <a:r>
              <a:rPr lang="en-US" b="0" kern="12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marL="292608" lvl="0" indent="-292608" eaLnBrk="1" fontAlgn="auto" hangingPunct="1">
              <a:spcAft>
                <a:spcPts val="0"/>
              </a:spcAft>
              <a:buClr>
                <a:srgbClr val="B78B2C"/>
              </a:buClr>
              <a:buSzPct val="80000"/>
              <a:buFont typeface="Arial"/>
              <a:buChar char="•"/>
            </a:pPr>
            <a:r>
              <a:rPr lang="en-US" b="0" kern="12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  <a:hlinkClick r:id="rId11"/>
              </a:rPr>
              <a:t>SBM </a:t>
            </a:r>
            <a:r>
              <a:rPr lang="en-US" b="0" kern="1200" dirty="0" err="1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  <a:hlinkClick r:id="rId11"/>
              </a:rPr>
              <a:t>AppScript</a:t>
            </a:r>
            <a:r>
              <a:rPr lang="en-US" b="0" kern="12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  <a:hlinkClick r:id="rId11"/>
              </a:rPr>
              <a:t> Changes</a:t>
            </a:r>
            <a:r>
              <a:rPr lang="en-US" b="0" kern="12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marL="0" indent="0">
              <a:buNone/>
            </a:pP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3865641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147" name="Date Placeholder 5"/>
          <p:cNvSpPr>
            <a:spLocks noGrp="1"/>
          </p:cNvSpPr>
          <p:nvPr>
            <p:ph type="dt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>
                <a:solidFill>
                  <a:srgbClr val="000000"/>
                </a:solidFill>
              </a:rPr>
              <a:t>July 2015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MarkeTrak</a:t>
            </a:r>
            <a:r>
              <a:rPr lang="en-US" dirty="0" smtClean="0"/>
              <a:t> Upgrade Discussion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685800"/>
            <a:ext cx="8458200" cy="5410200"/>
          </a:xfrm>
          <a:ln>
            <a:miter lim="800000"/>
            <a:headEnd/>
            <a:tailEnd/>
          </a:ln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b="0" dirty="0" smtClean="0"/>
              <a:t>Is </a:t>
            </a:r>
            <a:r>
              <a:rPr lang="en-US" b="0" dirty="0"/>
              <a:t>system at risk if not updated to latest version</a:t>
            </a:r>
            <a:r>
              <a:rPr lang="en-US" b="0" dirty="0" smtClean="0"/>
              <a:t>?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No</a:t>
            </a:r>
            <a:endParaRPr lang="en-US" b="0" dirty="0"/>
          </a:p>
          <a:p>
            <a:pPr>
              <a:buFont typeface="Wingdings" panose="05000000000000000000" pitchFamily="2" charset="2"/>
              <a:buChar char="§"/>
            </a:pPr>
            <a:endParaRPr lang="en-US" b="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b="0" dirty="0"/>
              <a:t>Impacts of new functionality to the market; what would upgrade of functionality entail</a:t>
            </a:r>
            <a:r>
              <a:rPr lang="en-US" b="0" dirty="0" smtClean="0"/>
              <a:t>?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b="0" dirty="0" smtClean="0"/>
              <a:t>Detailed analysis required to determine impacts to user base</a:t>
            </a:r>
            <a:endParaRPr lang="en-US" b="0" dirty="0"/>
          </a:p>
          <a:p>
            <a:pPr>
              <a:buFont typeface="Wingdings" panose="05000000000000000000" pitchFamily="2" charset="2"/>
              <a:buChar char="§"/>
            </a:pPr>
            <a:endParaRPr lang="en-US" b="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b="0" dirty="0"/>
              <a:t>ERCOT recommendation if market should move/not move to the latest Serena </a:t>
            </a:r>
            <a:r>
              <a:rPr lang="en-US" b="0" dirty="0" smtClean="0"/>
              <a:t>version</a:t>
            </a:r>
          </a:p>
          <a:p>
            <a:pPr marL="457200" lvl="1" indent="0">
              <a:buNone/>
            </a:pPr>
            <a:r>
              <a:rPr lang="en-US" u="sng" dirty="0" smtClean="0"/>
              <a:t>Options: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Stay with current version/implementation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 smtClean="0"/>
              <a:t>Revisit upgrade discussion in 6-12 months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Pure version upgrade of Serena Business Manager, no enhancements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 smtClean="0"/>
              <a:t>Implement enhancements as a separate effort from version upgrade</a:t>
            </a:r>
          </a:p>
        </p:txBody>
      </p:sp>
    </p:spTree>
    <p:extLst>
      <p:ext uri="{BB962C8B-B14F-4D97-AF65-F5344CB8AC3E}">
        <p14:creationId xmlns:p14="http://schemas.microsoft.com/office/powerpoint/2010/main" val="1266017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147" name="Date Placeholder 5"/>
          <p:cNvSpPr>
            <a:spLocks noGrp="1"/>
          </p:cNvSpPr>
          <p:nvPr>
            <p:ph type="dt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>
                <a:solidFill>
                  <a:srgbClr val="000000"/>
                </a:solidFill>
              </a:rPr>
              <a:t>July 2015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MarkeTrak</a:t>
            </a:r>
            <a:r>
              <a:rPr lang="en-US" dirty="0" smtClean="0"/>
              <a:t> Upgrade Discussion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685800"/>
            <a:ext cx="8458200" cy="5410200"/>
          </a:xfrm>
          <a:ln>
            <a:miter lim="800000"/>
            <a:headEnd/>
            <a:tailEnd/>
          </a:ln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Additional Comments after discussions with Serena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b="0" dirty="0" smtClean="0"/>
              <a:t>New version of SBM provides improved API support, but would still require custom code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b="0" dirty="0" smtClean="0"/>
              <a:t>Serena reviewed ERCOT’s support case history and did not find any common trends, and determined there were no issues reported that would be solved with an upgrade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b="0" dirty="0" smtClean="0"/>
          </a:p>
        </p:txBody>
      </p:sp>
    </p:spTree>
    <p:extLst>
      <p:ext uri="{BB962C8B-B14F-4D97-AF65-F5344CB8AC3E}">
        <p14:creationId xmlns:p14="http://schemas.microsoft.com/office/powerpoint/2010/main" val="304182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147" name="Date Placeholder 5"/>
          <p:cNvSpPr>
            <a:spLocks noGrp="1"/>
          </p:cNvSpPr>
          <p:nvPr>
            <p:ph type="dt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>
                <a:solidFill>
                  <a:srgbClr val="000000"/>
                </a:solidFill>
              </a:rPr>
              <a:t>July 2015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MarkeTrak</a:t>
            </a:r>
            <a:r>
              <a:rPr lang="en-US" dirty="0" smtClean="0"/>
              <a:t> Upgrade Discussion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685800"/>
            <a:ext cx="8458200" cy="5410200"/>
          </a:xfrm>
          <a:ln>
            <a:miter lim="800000"/>
            <a:headEnd/>
            <a:tailEnd/>
          </a:ln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800" b="1" dirty="0" smtClean="0"/>
              <a:t>Questions?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800" b="1" dirty="0" smtClean="0"/>
              <a:t>Next steps?</a:t>
            </a:r>
          </a:p>
          <a:p>
            <a:pPr marL="0" indent="0">
              <a:buNone/>
            </a:pPr>
            <a:endParaRPr lang="en-US" b="0" dirty="0" smtClean="0"/>
          </a:p>
        </p:txBody>
      </p:sp>
    </p:spTree>
    <p:extLst>
      <p:ext uri="{BB962C8B-B14F-4D97-AF65-F5344CB8AC3E}">
        <p14:creationId xmlns:p14="http://schemas.microsoft.com/office/powerpoint/2010/main" val="925618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EA8A55E-9302-46D6-B613-7D01F064AB37}">
  <ds:schemaRefs>
    <ds:schemaRef ds:uri="http://purl.org/dc/dcmitype/"/>
    <ds:schemaRef ds:uri="http://schemas.microsoft.com/office/2006/documentManagement/types"/>
    <ds:schemaRef ds:uri="http://purl.org/dc/elements/1.1/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c34af464-7aa1-4edd-9be4-83dffc1cb926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409C200C-C96D-4553-B658-0F376C3FB9E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3604B3C-5244-427F-8942-C6CE1658C13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50197</TotalTime>
  <Words>424</Words>
  <Application>Microsoft Office PowerPoint</Application>
  <PresentationFormat>On-screen Show (4:3)</PresentationFormat>
  <Paragraphs>79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Custom Design</vt:lpstr>
      <vt:lpstr>1_Custom Design</vt:lpstr>
      <vt:lpstr>MarkeTrak Upgrade Discussion</vt:lpstr>
      <vt:lpstr>MarkeTrak Upgrade Discussion</vt:lpstr>
      <vt:lpstr>MarkeTrak Upgrade Discussion</vt:lpstr>
      <vt:lpstr>MarkeTrak Upgrade Discussion</vt:lpstr>
      <vt:lpstr>MarkeTrak Upgrade Discussion</vt:lpstr>
      <vt:lpstr>MarkeTrak Upgrade Discussion</vt:lpstr>
      <vt:lpstr>MarkeTrak Upgrade Discussion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Forfia, David</dc:creator>
  <cp:lastModifiedBy>Pagliai, Dave</cp:lastModifiedBy>
  <cp:revision>1367</cp:revision>
  <cp:lastPrinted>2013-05-06T17:58:27Z</cp:lastPrinted>
  <dcterms:created xsi:type="dcterms:W3CDTF">2005-04-21T14:28:35Z</dcterms:created>
  <dcterms:modified xsi:type="dcterms:W3CDTF">2015-07-15T20:01:01Z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</Properties>
</file>