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72" r:id="rId2"/>
    <p:sldId id="302" r:id="rId3"/>
    <p:sldId id="511" r:id="rId4"/>
    <p:sldId id="500" r:id="rId5"/>
    <p:sldId id="489" r:id="rId6"/>
    <p:sldId id="457" r:id="rId7"/>
    <p:sldId id="513" r:id="rId8"/>
    <p:sldId id="512" r:id="rId9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FF66"/>
    <a:srgbClr val="40949A"/>
    <a:srgbClr val="0000CC"/>
    <a:srgbClr val="FF3300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65" autoAdjust="0"/>
    <p:restoredTop sz="99068" autoAdjust="0"/>
  </p:normalViewPr>
  <p:slideViewPr>
    <p:cSldViewPr>
      <p:cViewPr varScale="1">
        <p:scale>
          <a:sx n="101" d="100"/>
          <a:sy n="101" d="100"/>
        </p:scale>
        <p:origin x="-252" y="-96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850"/>
            <a:ext cx="56070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F9FDEEA-5704-4A08-B22C-F16CA0CD2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26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C51442-EDE7-4953-BB55-E71AD2260C8B}" type="slidenum">
              <a:rPr lang="en-US" sz="1200" b="0" smtClean="0"/>
              <a:pPr eaLnBrk="1" hangingPunct="1"/>
              <a:t>1</a:t>
            </a:fld>
            <a:endParaRPr lang="en-US" sz="1200" b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C6C10A-D400-4959-AADD-84A684719EDF}" type="slidenum">
              <a:rPr lang="en-US" sz="1200" b="0" smtClean="0"/>
              <a:pPr eaLnBrk="1" hangingPunct="1"/>
              <a:t>2</a:t>
            </a:fld>
            <a:endParaRPr lang="en-US" sz="1200" b="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C6C10A-D400-4959-AADD-84A684719EDF}" type="slidenum">
              <a:rPr lang="en-US" sz="1200" b="0" smtClean="0"/>
              <a:pPr eaLnBrk="1" hangingPunct="1"/>
              <a:t>8</a:t>
            </a:fld>
            <a:endParaRPr lang="en-US" sz="1200" b="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333625" y="5067300"/>
            <a:ext cx="2895600" cy="4191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8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81249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D6BAE-A68F-473A-A2D7-CEEA128D7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10511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1CF20-39D3-4579-9E24-257361C91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721034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1981A-7905-41B0-8858-66AAA0FFB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20656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CEAF1-53AD-46BE-9176-013B2A2B7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63355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97839-E9E5-4038-9852-0A72C69A2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6447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D15DB-F492-417C-B3C1-95863FCAA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4154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55851-3123-4476-B2AC-37AA76559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0575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0A38D-180F-42DE-8177-B03C76167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3426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CC2D1-2CC9-45D0-AD2A-3A9F9D772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5321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06BC6-3DFE-4977-B534-48CCD8B6B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3399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DADD4-17AA-47F5-8402-FBC938F97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0126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E718ABEB-4B20-4DAD-9F08-0F3C9742E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103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Rectangle 13"/>
          <p:cNvSpPr>
            <a:spLocks noChangeArrowheads="1"/>
          </p:cNvSpPr>
          <p:nvPr userDrawn="1"/>
        </p:nvSpPr>
        <p:spPr bwMode="auto">
          <a:xfrm>
            <a:off x="8229600" y="6248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03670EEC-6877-42F5-BF6B-1CB534FE5D5D}" type="slidenum">
              <a:rPr lang="en-US" sz="1200" b="0"/>
              <a:pPr algn="ctr"/>
              <a:t>‹#›</a:t>
            </a:fld>
            <a:endParaRPr lang="en-US" sz="12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  <p:sldLayoutId id="2147484174" r:id="rId2"/>
    <p:sldLayoutId id="2147484175" r:id="rId3"/>
    <p:sldLayoutId id="2147484176" r:id="rId4"/>
    <p:sldLayoutId id="2147484177" r:id="rId5"/>
    <p:sldLayoutId id="2147484178" r:id="rId6"/>
    <p:sldLayoutId id="2147484179" r:id="rId7"/>
    <p:sldLayoutId id="2147484180" r:id="rId8"/>
    <p:sldLayoutId id="2147484181" r:id="rId9"/>
    <p:sldLayoutId id="2147484182" r:id="rId10"/>
    <p:sldLayoutId id="2147484183" r:id="rId11"/>
    <p:sldLayoutId id="214748418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371600" y="2057400"/>
            <a:ext cx="7239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800" b="0" kern="0" dirty="0">
                <a:latin typeface="+mj-lt"/>
              </a:rPr>
              <a:t>Project Update and Summary of Project Priority List (PPL) </a:t>
            </a:r>
            <a:r>
              <a:rPr lang="en-US" sz="2800" b="0" kern="0" dirty="0" smtClean="0">
                <a:latin typeface="+mj-lt"/>
              </a:rPr>
              <a:t>Activity</a:t>
            </a:r>
          </a:p>
          <a:p>
            <a:pPr>
              <a:defRPr/>
            </a:pPr>
            <a:endParaRPr lang="en-US" sz="2800" b="0" kern="0" dirty="0">
              <a:latin typeface="+mj-lt"/>
            </a:endParaRPr>
          </a:p>
          <a:p>
            <a:pPr>
              <a:defRPr/>
            </a:pPr>
            <a:r>
              <a:rPr lang="en-US" sz="2800" b="0" kern="0" dirty="0" smtClean="0">
                <a:latin typeface="+mj-lt"/>
              </a:rPr>
              <a:t>RMS</a:t>
            </a:r>
            <a:endParaRPr lang="en-US" sz="2800" b="0" kern="0" dirty="0">
              <a:latin typeface="+mj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371600" y="3581400"/>
            <a:ext cx="25527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+mn-lt"/>
              </a:rPr>
              <a:t>August 4, 2015</a:t>
            </a:r>
            <a:endParaRPr lang="en-US" sz="20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6019800" cy="6858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2015 </a:t>
            </a:r>
            <a:r>
              <a:rPr lang="en-US" sz="1800" dirty="0" smtClean="0"/>
              <a:t>Retail Project </a:t>
            </a:r>
            <a:r>
              <a:rPr lang="en-US" sz="1800" dirty="0" smtClean="0"/>
              <a:t>Update – Agenda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90600"/>
            <a:ext cx="8077200" cy="4267200"/>
          </a:xfrm>
        </p:spPr>
        <p:txBody>
          <a:bodyPr/>
          <a:lstStyle/>
          <a:p>
            <a:pPr marL="571500" lvl="1" indent="-228600" eaLnBrk="1" hangingPunct="1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sz="2400" dirty="0" smtClean="0"/>
              <a:t>Project Portfolio Update</a:t>
            </a:r>
            <a:r>
              <a:rPr lang="en-US" sz="2400" dirty="0"/>
              <a:t>	</a:t>
            </a:r>
            <a:r>
              <a:rPr lang="en-US" dirty="0"/>
              <a:t>p. </a:t>
            </a:r>
            <a:r>
              <a:rPr lang="en-US" dirty="0" smtClean="0"/>
              <a:t>3-8</a:t>
            </a:r>
            <a:endParaRPr lang="en-US" dirty="0"/>
          </a:p>
          <a:p>
            <a:pPr marL="971550" lvl="2" eaLnBrk="1" hangingPunct="1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sz="2000" dirty="0" smtClean="0"/>
              <a:t>Retail </a:t>
            </a:r>
            <a:r>
              <a:rPr lang="en-US" sz="2000" dirty="0" smtClean="0"/>
              <a:t>Project Highlights</a:t>
            </a:r>
          </a:p>
          <a:p>
            <a:pPr marL="971550" lvl="2" eaLnBrk="1" hangingPunct="1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sz="2000" dirty="0" smtClean="0"/>
              <a:t>2015 </a:t>
            </a:r>
            <a:r>
              <a:rPr lang="en-US" sz="2000" dirty="0"/>
              <a:t>Release </a:t>
            </a:r>
            <a:r>
              <a:rPr lang="en-US" sz="2000" dirty="0" smtClean="0"/>
              <a:t>Targets</a:t>
            </a:r>
          </a:p>
          <a:p>
            <a:pPr marL="971550" lvl="2" eaLnBrk="1" hangingPunct="1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sz="2000" dirty="0" smtClean="0"/>
              <a:t>2016 </a:t>
            </a:r>
            <a:r>
              <a:rPr lang="en-US" sz="2000" dirty="0"/>
              <a:t>Release </a:t>
            </a:r>
            <a:r>
              <a:rPr lang="en-US" sz="2000" dirty="0" smtClean="0"/>
              <a:t>Targets</a:t>
            </a:r>
          </a:p>
          <a:p>
            <a:pPr marL="971550" lvl="2" eaLnBrk="1" hangingPunct="1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sz="2000" dirty="0"/>
              <a:t>2015 Project Spending </a:t>
            </a:r>
            <a:r>
              <a:rPr lang="en-US" sz="2000" dirty="0" smtClean="0"/>
              <a:t>Update</a:t>
            </a:r>
          </a:p>
          <a:p>
            <a:pPr marL="971550" lvl="2" eaLnBrk="1" hangingPunct="1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sz="2000" dirty="0" smtClean="0"/>
              <a:t>2016-2017 </a:t>
            </a:r>
            <a:r>
              <a:rPr lang="en-US" sz="2000" dirty="0" smtClean="0"/>
              <a:t>Project Funding</a:t>
            </a:r>
            <a:endParaRPr lang="en-US" sz="2000" dirty="0"/>
          </a:p>
          <a:p>
            <a:pPr marL="571500" lvl="1" indent="-228600" eaLnBrk="1" hangingPunct="1">
              <a:tabLst>
                <a:tab pos="1143000" algn="l"/>
                <a:tab pos="2514600" algn="l"/>
                <a:tab pos="6864350" algn="l"/>
              </a:tabLst>
              <a:defRPr/>
            </a:pPr>
            <a:endParaRPr lang="en-US" sz="1600" dirty="0" smtClean="0"/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685800" y="5410200"/>
            <a:ext cx="7772400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/>
              <a:t>Location of Project Priority List (PPL):   </a:t>
            </a:r>
            <a:r>
              <a:rPr lang="en-US" b="0">
                <a:hlinkClick r:id="rId3"/>
              </a:rPr>
              <a:t>http://www.ercot.com/services/projects/index</a:t>
            </a:r>
            <a:endParaRPr lang="en-US" b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7010400" cy="6858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Retail Project </a:t>
            </a:r>
            <a:r>
              <a:rPr lang="en-US" sz="1800" dirty="0" smtClean="0"/>
              <a:t>Highlights</a:t>
            </a:r>
          </a:p>
        </p:txBody>
      </p:sp>
      <p:sp>
        <p:nvSpPr>
          <p:cNvPr id="5123" name="Content Placeholder 16"/>
          <p:cNvSpPr>
            <a:spLocks noGrp="1"/>
          </p:cNvSpPr>
          <p:nvPr>
            <p:ph idx="1"/>
          </p:nvPr>
        </p:nvSpPr>
        <p:spPr>
          <a:xfrm>
            <a:off x="84664" y="914400"/>
            <a:ext cx="8991600" cy="5366310"/>
          </a:xfrm>
        </p:spPr>
        <p:txBody>
          <a:bodyPr/>
          <a:lstStyle/>
          <a:p>
            <a:pPr eaLnBrk="1" hangingPunct="1">
              <a:tabLst>
                <a:tab pos="6970713" algn="l"/>
              </a:tabLst>
            </a:pPr>
            <a:r>
              <a:rPr lang="en-US" dirty="0" smtClean="0"/>
              <a:t>RMGRR126 – </a:t>
            </a:r>
            <a:r>
              <a:rPr lang="en-US" sz="1800" dirty="0" smtClean="0"/>
              <a:t>Additional ERCOT Validations for CBCI File</a:t>
            </a:r>
            <a:r>
              <a:rPr lang="en-US" i="1" dirty="0">
                <a:solidFill>
                  <a:srgbClr val="00B050"/>
                </a:solidFill>
              </a:rPr>
              <a:t>	</a:t>
            </a:r>
            <a:r>
              <a:rPr lang="en-US" i="1" dirty="0" smtClean="0">
                <a:solidFill>
                  <a:srgbClr val="00B050"/>
                </a:solidFill>
              </a:rPr>
              <a:t>Not Started</a:t>
            </a:r>
            <a:endParaRPr lang="en-US" dirty="0"/>
          </a:p>
          <a:p>
            <a:pPr lvl="1" eaLnBrk="1" hangingPunct="1">
              <a:tabLst>
                <a:tab pos="6970713" algn="l"/>
              </a:tabLst>
            </a:pPr>
            <a:r>
              <a:rPr lang="en-US" sz="1800" dirty="0" smtClean="0"/>
              <a:t>August start planned</a:t>
            </a:r>
          </a:p>
          <a:p>
            <a:pPr lvl="1" eaLnBrk="1" hangingPunct="1">
              <a:tabLst>
                <a:tab pos="6970713" algn="l"/>
              </a:tabLst>
            </a:pPr>
            <a:r>
              <a:rPr lang="en-US" sz="1800" dirty="0" smtClean="0"/>
              <a:t>December go-live target (to be confirmed during Planning)</a:t>
            </a:r>
            <a:endParaRPr lang="en-US" sz="1800" dirty="0"/>
          </a:p>
          <a:p>
            <a:pPr lvl="1" eaLnBrk="1" hangingPunct="1">
              <a:tabLst>
                <a:tab pos="6970713" algn="l"/>
              </a:tabLst>
            </a:pPr>
            <a:endParaRPr lang="en-US" sz="1200" dirty="0"/>
          </a:p>
          <a:p>
            <a:pPr eaLnBrk="1" hangingPunct="1">
              <a:tabLst>
                <a:tab pos="6970713" algn="l"/>
              </a:tabLst>
            </a:pPr>
            <a:r>
              <a:rPr lang="en-US" dirty="0" smtClean="0"/>
              <a:t>ERCOT Flight Certification Website</a:t>
            </a:r>
            <a:r>
              <a:rPr lang="en-US" i="1" dirty="0">
                <a:solidFill>
                  <a:srgbClr val="00B050"/>
                </a:solidFill>
              </a:rPr>
              <a:t>	</a:t>
            </a:r>
            <a:r>
              <a:rPr lang="en-US" i="1" dirty="0" smtClean="0">
                <a:solidFill>
                  <a:srgbClr val="00B050"/>
                </a:solidFill>
              </a:rPr>
              <a:t>In Flight</a:t>
            </a:r>
            <a:endParaRPr lang="en-US" dirty="0"/>
          </a:p>
          <a:p>
            <a:pPr lvl="1" eaLnBrk="1" hangingPunct="1">
              <a:tabLst>
                <a:tab pos="6970713" algn="l"/>
              </a:tabLst>
            </a:pPr>
            <a:r>
              <a:rPr lang="en-US" sz="1800" dirty="0" smtClean="0"/>
              <a:t>Upgrade/enhance current Retail Cert environment</a:t>
            </a:r>
          </a:p>
          <a:p>
            <a:pPr lvl="2" eaLnBrk="1" hangingPunct="1">
              <a:tabLst>
                <a:tab pos="6970713" algn="l"/>
              </a:tabLst>
            </a:pPr>
            <a:r>
              <a:rPr lang="en-US" sz="1600" dirty="0" smtClean="0"/>
              <a:t>Interfaces, workflows/processes, validations, browser compatibility, etc.</a:t>
            </a:r>
          </a:p>
          <a:p>
            <a:pPr lvl="1" eaLnBrk="1" hangingPunct="1">
              <a:tabLst>
                <a:tab pos="6970713" algn="l"/>
              </a:tabLst>
            </a:pPr>
            <a:r>
              <a:rPr lang="en-US" sz="1800" dirty="0" smtClean="0"/>
              <a:t>Gated to Planning phase last week</a:t>
            </a:r>
          </a:p>
          <a:p>
            <a:pPr lvl="1" eaLnBrk="1" hangingPunct="1">
              <a:tabLst>
                <a:tab pos="6970713" algn="l"/>
              </a:tabLst>
            </a:pPr>
            <a:r>
              <a:rPr lang="en-US" sz="1800" dirty="0" smtClean="0"/>
              <a:t>Project expected to take 2-3 years</a:t>
            </a:r>
            <a:endParaRPr lang="en-US" sz="1800" dirty="0"/>
          </a:p>
          <a:p>
            <a:pPr lvl="1" eaLnBrk="1" hangingPunct="1">
              <a:tabLst>
                <a:tab pos="6970713" algn="l"/>
              </a:tabLst>
            </a:pPr>
            <a:endParaRPr lang="en-US" sz="1200" dirty="0" smtClean="0"/>
          </a:p>
          <a:p>
            <a:pPr eaLnBrk="1" hangingPunct="1">
              <a:tabLst>
                <a:tab pos="6970713" algn="l"/>
              </a:tabLst>
            </a:pPr>
            <a:r>
              <a:rPr lang="en-US" dirty="0" smtClean="0"/>
              <a:t>SCR786 – Retail Market Test Environment</a:t>
            </a:r>
            <a:r>
              <a:rPr lang="en-US" i="1" dirty="0">
                <a:solidFill>
                  <a:srgbClr val="00B050"/>
                </a:solidFill>
              </a:rPr>
              <a:t>	</a:t>
            </a:r>
            <a:r>
              <a:rPr lang="en-US" i="1" dirty="0" smtClean="0">
                <a:solidFill>
                  <a:srgbClr val="00B050"/>
                </a:solidFill>
              </a:rPr>
              <a:t>IA In Progress</a:t>
            </a:r>
            <a:endParaRPr lang="en-US" i="1" dirty="0" smtClean="0">
              <a:solidFill>
                <a:srgbClr val="00B050"/>
              </a:solidFill>
            </a:endParaRPr>
          </a:p>
          <a:p>
            <a:pPr lvl="1" eaLnBrk="1" hangingPunct="1">
              <a:tabLst>
                <a:tab pos="6970713" algn="l"/>
              </a:tabLst>
            </a:pPr>
            <a:r>
              <a:rPr lang="en-US" sz="1800" dirty="0" smtClean="0"/>
              <a:t>Language approved at PRS on July 16, 2015</a:t>
            </a:r>
          </a:p>
          <a:p>
            <a:pPr lvl="1" eaLnBrk="1" hangingPunct="1">
              <a:tabLst>
                <a:tab pos="6970713" algn="l"/>
              </a:tabLst>
            </a:pPr>
            <a:r>
              <a:rPr lang="en-US" sz="1800" dirty="0" smtClean="0"/>
              <a:t>IA is underway</a:t>
            </a:r>
          </a:p>
          <a:p>
            <a:pPr lvl="2" eaLnBrk="1" hangingPunct="1">
              <a:tabLst>
                <a:tab pos="6970713" algn="l"/>
              </a:tabLst>
            </a:pPr>
            <a:r>
              <a:rPr lang="en-US" sz="1600" dirty="0" smtClean="0"/>
              <a:t>Targeting September PRS for IA completion</a:t>
            </a:r>
            <a:endParaRPr lang="en-US" sz="1600" dirty="0"/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1752600" y="6248400"/>
            <a:ext cx="6172200" cy="436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31266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8077200" cy="6858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2015 Release Targets – Board-Approved NPRRs / SCRs / </a:t>
            </a:r>
            <a:r>
              <a:rPr lang="en-US" sz="1800" dirty="0" err="1" smtClean="0"/>
              <a:t>xGRRs</a:t>
            </a:r>
            <a:endParaRPr lang="en-US" sz="1800" dirty="0" smtClean="0"/>
          </a:p>
        </p:txBody>
      </p:sp>
      <p:sp>
        <p:nvSpPr>
          <p:cNvPr id="7172" name="Footer Placeholder 7"/>
          <p:cNvSpPr>
            <a:spLocks noGrp="1"/>
          </p:cNvSpPr>
          <p:nvPr>
            <p:ph type="ftr" sz="quarter" idx="4294967295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b="0"/>
              <a:t>ERCOT Public</a:t>
            </a:r>
          </a:p>
        </p:txBody>
      </p:sp>
      <p:sp>
        <p:nvSpPr>
          <p:cNvPr id="7179" name="TextBox 15"/>
          <p:cNvSpPr txBox="1">
            <a:spLocks noChangeArrowheads="1"/>
          </p:cNvSpPr>
          <p:nvPr/>
        </p:nvSpPr>
        <p:spPr bwMode="auto">
          <a:xfrm>
            <a:off x="76201" y="5391024"/>
            <a:ext cx="3276599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0" dirty="0"/>
              <a:t>Go-live dates can differ from Protocol effective dates – Please refer to market notices for more details</a:t>
            </a:r>
          </a:p>
        </p:txBody>
      </p:sp>
      <p:sp>
        <p:nvSpPr>
          <p:cNvPr id="7183" name="TextBox 22"/>
          <p:cNvSpPr txBox="1">
            <a:spLocks noChangeArrowheads="1"/>
          </p:cNvSpPr>
          <p:nvPr/>
        </p:nvSpPr>
        <p:spPr bwMode="auto">
          <a:xfrm>
            <a:off x="76200" y="5848224"/>
            <a:ext cx="3276599" cy="2616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100"/>
              <a:t>Release targets are subject to change</a:t>
            </a:r>
          </a:p>
        </p:txBody>
      </p:sp>
      <p:sp>
        <p:nvSpPr>
          <p:cNvPr id="17" name="TextBox 21"/>
          <p:cNvSpPr txBox="1">
            <a:spLocks noChangeArrowheads="1"/>
          </p:cNvSpPr>
          <p:nvPr/>
        </p:nvSpPr>
        <p:spPr bwMode="auto">
          <a:xfrm>
            <a:off x="6705600" y="5513792"/>
            <a:ext cx="2268536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800" b="0" dirty="0" smtClean="0"/>
              <a:t>NPRR589(b) </a:t>
            </a:r>
            <a:r>
              <a:rPr lang="en-US" sz="800" b="0" dirty="0"/>
              <a:t>– </a:t>
            </a:r>
            <a:r>
              <a:rPr lang="en-US" sz="800" b="0" dirty="0" smtClean="0"/>
              <a:t>S&amp;B portion</a:t>
            </a:r>
          </a:p>
          <a:p>
            <a:pPr eaLnBrk="1" hangingPunct="1"/>
            <a:r>
              <a:rPr lang="en-US" sz="800" b="0" dirty="0" smtClean="0"/>
              <a:t>SCR774(b) </a:t>
            </a:r>
            <a:r>
              <a:rPr lang="en-US" sz="800" b="0" dirty="0"/>
              <a:t>– </a:t>
            </a:r>
            <a:r>
              <a:rPr lang="en-US" sz="800" b="0" dirty="0" smtClean="0"/>
              <a:t>Addition of Comments field</a:t>
            </a:r>
            <a:endParaRPr lang="en-US" sz="800" b="0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3428999" y="5991299"/>
            <a:ext cx="3200399" cy="2462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0" dirty="0"/>
              <a:t>(a), (b), etc. indicates multiple </a:t>
            </a:r>
            <a:r>
              <a:rPr lang="en-US" sz="1000" b="0" dirty="0" smtClean="0"/>
              <a:t>phases</a:t>
            </a:r>
            <a:endParaRPr lang="en-US" sz="1000" b="0" dirty="0"/>
          </a:p>
        </p:txBody>
      </p:sp>
      <p:sp>
        <p:nvSpPr>
          <p:cNvPr id="19" name="TextBox 23"/>
          <p:cNvSpPr txBox="1">
            <a:spLocks noChangeArrowheads="1"/>
          </p:cNvSpPr>
          <p:nvPr/>
        </p:nvSpPr>
        <p:spPr bwMode="auto">
          <a:xfrm>
            <a:off x="3429000" y="5370433"/>
            <a:ext cx="3200398" cy="2462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0" dirty="0"/>
              <a:t>Red Text: </a:t>
            </a:r>
            <a:r>
              <a:rPr lang="en-US" sz="1000" b="0" dirty="0" smtClean="0"/>
              <a:t>New </a:t>
            </a:r>
            <a:r>
              <a:rPr lang="en-US" sz="1000" b="0" dirty="0"/>
              <a:t>additions and target release changes</a:t>
            </a:r>
          </a:p>
        </p:txBody>
      </p:sp>
      <p:sp>
        <p:nvSpPr>
          <p:cNvPr id="20" name="TextBox 24"/>
          <p:cNvSpPr txBox="1">
            <a:spLocks noChangeArrowheads="1"/>
          </p:cNvSpPr>
          <p:nvPr/>
        </p:nvSpPr>
        <p:spPr bwMode="auto">
          <a:xfrm>
            <a:off x="3428999" y="5674390"/>
            <a:ext cx="3200399" cy="2462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0" dirty="0"/>
              <a:t>Strike-Through Text: </a:t>
            </a:r>
            <a:r>
              <a:rPr lang="en-US" sz="1000" b="0" dirty="0" smtClean="0"/>
              <a:t>Previous </a:t>
            </a:r>
            <a:r>
              <a:rPr lang="en-US" sz="1000" b="0" dirty="0"/>
              <a:t>target release changes</a:t>
            </a:r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351264612"/>
              </p:ext>
            </p:extLst>
          </p:nvPr>
        </p:nvGraphicFramePr>
        <p:xfrm>
          <a:off x="76200" y="762001"/>
          <a:ext cx="8979017" cy="3315317"/>
        </p:xfrm>
        <a:graphic>
          <a:graphicData uri="http://schemas.openxmlformats.org/drawingml/2006/table">
            <a:tbl>
              <a:tblPr/>
              <a:tblGrid>
                <a:gridCol w="1042293"/>
                <a:gridCol w="1319907"/>
                <a:gridCol w="1371600"/>
                <a:gridCol w="1371600"/>
                <a:gridCol w="1295400"/>
                <a:gridCol w="1295400"/>
                <a:gridCol w="1282817"/>
              </a:tblGrid>
              <a:tr h="5495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2/2 – 2/12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3/23 – 3/27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8/17 – 8/21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9/21 – 9/25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12/7 – 12/11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24222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SCR772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NPRR559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SCR774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SCR775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(Shadow Price Caps)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NPRR553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NPRR589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NPRR419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RMGRR126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5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</a:tbl>
          </a:graphicData>
        </a:graphic>
      </p:graphicFrame>
      <p:sp>
        <p:nvSpPr>
          <p:cNvPr id="11" name="Freeform 10"/>
          <p:cNvSpPr/>
          <p:nvPr/>
        </p:nvSpPr>
        <p:spPr bwMode="auto">
          <a:xfrm>
            <a:off x="5301842" y="1040235"/>
            <a:ext cx="1493977" cy="3674378"/>
          </a:xfrm>
          <a:custGeom>
            <a:avLst/>
            <a:gdLst>
              <a:gd name="connsiteX0" fmla="*/ 0 w 1493977"/>
              <a:gd name="connsiteY0" fmla="*/ 3674378 h 3674378"/>
              <a:gd name="connsiteX1" fmla="*/ 58723 w 1493977"/>
              <a:gd name="connsiteY1" fmla="*/ 3598877 h 3674378"/>
              <a:gd name="connsiteX2" fmla="*/ 75501 w 1493977"/>
              <a:gd name="connsiteY2" fmla="*/ 3565321 h 3674378"/>
              <a:gd name="connsiteX3" fmla="*/ 100668 w 1493977"/>
              <a:gd name="connsiteY3" fmla="*/ 3531765 h 3674378"/>
              <a:gd name="connsiteX4" fmla="*/ 109057 w 1493977"/>
              <a:gd name="connsiteY4" fmla="*/ 3506598 h 3674378"/>
              <a:gd name="connsiteX5" fmla="*/ 117446 w 1493977"/>
              <a:gd name="connsiteY5" fmla="*/ 3473042 h 3674378"/>
              <a:gd name="connsiteX6" fmla="*/ 134224 w 1493977"/>
              <a:gd name="connsiteY6" fmla="*/ 3447875 h 3674378"/>
              <a:gd name="connsiteX7" fmla="*/ 167780 w 1493977"/>
              <a:gd name="connsiteY7" fmla="*/ 3363985 h 3674378"/>
              <a:gd name="connsiteX8" fmla="*/ 201336 w 1493977"/>
              <a:gd name="connsiteY8" fmla="*/ 3296873 h 3674378"/>
              <a:gd name="connsiteX9" fmla="*/ 209725 w 1493977"/>
              <a:gd name="connsiteY9" fmla="*/ 3271706 h 3674378"/>
              <a:gd name="connsiteX10" fmla="*/ 226503 w 1493977"/>
              <a:gd name="connsiteY10" fmla="*/ 3238150 h 3674378"/>
              <a:gd name="connsiteX11" fmla="*/ 234892 w 1493977"/>
              <a:gd name="connsiteY11" fmla="*/ 3196205 h 3674378"/>
              <a:gd name="connsiteX12" fmla="*/ 251670 w 1493977"/>
              <a:gd name="connsiteY12" fmla="*/ 3154260 h 3674378"/>
              <a:gd name="connsiteX13" fmla="*/ 260059 w 1493977"/>
              <a:gd name="connsiteY13" fmla="*/ 3129093 h 3674378"/>
              <a:gd name="connsiteX14" fmla="*/ 276837 w 1493977"/>
              <a:gd name="connsiteY14" fmla="*/ 3087148 h 3674378"/>
              <a:gd name="connsiteX15" fmla="*/ 285226 w 1493977"/>
              <a:gd name="connsiteY15" fmla="*/ 3053592 h 3674378"/>
              <a:gd name="connsiteX16" fmla="*/ 302004 w 1493977"/>
              <a:gd name="connsiteY16" fmla="*/ 3003259 h 3674378"/>
              <a:gd name="connsiteX17" fmla="*/ 310393 w 1493977"/>
              <a:gd name="connsiteY17" fmla="*/ 2978092 h 3674378"/>
              <a:gd name="connsiteX18" fmla="*/ 327171 w 1493977"/>
              <a:gd name="connsiteY18" fmla="*/ 2936147 h 3674378"/>
              <a:gd name="connsiteX19" fmla="*/ 343949 w 1493977"/>
              <a:gd name="connsiteY19" fmla="*/ 2910980 h 3674378"/>
              <a:gd name="connsiteX20" fmla="*/ 352338 w 1493977"/>
              <a:gd name="connsiteY20" fmla="*/ 2885813 h 3674378"/>
              <a:gd name="connsiteX21" fmla="*/ 360727 w 1493977"/>
              <a:gd name="connsiteY21" fmla="*/ 2852257 h 3674378"/>
              <a:gd name="connsiteX22" fmla="*/ 394283 w 1493977"/>
              <a:gd name="connsiteY22" fmla="*/ 2801923 h 3674378"/>
              <a:gd name="connsiteX23" fmla="*/ 402672 w 1493977"/>
              <a:gd name="connsiteY23" fmla="*/ 2759978 h 3674378"/>
              <a:gd name="connsiteX24" fmla="*/ 411061 w 1493977"/>
              <a:gd name="connsiteY24" fmla="*/ 2734811 h 3674378"/>
              <a:gd name="connsiteX25" fmla="*/ 419450 w 1493977"/>
              <a:gd name="connsiteY25" fmla="*/ 2701255 h 3674378"/>
              <a:gd name="connsiteX26" fmla="*/ 444617 w 1493977"/>
              <a:gd name="connsiteY26" fmla="*/ 2592198 h 3674378"/>
              <a:gd name="connsiteX27" fmla="*/ 461395 w 1493977"/>
              <a:gd name="connsiteY27" fmla="*/ 2525086 h 3674378"/>
              <a:gd name="connsiteX28" fmla="*/ 469784 w 1493977"/>
              <a:gd name="connsiteY28" fmla="*/ 2491530 h 3674378"/>
              <a:gd name="connsiteX29" fmla="*/ 486562 w 1493977"/>
              <a:gd name="connsiteY29" fmla="*/ 2365695 h 3674378"/>
              <a:gd name="connsiteX30" fmla="*/ 494951 w 1493977"/>
              <a:gd name="connsiteY30" fmla="*/ 2323750 h 3674378"/>
              <a:gd name="connsiteX31" fmla="*/ 494951 w 1493977"/>
              <a:gd name="connsiteY31" fmla="*/ 1057013 h 3674378"/>
              <a:gd name="connsiteX32" fmla="*/ 478173 w 1493977"/>
              <a:gd name="connsiteY32" fmla="*/ 889233 h 3674378"/>
              <a:gd name="connsiteX33" fmla="*/ 486562 w 1493977"/>
              <a:gd name="connsiteY33" fmla="*/ 587229 h 3674378"/>
              <a:gd name="connsiteX34" fmla="*/ 536896 w 1493977"/>
              <a:gd name="connsiteY34" fmla="*/ 570451 h 3674378"/>
              <a:gd name="connsiteX35" fmla="*/ 947956 w 1493977"/>
              <a:gd name="connsiteY35" fmla="*/ 562062 h 3674378"/>
              <a:gd name="connsiteX36" fmla="*/ 1300294 w 1493977"/>
              <a:gd name="connsiteY36" fmla="*/ 553673 h 3674378"/>
              <a:gd name="connsiteX37" fmla="*/ 1359017 w 1493977"/>
              <a:gd name="connsiteY37" fmla="*/ 545284 h 3674378"/>
              <a:gd name="connsiteX38" fmla="*/ 1426129 w 1493977"/>
              <a:gd name="connsiteY38" fmla="*/ 528506 h 3674378"/>
              <a:gd name="connsiteX39" fmla="*/ 1459685 w 1493977"/>
              <a:gd name="connsiteY39" fmla="*/ 453005 h 3674378"/>
              <a:gd name="connsiteX40" fmla="*/ 1468074 w 1493977"/>
              <a:gd name="connsiteY40" fmla="*/ 427838 h 3674378"/>
              <a:gd name="connsiteX41" fmla="*/ 1484852 w 1493977"/>
              <a:gd name="connsiteY41" fmla="*/ 0 h 3674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493977" h="3674378">
                <a:moveTo>
                  <a:pt x="0" y="3674378"/>
                </a:moveTo>
                <a:cubicBezTo>
                  <a:pt x="79779" y="3541414"/>
                  <a:pt x="-31448" y="3719105"/>
                  <a:pt x="58723" y="3598877"/>
                </a:cubicBezTo>
                <a:cubicBezTo>
                  <a:pt x="66226" y="3588873"/>
                  <a:pt x="68873" y="3575926"/>
                  <a:pt x="75501" y="3565321"/>
                </a:cubicBezTo>
                <a:cubicBezTo>
                  <a:pt x="82911" y="3553465"/>
                  <a:pt x="92279" y="3542950"/>
                  <a:pt x="100668" y="3531765"/>
                </a:cubicBezTo>
                <a:cubicBezTo>
                  <a:pt x="103464" y="3523376"/>
                  <a:pt x="106628" y="3515101"/>
                  <a:pt x="109057" y="3506598"/>
                </a:cubicBezTo>
                <a:cubicBezTo>
                  <a:pt x="112224" y="3495512"/>
                  <a:pt x="112904" y="3483639"/>
                  <a:pt x="117446" y="3473042"/>
                </a:cubicBezTo>
                <a:cubicBezTo>
                  <a:pt x="121418" y="3463775"/>
                  <a:pt x="128631" y="3456264"/>
                  <a:pt x="134224" y="3447875"/>
                </a:cubicBezTo>
                <a:cubicBezTo>
                  <a:pt x="151840" y="3359796"/>
                  <a:pt x="128382" y="3452629"/>
                  <a:pt x="167780" y="3363985"/>
                </a:cubicBezTo>
                <a:cubicBezTo>
                  <a:pt x="202049" y="3286879"/>
                  <a:pt x="141979" y="3376016"/>
                  <a:pt x="201336" y="3296873"/>
                </a:cubicBezTo>
                <a:cubicBezTo>
                  <a:pt x="204132" y="3288484"/>
                  <a:pt x="206242" y="3279834"/>
                  <a:pt x="209725" y="3271706"/>
                </a:cubicBezTo>
                <a:cubicBezTo>
                  <a:pt x="214651" y="3260212"/>
                  <a:pt x="222548" y="3250014"/>
                  <a:pt x="226503" y="3238150"/>
                </a:cubicBezTo>
                <a:cubicBezTo>
                  <a:pt x="231012" y="3224623"/>
                  <a:pt x="230795" y="3209862"/>
                  <a:pt x="234892" y="3196205"/>
                </a:cubicBezTo>
                <a:cubicBezTo>
                  <a:pt x="239219" y="3181781"/>
                  <a:pt x="246383" y="3168360"/>
                  <a:pt x="251670" y="3154260"/>
                </a:cubicBezTo>
                <a:cubicBezTo>
                  <a:pt x="254775" y="3145980"/>
                  <a:pt x="256954" y="3137373"/>
                  <a:pt x="260059" y="3129093"/>
                </a:cubicBezTo>
                <a:cubicBezTo>
                  <a:pt x="265346" y="3114993"/>
                  <a:pt x="272075" y="3101434"/>
                  <a:pt x="276837" y="3087148"/>
                </a:cubicBezTo>
                <a:cubicBezTo>
                  <a:pt x="280483" y="3076210"/>
                  <a:pt x="281913" y="3064635"/>
                  <a:pt x="285226" y="3053592"/>
                </a:cubicBezTo>
                <a:cubicBezTo>
                  <a:pt x="290308" y="3036653"/>
                  <a:pt x="296411" y="3020037"/>
                  <a:pt x="302004" y="3003259"/>
                </a:cubicBezTo>
                <a:cubicBezTo>
                  <a:pt x="304800" y="2994870"/>
                  <a:pt x="307109" y="2986302"/>
                  <a:pt x="310393" y="2978092"/>
                </a:cubicBezTo>
                <a:cubicBezTo>
                  <a:pt x="315986" y="2964110"/>
                  <a:pt x="320437" y="2949616"/>
                  <a:pt x="327171" y="2936147"/>
                </a:cubicBezTo>
                <a:cubicBezTo>
                  <a:pt x="331680" y="2927129"/>
                  <a:pt x="339440" y="2919998"/>
                  <a:pt x="343949" y="2910980"/>
                </a:cubicBezTo>
                <a:cubicBezTo>
                  <a:pt x="347904" y="2903071"/>
                  <a:pt x="349909" y="2894316"/>
                  <a:pt x="352338" y="2885813"/>
                </a:cubicBezTo>
                <a:cubicBezTo>
                  <a:pt x="355505" y="2874727"/>
                  <a:pt x="355571" y="2862569"/>
                  <a:pt x="360727" y="2852257"/>
                </a:cubicBezTo>
                <a:cubicBezTo>
                  <a:pt x="369745" y="2834221"/>
                  <a:pt x="394283" y="2801923"/>
                  <a:pt x="394283" y="2801923"/>
                </a:cubicBezTo>
                <a:cubicBezTo>
                  <a:pt x="397079" y="2787941"/>
                  <a:pt x="399214" y="2773811"/>
                  <a:pt x="402672" y="2759978"/>
                </a:cubicBezTo>
                <a:cubicBezTo>
                  <a:pt x="404817" y="2751399"/>
                  <a:pt x="408632" y="2743314"/>
                  <a:pt x="411061" y="2734811"/>
                </a:cubicBezTo>
                <a:cubicBezTo>
                  <a:pt x="414228" y="2723725"/>
                  <a:pt x="416949" y="2712510"/>
                  <a:pt x="419450" y="2701255"/>
                </a:cubicBezTo>
                <a:cubicBezTo>
                  <a:pt x="445273" y="2585054"/>
                  <a:pt x="403500" y="2756664"/>
                  <a:pt x="444617" y="2592198"/>
                </a:cubicBezTo>
                <a:lnTo>
                  <a:pt x="461395" y="2525086"/>
                </a:lnTo>
                <a:cubicBezTo>
                  <a:pt x="464191" y="2513901"/>
                  <a:pt x="468354" y="2502971"/>
                  <a:pt x="469784" y="2491530"/>
                </a:cubicBezTo>
                <a:cubicBezTo>
                  <a:pt x="474025" y="2457598"/>
                  <a:pt x="480773" y="2400427"/>
                  <a:pt x="486562" y="2365695"/>
                </a:cubicBezTo>
                <a:cubicBezTo>
                  <a:pt x="488906" y="2351630"/>
                  <a:pt x="492155" y="2337732"/>
                  <a:pt x="494951" y="2323750"/>
                </a:cubicBezTo>
                <a:cubicBezTo>
                  <a:pt x="506678" y="1784297"/>
                  <a:pt x="511511" y="1747012"/>
                  <a:pt x="494951" y="1057013"/>
                </a:cubicBezTo>
                <a:cubicBezTo>
                  <a:pt x="493602" y="1000824"/>
                  <a:pt x="478173" y="889233"/>
                  <a:pt x="478173" y="889233"/>
                </a:cubicBezTo>
                <a:cubicBezTo>
                  <a:pt x="480969" y="788565"/>
                  <a:pt x="468318" y="686269"/>
                  <a:pt x="486562" y="587229"/>
                </a:cubicBezTo>
                <a:cubicBezTo>
                  <a:pt x="489766" y="569836"/>
                  <a:pt x="519214" y="570812"/>
                  <a:pt x="536896" y="570451"/>
                </a:cubicBezTo>
                <a:lnTo>
                  <a:pt x="947956" y="562062"/>
                </a:lnTo>
                <a:lnTo>
                  <a:pt x="1300294" y="553673"/>
                </a:lnTo>
                <a:cubicBezTo>
                  <a:pt x="1319868" y="550877"/>
                  <a:pt x="1339628" y="549162"/>
                  <a:pt x="1359017" y="545284"/>
                </a:cubicBezTo>
                <a:cubicBezTo>
                  <a:pt x="1381628" y="540762"/>
                  <a:pt x="1426129" y="528506"/>
                  <a:pt x="1426129" y="528506"/>
                </a:cubicBezTo>
                <a:cubicBezTo>
                  <a:pt x="1452717" y="488624"/>
                  <a:pt x="1439719" y="512904"/>
                  <a:pt x="1459685" y="453005"/>
                </a:cubicBezTo>
                <a:cubicBezTo>
                  <a:pt x="1462481" y="444616"/>
                  <a:pt x="1465929" y="436417"/>
                  <a:pt x="1468074" y="427838"/>
                </a:cubicBezTo>
                <a:cubicBezTo>
                  <a:pt x="1514015" y="244074"/>
                  <a:pt x="1484852" y="383785"/>
                  <a:pt x="1484852" y="0"/>
                </a:cubicBezTo>
              </a:path>
            </a:pathLst>
          </a:custGeom>
          <a:noFill/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33463" algn="l"/>
                <a:tab pos="1143000" algn="l"/>
                <a:tab pos="2624138" algn="l"/>
              </a:tabLst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TextBox 13"/>
          <p:cNvSpPr txBox="1">
            <a:spLocks noChangeArrowheads="1"/>
          </p:cNvSpPr>
          <p:nvPr/>
        </p:nvSpPr>
        <p:spPr bwMode="auto">
          <a:xfrm>
            <a:off x="199212" y="4456671"/>
            <a:ext cx="8722976" cy="261610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100" dirty="0" smtClean="0"/>
              <a:t>2015 TBD Items </a:t>
            </a:r>
            <a:r>
              <a:rPr lang="en-US" sz="1000" i="1" dirty="0" smtClean="0"/>
              <a:t>(and month they became “TBD”)</a:t>
            </a:r>
            <a:endParaRPr lang="en-US" sz="1100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6107548" y="1320529"/>
            <a:ext cx="3893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 smtClean="0"/>
              <a:t>E</a:t>
            </a:r>
          </a:p>
          <a:p>
            <a:pPr algn="ctr"/>
            <a:endParaRPr lang="en-US" sz="500" i="1" dirty="0"/>
          </a:p>
          <a:p>
            <a:pPr algn="ctr"/>
            <a:endParaRPr lang="en-US" sz="700" i="1" dirty="0" smtClean="0"/>
          </a:p>
        </p:txBody>
      </p:sp>
      <p:sp>
        <p:nvSpPr>
          <p:cNvPr id="42" name="TextBox 41"/>
          <p:cNvSpPr txBox="1"/>
          <p:nvPr/>
        </p:nvSpPr>
        <p:spPr>
          <a:xfrm>
            <a:off x="7427157" y="1324235"/>
            <a:ext cx="389305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 smtClean="0"/>
              <a:t>E</a:t>
            </a:r>
          </a:p>
          <a:p>
            <a:pPr algn="ctr"/>
            <a:endParaRPr lang="en-US" sz="400" i="1" dirty="0"/>
          </a:p>
          <a:p>
            <a:pPr algn="ctr"/>
            <a:r>
              <a:rPr lang="en-US" sz="1000" i="1" dirty="0" smtClean="0"/>
              <a:t> P</a:t>
            </a:r>
          </a:p>
          <a:p>
            <a:pPr algn="ctr"/>
            <a:endParaRPr lang="en-US" sz="400" i="1" dirty="0"/>
          </a:p>
          <a:p>
            <a:pPr algn="ctr"/>
            <a:r>
              <a:rPr lang="en-US" sz="1000" i="1" dirty="0" smtClean="0"/>
              <a:t>E</a:t>
            </a:r>
          </a:p>
          <a:p>
            <a:pPr algn="ctr"/>
            <a:endParaRPr lang="en-US" sz="500" i="1" dirty="0"/>
          </a:p>
          <a:p>
            <a:pPr algn="ctr"/>
            <a:r>
              <a:rPr lang="en-US" sz="1000" i="1" dirty="0" smtClean="0"/>
              <a:t>P</a:t>
            </a:r>
          </a:p>
          <a:p>
            <a:pPr algn="ctr"/>
            <a:endParaRPr lang="en-US" sz="400" i="1" dirty="0"/>
          </a:p>
          <a:p>
            <a:pPr algn="ctr"/>
            <a:r>
              <a:rPr lang="en-US" sz="1000" i="1" dirty="0" smtClean="0"/>
              <a:t>P</a:t>
            </a:r>
          </a:p>
          <a:p>
            <a:pPr algn="ctr"/>
            <a:endParaRPr lang="en-US" sz="400" i="1" dirty="0"/>
          </a:p>
          <a:p>
            <a:pPr algn="ctr"/>
            <a:r>
              <a:rPr lang="en-US" sz="1000" i="1" dirty="0" smtClean="0"/>
              <a:t>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735557" y="1329154"/>
            <a:ext cx="38930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 smtClean="0"/>
              <a:t>NS</a:t>
            </a:r>
          </a:p>
          <a:p>
            <a:pPr algn="ctr"/>
            <a:endParaRPr lang="en-US" sz="400" i="1" dirty="0" smtClean="0"/>
          </a:p>
          <a:p>
            <a:pPr algn="ctr"/>
            <a:r>
              <a:rPr lang="en-US" sz="1000" i="1" dirty="0" smtClean="0"/>
              <a:t>NS</a:t>
            </a:r>
          </a:p>
          <a:p>
            <a:pPr algn="ctr"/>
            <a:endParaRPr lang="en-US" sz="400" i="1" dirty="0"/>
          </a:p>
          <a:p>
            <a:pPr algn="ctr"/>
            <a:r>
              <a:rPr lang="en-US" sz="1000" i="1" dirty="0" smtClean="0"/>
              <a:t>I</a:t>
            </a:r>
          </a:p>
          <a:p>
            <a:pPr algn="ctr"/>
            <a:endParaRPr lang="en-US" sz="400" i="1" dirty="0" smtClean="0"/>
          </a:p>
          <a:p>
            <a:pPr algn="ctr"/>
            <a:r>
              <a:rPr lang="en-US" sz="1000" i="1" dirty="0" smtClean="0"/>
              <a:t>NS</a:t>
            </a:r>
          </a:p>
          <a:p>
            <a:pPr algn="ctr"/>
            <a:endParaRPr lang="en-US" sz="400" i="1" dirty="0"/>
          </a:p>
          <a:p>
            <a:pPr algn="ctr"/>
            <a:r>
              <a:rPr lang="en-US" sz="1000" i="1" dirty="0" smtClean="0"/>
              <a:t>NS</a:t>
            </a:r>
            <a:endParaRPr lang="en-US" sz="1000" i="1" dirty="0"/>
          </a:p>
        </p:txBody>
      </p:sp>
      <p:sp>
        <p:nvSpPr>
          <p:cNvPr id="44" name="TextBox 21"/>
          <p:cNvSpPr txBox="1">
            <a:spLocks noChangeArrowheads="1"/>
          </p:cNvSpPr>
          <p:nvPr/>
        </p:nvSpPr>
        <p:spPr bwMode="auto">
          <a:xfrm>
            <a:off x="1301050" y="6315580"/>
            <a:ext cx="4747780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800" b="0" dirty="0" smtClean="0"/>
              <a:t>Project Status Codes: NS = Not Started, I = Initiation, P = Planning, E = Execution, H = On Hold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37293"/>
              </p:ext>
            </p:extLst>
          </p:nvPr>
        </p:nvGraphicFramePr>
        <p:xfrm>
          <a:off x="210290" y="4761471"/>
          <a:ext cx="7765025" cy="4648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80310"/>
                <a:gridCol w="838200"/>
                <a:gridCol w="1295400"/>
                <a:gridCol w="1219200"/>
                <a:gridCol w="990600"/>
                <a:gridCol w="1447800"/>
                <a:gridCol w="1193515"/>
              </a:tblGrid>
              <a:tr h="239895"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Aug 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Oct</a:t>
                      </a:r>
                      <a:r>
                        <a:rPr lang="en-US" sz="1050" b="0" baseline="0" dirty="0" smtClean="0">
                          <a:solidFill>
                            <a:schemeClr val="tx1"/>
                          </a:solidFill>
                        </a:rPr>
                        <a:t> 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Dec 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Jan 2015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Mar 2015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Apr</a:t>
                      </a:r>
                      <a:r>
                        <a:rPr lang="en-US" sz="1050" b="0" baseline="0" dirty="0" smtClean="0">
                          <a:solidFill>
                            <a:schemeClr val="tx1"/>
                          </a:solidFill>
                        </a:rPr>
                        <a:t> 2015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Jun 2015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03547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NOGRR084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NPRR327   H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NPRR272, SCR777   H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NPRR210, NPRR664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NPRR256</a:t>
                      </a:r>
                      <a:endParaRPr lang="en-US" sz="8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NPRR568-ph2, NPRR644</a:t>
                      </a:r>
                      <a:endParaRPr lang="en-US" sz="8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NPRR686</a:t>
                      </a:r>
                      <a:endParaRPr lang="en-US" sz="8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 bwMode="auto">
          <a:xfrm>
            <a:off x="3810000" y="1314271"/>
            <a:ext cx="0" cy="2404872"/>
          </a:xfrm>
          <a:prstGeom prst="line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1115370" y="2877424"/>
            <a:ext cx="1316736" cy="27699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/>
              <a:t>Late May</a:t>
            </a:r>
            <a:endParaRPr lang="en-US" sz="1000" dirty="0"/>
          </a:p>
        </p:txBody>
      </p:sp>
      <p:sp>
        <p:nvSpPr>
          <p:cNvPr id="28" name="TextBox 12"/>
          <p:cNvSpPr txBox="1">
            <a:spLocks noChangeArrowheads="1"/>
          </p:cNvSpPr>
          <p:nvPr/>
        </p:nvSpPr>
        <p:spPr bwMode="auto">
          <a:xfrm>
            <a:off x="2438399" y="1030834"/>
            <a:ext cx="1423097" cy="27699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/>
              <a:t>6/13  </a:t>
            </a:r>
            <a:r>
              <a:rPr lang="en-US" sz="1200" b="0" dirty="0" smtClean="0"/>
              <a:t>(CMM)</a:t>
            </a:r>
            <a:endParaRPr lang="en-US" sz="1000" b="0" dirty="0"/>
          </a:p>
        </p:txBody>
      </p:sp>
      <p:sp>
        <p:nvSpPr>
          <p:cNvPr id="29" name="TextBox 12"/>
          <p:cNvSpPr txBox="1">
            <a:spLocks noChangeArrowheads="1"/>
          </p:cNvSpPr>
          <p:nvPr/>
        </p:nvSpPr>
        <p:spPr bwMode="auto">
          <a:xfrm>
            <a:off x="3867621" y="1026861"/>
            <a:ext cx="1307592" cy="27699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/>
              <a:t>6/22 – 6/26</a:t>
            </a:r>
            <a:endParaRPr lang="en-US" sz="1000" dirty="0"/>
          </a:p>
        </p:txBody>
      </p:sp>
      <p:cxnSp>
        <p:nvCxnSpPr>
          <p:cNvPr id="10" name="Straight Connector 9"/>
          <p:cNvCxnSpPr/>
          <p:nvPr/>
        </p:nvCxnSpPr>
        <p:spPr bwMode="auto">
          <a:xfrm flipH="1">
            <a:off x="3844375" y="1329228"/>
            <a:ext cx="15498" cy="239703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1382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8077200" cy="6858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2016 Release Targets – Board-Approved NPRRs / SCRs / </a:t>
            </a:r>
            <a:r>
              <a:rPr lang="en-US" sz="1800" dirty="0" err="1" smtClean="0"/>
              <a:t>xGRRs</a:t>
            </a:r>
            <a:endParaRPr lang="en-US" sz="1800" dirty="0" smtClean="0"/>
          </a:p>
        </p:txBody>
      </p:sp>
      <p:sp>
        <p:nvSpPr>
          <p:cNvPr id="7172" name="Footer Placeholder 7"/>
          <p:cNvSpPr>
            <a:spLocks noGrp="1"/>
          </p:cNvSpPr>
          <p:nvPr>
            <p:ph type="ftr" sz="quarter" idx="4294967295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b="0"/>
              <a:t>ERCOT Public</a:t>
            </a:r>
          </a:p>
        </p:txBody>
      </p:sp>
      <p:sp>
        <p:nvSpPr>
          <p:cNvPr id="7179" name="TextBox 15"/>
          <p:cNvSpPr txBox="1">
            <a:spLocks noChangeArrowheads="1"/>
          </p:cNvSpPr>
          <p:nvPr/>
        </p:nvSpPr>
        <p:spPr bwMode="auto">
          <a:xfrm>
            <a:off x="76201" y="5391024"/>
            <a:ext cx="3276599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0" dirty="0"/>
              <a:t>Go-live dates can differ from Protocol effective dates – Please refer to market notices for more details</a:t>
            </a:r>
          </a:p>
        </p:txBody>
      </p:sp>
      <p:sp>
        <p:nvSpPr>
          <p:cNvPr id="7183" name="TextBox 22"/>
          <p:cNvSpPr txBox="1">
            <a:spLocks noChangeArrowheads="1"/>
          </p:cNvSpPr>
          <p:nvPr/>
        </p:nvSpPr>
        <p:spPr bwMode="auto">
          <a:xfrm>
            <a:off x="76200" y="5848224"/>
            <a:ext cx="3276599" cy="2616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100"/>
              <a:t>Release targets are subject to change</a:t>
            </a:r>
          </a:p>
        </p:txBody>
      </p:sp>
      <p:sp>
        <p:nvSpPr>
          <p:cNvPr id="17" name="TextBox 21"/>
          <p:cNvSpPr txBox="1">
            <a:spLocks noChangeArrowheads="1"/>
          </p:cNvSpPr>
          <p:nvPr/>
        </p:nvSpPr>
        <p:spPr bwMode="auto">
          <a:xfrm>
            <a:off x="6705600" y="5513792"/>
            <a:ext cx="2268536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800" b="0" dirty="0" smtClean="0"/>
              <a:t>NPRR484(Ph1b) </a:t>
            </a:r>
            <a:r>
              <a:rPr lang="en-US" sz="800" b="0" dirty="0"/>
              <a:t>– </a:t>
            </a:r>
            <a:r>
              <a:rPr lang="en-US" sz="800" b="0" dirty="0" smtClean="0"/>
              <a:t>Remaining Phase 1 items</a:t>
            </a:r>
          </a:p>
          <a:p>
            <a:pPr eaLnBrk="1" hangingPunct="1"/>
            <a:r>
              <a:rPr lang="en-US" sz="800" b="0" dirty="0" smtClean="0"/>
              <a:t>NPRR484(Ph2) </a:t>
            </a:r>
            <a:r>
              <a:rPr lang="en-US" sz="800" b="0" dirty="0"/>
              <a:t>– </a:t>
            </a:r>
            <a:r>
              <a:rPr lang="en-US" sz="800" b="0" dirty="0" smtClean="0"/>
              <a:t>S&amp;B portion of NPRR</a:t>
            </a:r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3428999" y="5991299"/>
            <a:ext cx="3200399" cy="2462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0" dirty="0"/>
              <a:t>(a), (b), etc. indicates multiple </a:t>
            </a:r>
            <a:r>
              <a:rPr lang="en-US" sz="1000" b="0" dirty="0" smtClean="0"/>
              <a:t>phases</a:t>
            </a:r>
            <a:endParaRPr lang="en-US" sz="1000" b="0" dirty="0"/>
          </a:p>
        </p:txBody>
      </p:sp>
      <p:sp>
        <p:nvSpPr>
          <p:cNvPr id="19" name="TextBox 23"/>
          <p:cNvSpPr txBox="1">
            <a:spLocks noChangeArrowheads="1"/>
          </p:cNvSpPr>
          <p:nvPr/>
        </p:nvSpPr>
        <p:spPr bwMode="auto">
          <a:xfrm>
            <a:off x="3429000" y="5370433"/>
            <a:ext cx="3200398" cy="2462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0" dirty="0"/>
              <a:t>Red Text: </a:t>
            </a:r>
            <a:r>
              <a:rPr lang="en-US" sz="1000" b="0" dirty="0" smtClean="0"/>
              <a:t>New </a:t>
            </a:r>
            <a:r>
              <a:rPr lang="en-US" sz="1000" b="0" dirty="0"/>
              <a:t>additions and target release changes</a:t>
            </a:r>
          </a:p>
        </p:txBody>
      </p:sp>
      <p:sp>
        <p:nvSpPr>
          <p:cNvPr id="20" name="TextBox 24"/>
          <p:cNvSpPr txBox="1">
            <a:spLocks noChangeArrowheads="1"/>
          </p:cNvSpPr>
          <p:nvPr/>
        </p:nvSpPr>
        <p:spPr bwMode="auto">
          <a:xfrm>
            <a:off x="3428999" y="5674390"/>
            <a:ext cx="3200399" cy="2462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0" dirty="0"/>
              <a:t>Strike-Through Text: </a:t>
            </a:r>
            <a:r>
              <a:rPr lang="en-US" sz="1000" b="0" dirty="0" smtClean="0"/>
              <a:t>Previous </a:t>
            </a:r>
            <a:r>
              <a:rPr lang="en-US" sz="1000" b="0" dirty="0"/>
              <a:t>target release changes</a:t>
            </a:r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429926904"/>
              </p:ext>
            </p:extLst>
          </p:nvPr>
        </p:nvGraphicFramePr>
        <p:xfrm>
          <a:off x="160280" y="783021"/>
          <a:ext cx="8839200" cy="3315317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524191"/>
                <a:gridCol w="1504660"/>
                <a:gridCol w="1390749"/>
                <a:gridCol w="1455680"/>
              </a:tblGrid>
              <a:tr h="5495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24222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NPRR495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NPRR515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NPRR617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NPRR679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NPRR683</a:t>
                      </a: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NPRR519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NPRR219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NPRR439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NOGRR084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NPRR210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NPRR256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NPRR272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NPRR484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(1b)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NPRR484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(2)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NPRR493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SCR777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5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</a:tbl>
          </a:graphicData>
        </a:graphic>
      </p:graphicFrame>
      <p:sp>
        <p:nvSpPr>
          <p:cNvPr id="11" name="Freeform 10"/>
          <p:cNvSpPr/>
          <p:nvPr/>
        </p:nvSpPr>
        <p:spPr bwMode="auto">
          <a:xfrm>
            <a:off x="5301842" y="1040235"/>
            <a:ext cx="1493977" cy="3674378"/>
          </a:xfrm>
          <a:custGeom>
            <a:avLst/>
            <a:gdLst>
              <a:gd name="connsiteX0" fmla="*/ 0 w 1493977"/>
              <a:gd name="connsiteY0" fmla="*/ 3674378 h 3674378"/>
              <a:gd name="connsiteX1" fmla="*/ 58723 w 1493977"/>
              <a:gd name="connsiteY1" fmla="*/ 3598877 h 3674378"/>
              <a:gd name="connsiteX2" fmla="*/ 75501 w 1493977"/>
              <a:gd name="connsiteY2" fmla="*/ 3565321 h 3674378"/>
              <a:gd name="connsiteX3" fmla="*/ 100668 w 1493977"/>
              <a:gd name="connsiteY3" fmla="*/ 3531765 h 3674378"/>
              <a:gd name="connsiteX4" fmla="*/ 109057 w 1493977"/>
              <a:gd name="connsiteY4" fmla="*/ 3506598 h 3674378"/>
              <a:gd name="connsiteX5" fmla="*/ 117446 w 1493977"/>
              <a:gd name="connsiteY5" fmla="*/ 3473042 h 3674378"/>
              <a:gd name="connsiteX6" fmla="*/ 134224 w 1493977"/>
              <a:gd name="connsiteY6" fmla="*/ 3447875 h 3674378"/>
              <a:gd name="connsiteX7" fmla="*/ 167780 w 1493977"/>
              <a:gd name="connsiteY7" fmla="*/ 3363985 h 3674378"/>
              <a:gd name="connsiteX8" fmla="*/ 201336 w 1493977"/>
              <a:gd name="connsiteY8" fmla="*/ 3296873 h 3674378"/>
              <a:gd name="connsiteX9" fmla="*/ 209725 w 1493977"/>
              <a:gd name="connsiteY9" fmla="*/ 3271706 h 3674378"/>
              <a:gd name="connsiteX10" fmla="*/ 226503 w 1493977"/>
              <a:gd name="connsiteY10" fmla="*/ 3238150 h 3674378"/>
              <a:gd name="connsiteX11" fmla="*/ 234892 w 1493977"/>
              <a:gd name="connsiteY11" fmla="*/ 3196205 h 3674378"/>
              <a:gd name="connsiteX12" fmla="*/ 251670 w 1493977"/>
              <a:gd name="connsiteY12" fmla="*/ 3154260 h 3674378"/>
              <a:gd name="connsiteX13" fmla="*/ 260059 w 1493977"/>
              <a:gd name="connsiteY13" fmla="*/ 3129093 h 3674378"/>
              <a:gd name="connsiteX14" fmla="*/ 276837 w 1493977"/>
              <a:gd name="connsiteY14" fmla="*/ 3087148 h 3674378"/>
              <a:gd name="connsiteX15" fmla="*/ 285226 w 1493977"/>
              <a:gd name="connsiteY15" fmla="*/ 3053592 h 3674378"/>
              <a:gd name="connsiteX16" fmla="*/ 302004 w 1493977"/>
              <a:gd name="connsiteY16" fmla="*/ 3003259 h 3674378"/>
              <a:gd name="connsiteX17" fmla="*/ 310393 w 1493977"/>
              <a:gd name="connsiteY17" fmla="*/ 2978092 h 3674378"/>
              <a:gd name="connsiteX18" fmla="*/ 327171 w 1493977"/>
              <a:gd name="connsiteY18" fmla="*/ 2936147 h 3674378"/>
              <a:gd name="connsiteX19" fmla="*/ 343949 w 1493977"/>
              <a:gd name="connsiteY19" fmla="*/ 2910980 h 3674378"/>
              <a:gd name="connsiteX20" fmla="*/ 352338 w 1493977"/>
              <a:gd name="connsiteY20" fmla="*/ 2885813 h 3674378"/>
              <a:gd name="connsiteX21" fmla="*/ 360727 w 1493977"/>
              <a:gd name="connsiteY21" fmla="*/ 2852257 h 3674378"/>
              <a:gd name="connsiteX22" fmla="*/ 394283 w 1493977"/>
              <a:gd name="connsiteY22" fmla="*/ 2801923 h 3674378"/>
              <a:gd name="connsiteX23" fmla="*/ 402672 w 1493977"/>
              <a:gd name="connsiteY23" fmla="*/ 2759978 h 3674378"/>
              <a:gd name="connsiteX24" fmla="*/ 411061 w 1493977"/>
              <a:gd name="connsiteY24" fmla="*/ 2734811 h 3674378"/>
              <a:gd name="connsiteX25" fmla="*/ 419450 w 1493977"/>
              <a:gd name="connsiteY25" fmla="*/ 2701255 h 3674378"/>
              <a:gd name="connsiteX26" fmla="*/ 444617 w 1493977"/>
              <a:gd name="connsiteY26" fmla="*/ 2592198 h 3674378"/>
              <a:gd name="connsiteX27" fmla="*/ 461395 w 1493977"/>
              <a:gd name="connsiteY27" fmla="*/ 2525086 h 3674378"/>
              <a:gd name="connsiteX28" fmla="*/ 469784 w 1493977"/>
              <a:gd name="connsiteY28" fmla="*/ 2491530 h 3674378"/>
              <a:gd name="connsiteX29" fmla="*/ 486562 w 1493977"/>
              <a:gd name="connsiteY29" fmla="*/ 2365695 h 3674378"/>
              <a:gd name="connsiteX30" fmla="*/ 494951 w 1493977"/>
              <a:gd name="connsiteY30" fmla="*/ 2323750 h 3674378"/>
              <a:gd name="connsiteX31" fmla="*/ 494951 w 1493977"/>
              <a:gd name="connsiteY31" fmla="*/ 1057013 h 3674378"/>
              <a:gd name="connsiteX32" fmla="*/ 478173 w 1493977"/>
              <a:gd name="connsiteY32" fmla="*/ 889233 h 3674378"/>
              <a:gd name="connsiteX33" fmla="*/ 486562 w 1493977"/>
              <a:gd name="connsiteY33" fmla="*/ 587229 h 3674378"/>
              <a:gd name="connsiteX34" fmla="*/ 536896 w 1493977"/>
              <a:gd name="connsiteY34" fmla="*/ 570451 h 3674378"/>
              <a:gd name="connsiteX35" fmla="*/ 947956 w 1493977"/>
              <a:gd name="connsiteY35" fmla="*/ 562062 h 3674378"/>
              <a:gd name="connsiteX36" fmla="*/ 1300294 w 1493977"/>
              <a:gd name="connsiteY36" fmla="*/ 553673 h 3674378"/>
              <a:gd name="connsiteX37" fmla="*/ 1359017 w 1493977"/>
              <a:gd name="connsiteY37" fmla="*/ 545284 h 3674378"/>
              <a:gd name="connsiteX38" fmla="*/ 1426129 w 1493977"/>
              <a:gd name="connsiteY38" fmla="*/ 528506 h 3674378"/>
              <a:gd name="connsiteX39" fmla="*/ 1459685 w 1493977"/>
              <a:gd name="connsiteY39" fmla="*/ 453005 h 3674378"/>
              <a:gd name="connsiteX40" fmla="*/ 1468074 w 1493977"/>
              <a:gd name="connsiteY40" fmla="*/ 427838 h 3674378"/>
              <a:gd name="connsiteX41" fmla="*/ 1484852 w 1493977"/>
              <a:gd name="connsiteY41" fmla="*/ 0 h 3674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493977" h="3674378">
                <a:moveTo>
                  <a:pt x="0" y="3674378"/>
                </a:moveTo>
                <a:cubicBezTo>
                  <a:pt x="79779" y="3541414"/>
                  <a:pt x="-31448" y="3719105"/>
                  <a:pt x="58723" y="3598877"/>
                </a:cubicBezTo>
                <a:cubicBezTo>
                  <a:pt x="66226" y="3588873"/>
                  <a:pt x="68873" y="3575926"/>
                  <a:pt x="75501" y="3565321"/>
                </a:cubicBezTo>
                <a:cubicBezTo>
                  <a:pt x="82911" y="3553465"/>
                  <a:pt x="92279" y="3542950"/>
                  <a:pt x="100668" y="3531765"/>
                </a:cubicBezTo>
                <a:cubicBezTo>
                  <a:pt x="103464" y="3523376"/>
                  <a:pt x="106628" y="3515101"/>
                  <a:pt x="109057" y="3506598"/>
                </a:cubicBezTo>
                <a:cubicBezTo>
                  <a:pt x="112224" y="3495512"/>
                  <a:pt x="112904" y="3483639"/>
                  <a:pt x="117446" y="3473042"/>
                </a:cubicBezTo>
                <a:cubicBezTo>
                  <a:pt x="121418" y="3463775"/>
                  <a:pt x="128631" y="3456264"/>
                  <a:pt x="134224" y="3447875"/>
                </a:cubicBezTo>
                <a:cubicBezTo>
                  <a:pt x="151840" y="3359796"/>
                  <a:pt x="128382" y="3452629"/>
                  <a:pt x="167780" y="3363985"/>
                </a:cubicBezTo>
                <a:cubicBezTo>
                  <a:pt x="202049" y="3286879"/>
                  <a:pt x="141979" y="3376016"/>
                  <a:pt x="201336" y="3296873"/>
                </a:cubicBezTo>
                <a:cubicBezTo>
                  <a:pt x="204132" y="3288484"/>
                  <a:pt x="206242" y="3279834"/>
                  <a:pt x="209725" y="3271706"/>
                </a:cubicBezTo>
                <a:cubicBezTo>
                  <a:pt x="214651" y="3260212"/>
                  <a:pt x="222548" y="3250014"/>
                  <a:pt x="226503" y="3238150"/>
                </a:cubicBezTo>
                <a:cubicBezTo>
                  <a:pt x="231012" y="3224623"/>
                  <a:pt x="230795" y="3209862"/>
                  <a:pt x="234892" y="3196205"/>
                </a:cubicBezTo>
                <a:cubicBezTo>
                  <a:pt x="239219" y="3181781"/>
                  <a:pt x="246383" y="3168360"/>
                  <a:pt x="251670" y="3154260"/>
                </a:cubicBezTo>
                <a:cubicBezTo>
                  <a:pt x="254775" y="3145980"/>
                  <a:pt x="256954" y="3137373"/>
                  <a:pt x="260059" y="3129093"/>
                </a:cubicBezTo>
                <a:cubicBezTo>
                  <a:pt x="265346" y="3114993"/>
                  <a:pt x="272075" y="3101434"/>
                  <a:pt x="276837" y="3087148"/>
                </a:cubicBezTo>
                <a:cubicBezTo>
                  <a:pt x="280483" y="3076210"/>
                  <a:pt x="281913" y="3064635"/>
                  <a:pt x="285226" y="3053592"/>
                </a:cubicBezTo>
                <a:cubicBezTo>
                  <a:pt x="290308" y="3036653"/>
                  <a:pt x="296411" y="3020037"/>
                  <a:pt x="302004" y="3003259"/>
                </a:cubicBezTo>
                <a:cubicBezTo>
                  <a:pt x="304800" y="2994870"/>
                  <a:pt x="307109" y="2986302"/>
                  <a:pt x="310393" y="2978092"/>
                </a:cubicBezTo>
                <a:cubicBezTo>
                  <a:pt x="315986" y="2964110"/>
                  <a:pt x="320437" y="2949616"/>
                  <a:pt x="327171" y="2936147"/>
                </a:cubicBezTo>
                <a:cubicBezTo>
                  <a:pt x="331680" y="2927129"/>
                  <a:pt x="339440" y="2919998"/>
                  <a:pt x="343949" y="2910980"/>
                </a:cubicBezTo>
                <a:cubicBezTo>
                  <a:pt x="347904" y="2903071"/>
                  <a:pt x="349909" y="2894316"/>
                  <a:pt x="352338" y="2885813"/>
                </a:cubicBezTo>
                <a:cubicBezTo>
                  <a:pt x="355505" y="2874727"/>
                  <a:pt x="355571" y="2862569"/>
                  <a:pt x="360727" y="2852257"/>
                </a:cubicBezTo>
                <a:cubicBezTo>
                  <a:pt x="369745" y="2834221"/>
                  <a:pt x="394283" y="2801923"/>
                  <a:pt x="394283" y="2801923"/>
                </a:cubicBezTo>
                <a:cubicBezTo>
                  <a:pt x="397079" y="2787941"/>
                  <a:pt x="399214" y="2773811"/>
                  <a:pt x="402672" y="2759978"/>
                </a:cubicBezTo>
                <a:cubicBezTo>
                  <a:pt x="404817" y="2751399"/>
                  <a:pt x="408632" y="2743314"/>
                  <a:pt x="411061" y="2734811"/>
                </a:cubicBezTo>
                <a:cubicBezTo>
                  <a:pt x="414228" y="2723725"/>
                  <a:pt x="416949" y="2712510"/>
                  <a:pt x="419450" y="2701255"/>
                </a:cubicBezTo>
                <a:cubicBezTo>
                  <a:pt x="445273" y="2585054"/>
                  <a:pt x="403500" y="2756664"/>
                  <a:pt x="444617" y="2592198"/>
                </a:cubicBezTo>
                <a:lnTo>
                  <a:pt x="461395" y="2525086"/>
                </a:lnTo>
                <a:cubicBezTo>
                  <a:pt x="464191" y="2513901"/>
                  <a:pt x="468354" y="2502971"/>
                  <a:pt x="469784" y="2491530"/>
                </a:cubicBezTo>
                <a:cubicBezTo>
                  <a:pt x="474025" y="2457598"/>
                  <a:pt x="480773" y="2400427"/>
                  <a:pt x="486562" y="2365695"/>
                </a:cubicBezTo>
                <a:cubicBezTo>
                  <a:pt x="488906" y="2351630"/>
                  <a:pt x="492155" y="2337732"/>
                  <a:pt x="494951" y="2323750"/>
                </a:cubicBezTo>
                <a:cubicBezTo>
                  <a:pt x="506678" y="1784297"/>
                  <a:pt x="511511" y="1747012"/>
                  <a:pt x="494951" y="1057013"/>
                </a:cubicBezTo>
                <a:cubicBezTo>
                  <a:pt x="493602" y="1000824"/>
                  <a:pt x="478173" y="889233"/>
                  <a:pt x="478173" y="889233"/>
                </a:cubicBezTo>
                <a:cubicBezTo>
                  <a:pt x="480969" y="788565"/>
                  <a:pt x="468318" y="686269"/>
                  <a:pt x="486562" y="587229"/>
                </a:cubicBezTo>
                <a:cubicBezTo>
                  <a:pt x="489766" y="569836"/>
                  <a:pt x="519214" y="570812"/>
                  <a:pt x="536896" y="570451"/>
                </a:cubicBezTo>
                <a:lnTo>
                  <a:pt x="947956" y="562062"/>
                </a:lnTo>
                <a:lnTo>
                  <a:pt x="1300294" y="553673"/>
                </a:lnTo>
                <a:cubicBezTo>
                  <a:pt x="1319868" y="550877"/>
                  <a:pt x="1339628" y="549162"/>
                  <a:pt x="1359017" y="545284"/>
                </a:cubicBezTo>
                <a:cubicBezTo>
                  <a:pt x="1381628" y="540762"/>
                  <a:pt x="1426129" y="528506"/>
                  <a:pt x="1426129" y="528506"/>
                </a:cubicBezTo>
                <a:cubicBezTo>
                  <a:pt x="1452717" y="488624"/>
                  <a:pt x="1439719" y="512904"/>
                  <a:pt x="1459685" y="453005"/>
                </a:cubicBezTo>
                <a:cubicBezTo>
                  <a:pt x="1462481" y="444616"/>
                  <a:pt x="1465929" y="436417"/>
                  <a:pt x="1468074" y="427838"/>
                </a:cubicBezTo>
                <a:cubicBezTo>
                  <a:pt x="1514015" y="244074"/>
                  <a:pt x="1484852" y="383785"/>
                  <a:pt x="1484852" y="0"/>
                </a:cubicBezTo>
              </a:path>
            </a:pathLst>
          </a:custGeom>
          <a:noFill/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33463" algn="l"/>
                <a:tab pos="1143000" algn="l"/>
                <a:tab pos="2624138" algn="l"/>
              </a:tabLst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TextBox 21"/>
          <p:cNvSpPr txBox="1">
            <a:spLocks noChangeArrowheads="1"/>
          </p:cNvSpPr>
          <p:nvPr/>
        </p:nvSpPr>
        <p:spPr bwMode="auto">
          <a:xfrm>
            <a:off x="1301050" y="6315580"/>
            <a:ext cx="4747780" cy="2154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800" b="0" dirty="0" smtClean="0"/>
              <a:t>Project Status Codes: NS = Not Started, I = Initiation, P = Planning, E = Execution, H = On Hold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62800" y="1331984"/>
            <a:ext cx="38930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 smtClean="0"/>
              <a:t>I</a:t>
            </a:r>
          </a:p>
          <a:p>
            <a:pPr algn="ctr"/>
            <a:endParaRPr lang="en-US" sz="500" i="1" dirty="0"/>
          </a:p>
          <a:p>
            <a:pPr algn="ctr"/>
            <a:r>
              <a:rPr lang="en-US" sz="1000" i="1" dirty="0" smtClean="0"/>
              <a:t>NS</a:t>
            </a:r>
          </a:p>
          <a:p>
            <a:pPr algn="ctr"/>
            <a:endParaRPr lang="en-US" sz="400" i="1" dirty="0"/>
          </a:p>
          <a:p>
            <a:pPr algn="ctr"/>
            <a:r>
              <a:rPr lang="en-US" sz="1000" i="1" dirty="0" smtClean="0"/>
              <a:t>I</a:t>
            </a:r>
          </a:p>
          <a:p>
            <a:pPr algn="ctr"/>
            <a:endParaRPr lang="en-US" sz="500" i="1" dirty="0"/>
          </a:p>
          <a:p>
            <a:pPr algn="ctr"/>
            <a:endParaRPr lang="en-US" sz="400" i="1" dirty="0"/>
          </a:p>
          <a:p>
            <a:pPr algn="ctr"/>
            <a:r>
              <a:rPr lang="en-US" sz="1000" i="1" dirty="0" smtClean="0"/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610600" y="1331984"/>
            <a:ext cx="370549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 smtClean="0"/>
              <a:t>NS</a:t>
            </a:r>
          </a:p>
          <a:p>
            <a:pPr algn="ctr"/>
            <a:endParaRPr lang="en-US" sz="500" i="1" dirty="0"/>
          </a:p>
          <a:p>
            <a:pPr algn="ctr"/>
            <a:r>
              <a:rPr lang="en-US" sz="1000" i="1" dirty="0" smtClean="0"/>
              <a:t>NS</a:t>
            </a:r>
          </a:p>
          <a:p>
            <a:pPr algn="ctr"/>
            <a:endParaRPr lang="en-US" sz="400" i="1" dirty="0"/>
          </a:p>
          <a:p>
            <a:pPr algn="ctr"/>
            <a:r>
              <a:rPr lang="en-US" sz="1000" i="1" dirty="0" smtClean="0"/>
              <a:t>NS</a:t>
            </a:r>
          </a:p>
          <a:p>
            <a:pPr algn="ctr"/>
            <a:endParaRPr lang="en-US" sz="400" i="1" dirty="0"/>
          </a:p>
          <a:p>
            <a:pPr algn="ctr"/>
            <a:r>
              <a:rPr lang="en-US" sz="1000" i="1" dirty="0" smtClean="0"/>
              <a:t>NS</a:t>
            </a:r>
            <a:endParaRPr lang="en-US" sz="400" i="1" dirty="0"/>
          </a:p>
          <a:p>
            <a:pPr algn="ctr"/>
            <a:r>
              <a:rPr lang="en-US" sz="500" i="1" dirty="0" smtClean="0"/>
              <a:t>  </a:t>
            </a:r>
            <a:r>
              <a:rPr lang="en-US" sz="1000" i="1" dirty="0" smtClean="0"/>
              <a:t>NS</a:t>
            </a:r>
          </a:p>
          <a:p>
            <a:pPr algn="ctr"/>
            <a:r>
              <a:rPr lang="en-US" sz="500" i="1" dirty="0" smtClean="0"/>
              <a:t> </a:t>
            </a:r>
            <a:endParaRPr lang="en-US" sz="1000" i="1" dirty="0"/>
          </a:p>
          <a:p>
            <a:pPr algn="ctr"/>
            <a:r>
              <a:rPr lang="en-US" sz="1000" i="1" dirty="0" smtClean="0"/>
              <a:t>NS</a:t>
            </a:r>
          </a:p>
          <a:p>
            <a:pPr algn="ctr"/>
            <a:endParaRPr lang="en-US" sz="400" i="1" dirty="0"/>
          </a:p>
          <a:p>
            <a:pPr algn="ctr"/>
            <a:r>
              <a:rPr lang="en-US" sz="1000" i="1" dirty="0" smtClean="0"/>
              <a:t>NS</a:t>
            </a:r>
          </a:p>
          <a:p>
            <a:pPr algn="ctr"/>
            <a:endParaRPr lang="en-US" sz="400" i="1" dirty="0"/>
          </a:p>
          <a:p>
            <a:pPr algn="ctr"/>
            <a:r>
              <a:rPr lang="en-US" sz="1000" i="1" dirty="0" smtClean="0"/>
              <a:t>H</a:t>
            </a:r>
            <a:endParaRPr lang="en-US" sz="1000" i="1" dirty="0" smtClean="0"/>
          </a:p>
          <a:p>
            <a:pPr algn="ctr"/>
            <a:r>
              <a:rPr lang="en-US" sz="400" i="1" dirty="0" smtClean="0"/>
              <a:t> </a:t>
            </a:r>
            <a:endParaRPr lang="en-US" sz="500" i="1" dirty="0"/>
          </a:p>
          <a:p>
            <a:pPr algn="ctr"/>
            <a:r>
              <a:rPr lang="en-US" sz="1000" i="1" dirty="0" smtClean="0"/>
              <a:t>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3737" y="1340060"/>
            <a:ext cx="3893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 smtClean="0"/>
              <a:t>NS</a:t>
            </a:r>
          </a:p>
          <a:p>
            <a:pPr algn="ctr"/>
            <a:endParaRPr lang="en-US" sz="500" i="1" dirty="0"/>
          </a:p>
          <a:p>
            <a:pPr algn="ctr"/>
            <a:r>
              <a:rPr lang="en-US" sz="1000" i="1" dirty="0" smtClean="0"/>
              <a:t>NS</a:t>
            </a:r>
          </a:p>
          <a:p>
            <a:pPr algn="ctr"/>
            <a:endParaRPr lang="en-US" sz="500" i="1" dirty="0"/>
          </a:p>
          <a:p>
            <a:pPr algn="ctr"/>
            <a:r>
              <a:rPr lang="en-US" sz="1000" i="1" dirty="0" smtClean="0"/>
              <a:t>NS</a:t>
            </a:r>
          </a:p>
          <a:p>
            <a:pPr algn="ctr"/>
            <a:endParaRPr lang="en-US" sz="400" i="1" dirty="0"/>
          </a:p>
          <a:p>
            <a:pPr algn="ctr"/>
            <a:r>
              <a:rPr lang="en-US" sz="1000" i="1" dirty="0" smtClean="0"/>
              <a:t>NS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43200" y="1341399"/>
            <a:ext cx="389305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 smtClean="0"/>
              <a:t>NS</a:t>
            </a:r>
          </a:p>
          <a:p>
            <a:pPr algn="ctr"/>
            <a:endParaRPr lang="en-US" sz="500" i="1" dirty="0"/>
          </a:p>
          <a:p>
            <a:pPr algn="ctr"/>
            <a:r>
              <a:rPr lang="en-US" sz="1000" i="1" dirty="0" smtClean="0"/>
              <a:t>NS</a:t>
            </a:r>
          </a:p>
          <a:p>
            <a:pPr algn="ctr"/>
            <a:endParaRPr lang="en-US" sz="400" i="1" dirty="0"/>
          </a:p>
          <a:p>
            <a:pPr algn="ctr"/>
            <a:r>
              <a:rPr lang="en-US" sz="1000" i="1" dirty="0" smtClean="0"/>
              <a:t>NS</a:t>
            </a:r>
          </a:p>
          <a:p>
            <a:pPr algn="ctr"/>
            <a:endParaRPr lang="en-US" sz="400" i="1" dirty="0"/>
          </a:p>
          <a:p>
            <a:pPr algn="ctr"/>
            <a:r>
              <a:rPr lang="en-US" sz="1000" i="1" dirty="0" smtClean="0"/>
              <a:t>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67200" y="1333322"/>
            <a:ext cx="389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 smtClean="0"/>
              <a:t>NS</a:t>
            </a:r>
            <a:endParaRPr lang="en-US" sz="1000" i="1" dirty="0" smtClean="0"/>
          </a:p>
        </p:txBody>
      </p:sp>
    </p:spTree>
    <p:extLst>
      <p:ext uri="{BB962C8B-B14F-4D97-AF65-F5344CB8AC3E}">
        <p14:creationId xmlns:p14="http://schemas.microsoft.com/office/powerpoint/2010/main" val="386942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8077200" cy="6858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2015 Project Spending Update</a:t>
            </a: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762000" y="5624943"/>
            <a:ext cx="7620000" cy="5539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/>
              <a:t>2015 project budget = $21.65M</a:t>
            </a:r>
          </a:p>
          <a:p>
            <a:pPr algn="ctr" eaLnBrk="1" hangingPunct="1"/>
            <a:endParaRPr lang="en-US" sz="800" b="0" dirty="0"/>
          </a:p>
          <a:p>
            <a:pPr algn="ctr" eaLnBrk="1" hangingPunct="1"/>
            <a:r>
              <a:rPr lang="en-US" sz="1000" b="0" dirty="0" smtClean="0"/>
              <a:t>Reason: Minor Capital, Program Control and Common Infrastructure projects were re-allocated to areas who use those funds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4" y="797860"/>
            <a:ext cx="9064519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00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7010400" cy="6858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2016 </a:t>
            </a:r>
            <a:r>
              <a:rPr lang="en-US" sz="1800" dirty="0" smtClean="0"/>
              <a:t>– </a:t>
            </a:r>
            <a:r>
              <a:rPr lang="en-US" sz="1800" dirty="0" smtClean="0"/>
              <a:t>2017 Project </a:t>
            </a:r>
            <a:r>
              <a:rPr lang="en-US" sz="1800" dirty="0" smtClean="0"/>
              <a:t>Funding</a:t>
            </a:r>
            <a:endParaRPr lang="en-US" sz="1800" dirty="0" smtClean="0"/>
          </a:p>
        </p:txBody>
      </p:sp>
      <p:sp>
        <p:nvSpPr>
          <p:cNvPr id="5123" name="Content Placeholder 16"/>
          <p:cNvSpPr>
            <a:spLocks noGrp="1"/>
          </p:cNvSpPr>
          <p:nvPr>
            <p:ph idx="1"/>
          </p:nvPr>
        </p:nvSpPr>
        <p:spPr>
          <a:xfrm>
            <a:off x="84664" y="914400"/>
            <a:ext cx="8906936" cy="5029200"/>
          </a:xfrm>
        </p:spPr>
        <p:txBody>
          <a:bodyPr/>
          <a:lstStyle/>
          <a:p>
            <a:pPr eaLnBrk="1" hangingPunct="1">
              <a:tabLst>
                <a:tab pos="6862763" algn="l"/>
              </a:tabLst>
            </a:pPr>
            <a:r>
              <a:rPr lang="en-US" sz="2400" dirty="0" smtClean="0"/>
              <a:t>On 6/9/2015, the Board approved ERCOT’s 2016/2017 budget request that included additional project funds for a data center hardware refresh</a:t>
            </a:r>
          </a:p>
          <a:p>
            <a:pPr marL="742950" lvl="2" indent="-342900" eaLnBrk="1" hangingPunct="1">
              <a:tabLst>
                <a:tab pos="6862763" algn="l"/>
              </a:tabLst>
            </a:pPr>
            <a:r>
              <a:rPr lang="en-US" dirty="0"/>
              <a:t>$20M for data center </a:t>
            </a:r>
            <a:r>
              <a:rPr lang="en-US" dirty="0" smtClean="0"/>
              <a:t>hardware refresh </a:t>
            </a:r>
            <a:r>
              <a:rPr lang="en-US" dirty="0"/>
              <a:t>(each year)</a:t>
            </a:r>
          </a:p>
          <a:p>
            <a:pPr marL="0" indent="0" eaLnBrk="1" hangingPunct="1">
              <a:buNone/>
              <a:tabLst>
                <a:tab pos="6862763" algn="l"/>
              </a:tabLst>
            </a:pPr>
            <a:endParaRPr lang="en-US" sz="1200" dirty="0" smtClean="0"/>
          </a:p>
          <a:p>
            <a:pPr eaLnBrk="1" hangingPunct="1">
              <a:tabLst>
                <a:tab pos="6862763" algn="l"/>
              </a:tabLst>
            </a:pPr>
            <a:r>
              <a:rPr lang="en-US" sz="2400" dirty="0" smtClean="0"/>
              <a:t>“PPL” funds remain consistent with recent years</a:t>
            </a:r>
          </a:p>
          <a:p>
            <a:pPr lvl="1" eaLnBrk="1" hangingPunct="1">
              <a:tabLst>
                <a:tab pos="6862763" algn="l"/>
              </a:tabLst>
            </a:pPr>
            <a:r>
              <a:rPr lang="en-US" dirty="0" smtClean="0"/>
              <a:t>$4M for revision requests </a:t>
            </a:r>
            <a:r>
              <a:rPr lang="en-US" dirty="0"/>
              <a:t> (each year)</a:t>
            </a:r>
            <a:endParaRPr lang="en-US" dirty="0" smtClean="0"/>
          </a:p>
          <a:p>
            <a:pPr lvl="1" eaLnBrk="1" hangingPunct="1">
              <a:tabLst>
                <a:tab pos="6862763" algn="l"/>
              </a:tabLst>
            </a:pPr>
            <a:r>
              <a:rPr lang="en-US" dirty="0" smtClean="0"/>
              <a:t>~$2M for regulatory (</a:t>
            </a:r>
            <a:r>
              <a:rPr lang="en-US" dirty="0"/>
              <a:t>each year)</a:t>
            </a:r>
            <a:endParaRPr lang="en-US" dirty="0" smtClean="0"/>
          </a:p>
          <a:p>
            <a:pPr lvl="1" eaLnBrk="1" hangingPunct="1">
              <a:tabLst>
                <a:tab pos="6862763" algn="l"/>
              </a:tabLst>
            </a:pPr>
            <a:r>
              <a:rPr lang="en-US" dirty="0" smtClean="0"/>
              <a:t>Remaining project funds ($14M-$16M each year) for:</a:t>
            </a:r>
          </a:p>
          <a:p>
            <a:pPr lvl="2" eaLnBrk="1" hangingPunct="1">
              <a:tabLst>
                <a:tab pos="6862763" algn="l"/>
              </a:tabLst>
            </a:pPr>
            <a:r>
              <a:rPr lang="en-US" sz="2000" dirty="0" smtClean="0"/>
              <a:t>Internal Enhancements</a:t>
            </a:r>
          </a:p>
          <a:p>
            <a:pPr lvl="2" eaLnBrk="1" hangingPunct="1">
              <a:tabLst>
                <a:tab pos="6862763" algn="l"/>
              </a:tabLst>
            </a:pPr>
            <a:r>
              <a:rPr lang="en-US" sz="2000" dirty="0" smtClean="0"/>
              <a:t>Other Tech Foundation (software upgrades, etc.)</a:t>
            </a:r>
          </a:p>
          <a:p>
            <a:pPr lvl="2" eaLnBrk="1" hangingPunct="1">
              <a:tabLst>
                <a:tab pos="6862763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75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6019800" cy="6858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2015 </a:t>
            </a:r>
            <a:r>
              <a:rPr lang="en-US" sz="1800" dirty="0" smtClean="0"/>
              <a:t>Retail Project Update</a:t>
            </a:r>
            <a:endParaRPr lang="en-US" sz="18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2133600"/>
            <a:ext cx="7239000" cy="3124200"/>
          </a:xfrm>
        </p:spPr>
        <p:txBody>
          <a:bodyPr/>
          <a:lstStyle/>
          <a:p>
            <a:pPr marL="571500" lvl="1" indent="-228600" eaLnBrk="1" hangingPunct="1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sz="3200" dirty="0" smtClean="0"/>
              <a:t> Questions?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087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88595</TotalTime>
  <Words>577</Words>
  <Application>Microsoft Office PowerPoint</Application>
  <PresentationFormat>On-screen Show (4:3)</PresentationFormat>
  <Paragraphs>240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Custom Design</vt:lpstr>
      <vt:lpstr>PowerPoint Presentation</vt:lpstr>
      <vt:lpstr>2015 Retail Project Update – Agenda</vt:lpstr>
      <vt:lpstr>Retail Project Highlights</vt:lpstr>
      <vt:lpstr>2015 Release Targets – Board-Approved NPRRs / SCRs / xGRRs</vt:lpstr>
      <vt:lpstr>2016 Release Targets – Board-Approved NPRRs / SCRs / xGRRs</vt:lpstr>
      <vt:lpstr>2015 Project Spending Update</vt:lpstr>
      <vt:lpstr>2016 – 2017 Project Funding</vt:lpstr>
      <vt:lpstr>2015 Retail Project Update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Anderson, Troy</dc:creator>
  <cp:lastModifiedBy>Anderson, Troy</cp:lastModifiedBy>
  <cp:revision>1913</cp:revision>
  <cp:lastPrinted>2015-03-10T14:20:44Z</cp:lastPrinted>
  <dcterms:created xsi:type="dcterms:W3CDTF">2005-04-21T14:28:35Z</dcterms:created>
  <dcterms:modified xsi:type="dcterms:W3CDTF">2015-08-03T17:05:05Z</dcterms:modified>
</cp:coreProperties>
</file>