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60" r:id="rId3"/>
    <p:sldId id="259" r:id="rId4"/>
    <p:sldId id="261" r:id="rId5"/>
    <p:sldId id="262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'May IAGIAL Chart'!$B$1</c:f>
              <c:strCache>
                <c:ptCount val="1"/>
                <c:pt idx="0">
                  <c:v>IAG %</c:v>
                </c:pt>
              </c:strCache>
            </c:strRef>
          </c:tx>
          <c:invertIfNegative val="0"/>
          <c:cat>
            <c:strRef>
              <c:f>'May IAGIAL Chart'!$A$2:$A$11</c:f>
              <c:strCache>
                <c:ptCount val="10"/>
                <c:pt idx="0">
                  <c:v>REP 11</c:v>
                </c:pt>
                <c:pt idx="1">
                  <c:v>REP 9</c:v>
                </c:pt>
                <c:pt idx="2">
                  <c:v>REP 6</c:v>
                </c:pt>
                <c:pt idx="3">
                  <c:v>REP 7</c:v>
                </c:pt>
                <c:pt idx="4">
                  <c:v>REP 2</c:v>
                </c:pt>
                <c:pt idx="5">
                  <c:v>REP 5</c:v>
                </c:pt>
                <c:pt idx="6">
                  <c:v>REP 4</c:v>
                </c:pt>
                <c:pt idx="7">
                  <c:v>REP 3</c:v>
                </c:pt>
                <c:pt idx="8">
                  <c:v>REP 1</c:v>
                </c:pt>
                <c:pt idx="9">
                  <c:v>REP 54</c:v>
                </c:pt>
              </c:strCache>
            </c:strRef>
          </c:cat>
          <c:val>
            <c:numRef>
              <c:f>'May IAGIAL Chart'!$B$2:$B$11</c:f>
              <c:numCache>
                <c:formatCode>0.00%</c:formatCode>
                <c:ptCount val="10"/>
                <c:pt idx="0">
                  <c:v>1.3591433278418399E-2</c:v>
                </c:pt>
                <c:pt idx="1">
                  <c:v>8.0000000000000002E-3</c:v>
                </c:pt>
                <c:pt idx="2">
                  <c:v>9.2815025114653792E-3</c:v>
                </c:pt>
                <c:pt idx="3">
                  <c:v>1.7565193892717199E-2</c:v>
                </c:pt>
                <c:pt idx="4">
                  <c:v>6.2233285917496399E-3</c:v>
                </c:pt>
                <c:pt idx="5">
                  <c:v>7.4032841636515398E-3</c:v>
                </c:pt>
                <c:pt idx="6">
                  <c:v>7.5103266992114096E-3</c:v>
                </c:pt>
                <c:pt idx="7">
                  <c:v>5.1865983069035396E-3</c:v>
                </c:pt>
                <c:pt idx="8">
                  <c:v>5.25815401928636E-3</c:v>
                </c:pt>
                <c:pt idx="9">
                  <c:v>1.2259910093992601E-3</c:v>
                </c:pt>
              </c:numCache>
            </c:numRef>
          </c:val>
        </c:ser>
        <c:ser>
          <c:idx val="1"/>
          <c:order val="1"/>
          <c:tx>
            <c:strRef>
              <c:f>'May IAGIAL Chart'!$C$1</c:f>
              <c:strCache>
                <c:ptCount val="1"/>
                <c:pt idx="0">
                  <c:v>IAL %</c:v>
                </c:pt>
              </c:strCache>
            </c:strRef>
          </c:tx>
          <c:invertIfNegative val="0"/>
          <c:cat>
            <c:strRef>
              <c:f>'May IAGIAL Chart'!$A$2:$A$11</c:f>
              <c:strCache>
                <c:ptCount val="10"/>
                <c:pt idx="0">
                  <c:v>REP 11</c:v>
                </c:pt>
                <c:pt idx="1">
                  <c:v>REP 9</c:v>
                </c:pt>
                <c:pt idx="2">
                  <c:v>REP 6</c:v>
                </c:pt>
                <c:pt idx="3">
                  <c:v>REP 7</c:v>
                </c:pt>
                <c:pt idx="4">
                  <c:v>REP 2</c:v>
                </c:pt>
                <c:pt idx="5">
                  <c:v>REP 5</c:v>
                </c:pt>
                <c:pt idx="6">
                  <c:v>REP 4</c:v>
                </c:pt>
                <c:pt idx="7">
                  <c:v>REP 3</c:v>
                </c:pt>
                <c:pt idx="8">
                  <c:v>REP 1</c:v>
                </c:pt>
                <c:pt idx="9">
                  <c:v>REP 54</c:v>
                </c:pt>
              </c:strCache>
            </c:strRef>
          </c:cat>
          <c:val>
            <c:numRef>
              <c:f>'May IAGIAL Chart'!$C$2:$C$11</c:f>
              <c:numCache>
                <c:formatCode>0.00%</c:formatCode>
                <c:ptCount val="10"/>
                <c:pt idx="0">
                  <c:v>1.52388797364085E-2</c:v>
                </c:pt>
                <c:pt idx="1">
                  <c:v>4.4324324324324302E-3</c:v>
                </c:pt>
                <c:pt idx="2">
                  <c:v>2.2930770910679099E-3</c:v>
                </c:pt>
                <c:pt idx="3">
                  <c:v>1.35116876097824E-2</c:v>
                </c:pt>
                <c:pt idx="4">
                  <c:v>1.4935988620199099E-2</c:v>
                </c:pt>
                <c:pt idx="5">
                  <c:v>7.8485944892847208E-3</c:v>
                </c:pt>
                <c:pt idx="6">
                  <c:v>1.13280761046438E-2</c:v>
                </c:pt>
                <c:pt idx="7">
                  <c:v>3.0602917213147299E-3</c:v>
                </c:pt>
                <c:pt idx="8">
                  <c:v>3.1820563068744E-3</c:v>
                </c:pt>
                <c:pt idx="9">
                  <c:v>0.62484675112382504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448960"/>
        <c:axId val="46735744"/>
      </c:barChart>
      <c:catAx>
        <c:axId val="43448960"/>
        <c:scaling>
          <c:orientation val="minMax"/>
        </c:scaling>
        <c:delete val="0"/>
        <c:axPos val="b"/>
        <c:majorTickMark val="out"/>
        <c:minorTickMark val="none"/>
        <c:tickLblPos val="nextTo"/>
        <c:crossAx val="46735744"/>
        <c:crosses val="autoZero"/>
        <c:auto val="1"/>
        <c:lblAlgn val="ctr"/>
        <c:lblOffset val="100"/>
        <c:noMultiLvlLbl val="0"/>
      </c:catAx>
      <c:valAx>
        <c:axId val="46735744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434489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'June IAGIAL Chart'!$B$1</c:f>
              <c:strCache>
                <c:ptCount val="1"/>
                <c:pt idx="0">
                  <c:v>IAG %</c:v>
                </c:pt>
              </c:strCache>
            </c:strRef>
          </c:tx>
          <c:invertIfNegative val="0"/>
          <c:cat>
            <c:strRef>
              <c:f>'June IAGIAL Chart'!$A$2:$A$11</c:f>
              <c:strCache>
                <c:ptCount val="10"/>
                <c:pt idx="0">
                  <c:v>REP 11</c:v>
                </c:pt>
                <c:pt idx="1">
                  <c:v>REP 9</c:v>
                </c:pt>
                <c:pt idx="2">
                  <c:v>REP 16</c:v>
                </c:pt>
                <c:pt idx="3">
                  <c:v>REP 7</c:v>
                </c:pt>
                <c:pt idx="4">
                  <c:v>REP 6</c:v>
                </c:pt>
                <c:pt idx="5">
                  <c:v>REP 2</c:v>
                </c:pt>
                <c:pt idx="6">
                  <c:v>REP 5</c:v>
                </c:pt>
                <c:pt idx="7">
                  <c:v>REP 4</c:v>
                </c:pt>
                <c:pt idx="8">
                  <c:v>REP 1</c:v>
                </c:pt>
                <c:pt idx="9">
                  <c:v>REP 3</c:v>
                </c:pt>
              </c:strCache>
            </c:strRef>
          </c:cat>
          <c:val>
            <c:numRef>
              <c:f>'June IAGIAL Chart'!$B$2:$B$11</c:f>
              <c:numCache>
                <c:formatCode>0.00%</c:formatCode>
                <c:ptCount val="10"/>
                <c:pt idx="0">
                  <c:v>5.3373999237514196E-3</c:v>
                </c:pt>
                <c:pt idx="1">
                  <c:v>5.3898336585819096E-3</c:v>
                </c:pt>
                <c:pt idx="2">
                  <c:v>7.9701120797011204E-3</c:v>
                </c:pt>
                <c:pt idx="3">
                  <c:v>1.13331708505971E-2</c:v>
                </c:pt>
                <c:pt idx="4">
                  <c:v>6.3697412601224496E-3</c:v>
                </c:pt>
                <c:pt idx="5">
                  <c:v>3.3635794743429202E-3</c:v>
                </c:pt>
                <c:pt idx="6">
                  <c:v>6.54138915318744E-3</c:v>
                </c:pt>
                <c:pt idx="7">
                  <c:v>5.0353018444529501E-3</c:v>
                </c:pt>
                <c:pt idx="8">
                  <c:v>3.6473653248172101E-3</c:v>
                </c:pt>
                <c:pt idx="9">
                  <c:v>5.4518980054857596E-3</c:v>
                </c:pt>
              </c:numCache>
            </c:numRef>
          </c:val>
        </c:ser>
        <c:ser>
          <c:idx val="1"/>
          <c:order val="1"/>
          <c:tx>
            <c:strRef>
              <c:f>'June IAGIAL Chart'!$C$1</c:f>
              <c:strCache>
                <c:ptCount val="1"/>
                <c:pt idx="0">
                  <c:v>IAL %</c:v>
                </c:pt>
              </c:strCache>
            </c:strRef>
          </c:tx>
          <c:invertIfNegative val="0"/>
          <c:cat>
            <c:strRef>
              <c:f>'June IAGIAL Chart'!$A$2:$A$11</c:f>
              <c:strCache>
                <c:ptCount val="10"/>
                <c:pt idx="0">
                  <c:v>REP 11</c:v>
                </c:pt>
                <c:pt idx="1">
                  <c:v>REP 9</c:v>
                </c:pt>
                <c:pt idx="2">
                  <c:v>REP 16</c:v>
                </c:pt>
                <c:pt idx="3">
                  <c:v>REP 7</c:v>
                </c:pt>
                <c:pt idx="4">
                  <c:v>REP 6</c:v>
                </c:pt>
                <c:pt idx="5">
                  <c:v>REP 2</c:v>
                </c:pt>
                <c:pt idx="6">
                  <c:v>REP 5</c:v>
                </c:pt>
                <c:pt idx="7">
                  <c:v>REP 4</c:v>
                </c:pt>
                <c:pt idx="8">
                  <c:v>REP 1</c:v>
                </c:pt>
                <c:pt idx="9">
                  <c:v>REP 3</c:v>
                </c:pt>
              </c:strCache>
            </c:strRef>
          </c:cat>
          <c:val>
            <c:numRef>
              <c:f>'June IAGIAL Chart'!$C$2:$C$11</c:f>
              <c:numCache>
                <c:formatCode>0.00%</c:formatCode>
                <c:ptCount val="10"/>
                <c:pt idx="0">
                  <c:v>1.9824628288219501E-2</c:v>
                </c:pt>
                <c:pt idx="1">
                  <c:v>1.5797788309636601E-3</c:v>
                </c:pt>
                <c:pt idx="2">
                  <c:v>2.61519302615193E-3</c:v>
                </c:pt>
                <c:pt idx="3">
                  <c:v>5.1182061905922401E-3</c:v>
                </c:pt>
                <c:pt idx="4">
                  <c:v>1.5800908552241701E-3</c:v>
                </c:pt>
                <c:pt idx="5">
                  <c:v>9.2302878598247793E-3</c:v>
                </c:pt>
                <c:pt idx="6">
                  <c:v>5.7683158896289204E-3</c:v>
                </c:pt>
                <c:pt idx="7">
                  <c:v>7.2792950577417704E-3</c:v>
                </c:pt>
                <c:pt idx="8">
                  <c:v>2.2690982435498702E-3</c:v>
                </c:pt>
                <c:pt idx="9">
                  <c:v>1.81165554840675E-3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908736"/>
        <c:axId val="47951872"/>
      </c:barChart>
      <c:catAx>
        <c:axId val="47908736"/>
        <c:scaling>
          <c:orientation val="minMax"/>
        </c:scaling>
        <c:delete val="0"/>
        <c:axPos val="b"/>
        <c:majorTickMark val="out"/>
        <c:minorTickMark val="none"/>
        <c:tickLblPos val="nextTo"/>
        <c:crossAx val="47951872"/>
        <c:crosses val="autoZero"/>
        <c:auto val="1"/>
        <c:lblAlgn val="ctr"/>
        <c:lblOffset val="100"/>
        <c:noMultiLvlLbl val="0"/>
      </c:catAx>
      <c:valAx>
        <c:axId val="47951872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479087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'May REC Chart'!$I$1</c:f>
              <c:strCache>
                <c:ptCount val="1"/>
                <c:pt idx="0">
                  <c:v>REC %</c:v>
                </c:pt>
              </c:strCache>
            </c:strRef>
          </c:tx>
          <c:invertIfNegative val="0"/>
          <c:cat>
            <c:strRef>
              <c:f>'May REC Chart'!$A$2:$A$11</c:f>
              <c:strCache>
                <c:ptCount val="10"/>
                <c:pt idx="0">
                  <c:v>REP 9</c:v>
                </c:pt>
                <c:pt idx="1">
                  <c:v>REP 10</c:v>
                </c:pt>
                <c:pt idx="2">
                  <c:v>REP 17</c:v>
                </c:pt>
                <c:pt idx="3">
                  <c:v>REP 11</c:v>
                </c:pt>
                <c:pt idx="4">
                  <c:v>REP 7</c:v>
                </c:pt>
                <c:pt idx="5">
                  <c:v>REP 3</c:v>
                </c:pt>
                <c:pt idx="6">
                  <c:v>REP 4</c:v>
                </c:pt>
                <c:pt idx="7">
                  <c:v>REP 5</c:v>
                </c:pt>
                <c:pt idx="8">
                  <c:v>REP 1</c:v>
                </c:pt>
                <c:pt idx="9">
                  <c:v>REP 2</c:v>
                </c:pt>
              </c:strCache>
            </c:strRef>
          </c:cat>
          <c:val>
            <c:numRef>
              <c:f>'May REC Chart'!$I$2:$I$11</c:f>
              <c:numCache>
                <c:formatCode>0.00%</c:formatCode>
                <c:ptCount val="10"/>
                <c:pt idx="0">
                  <c:v>8.7994971715901951E-3</c:v>
                </c:pt>
                <c:pt idx="1">
                  <c:v>1.2012012012012012E-2</c:v>
                </c:pt>
                <c:pt idx="2">
                  <c:v>2.6186579378068742E-3</c:v>
                </c:pt>
                <c:pt idx="3">
                  <c:v>2.9634734665747762E-2</c:v>
                </c:pt>
                <c:pt idx="4">
                  <c:v>1.6237821633774668E-2</c:v>
                </c:pt>
                <c:pt idx="5">
                  <c:v>9.4186424163689511E-3</c:v>
                </c:pt>
                <c:pt idx="6">
                  <c:v>3.3455433455433455E-2</c:v>
                </c:pt>
                <c:pt idx="7">
                  <c:v>2.1866988387875132E-2</c:v>
                </c:pt>
                <c:pt idx="8">
                  <c:v>1.7081210668264908E-2</c:v>
                </c:pt>
                <c:pt idx="9">
                  <c:v>7.0527790751985051E-2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7827968"/>
        <c:axId val="47931392"/>
      </c:barChart>
      <c:catAx>
        <c:axId val="47827968"/>
        <c:scaling>
          <c:orientation val="minMax"/>
        </c:scaling>
        <c:delete val="0"/>
        <c:axPos val="b"/>
        <c:majorTickMark val="out"/>
        <c:minorTickMark val="none"/>
        <c:tickLblPos val="nextTo"/>
        <c:crossAx val="47931392"/>
        <c:crosses val="autoZero"/>
        <c:auto val="1"/>
        <c:lblAlgn val="ctr"/>
        <c:lblOffset val="100"/>
        <c:noMultiLvlLbl val="0"/>
      </c:catAx>
      <c:valAx>
        <c:axId val="47931392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478279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'June REC Chart'!$I$1</c:f>
              <c:strCache>
                <c:ptCount val="1"/>
                <c:pt idx="0">
                  <c:v>REC %</c:v>
                </c:pt>
              </c:strCache>
            </c:strRef>
          </c:tx>
          <c:invertIfNegative val="0"/>
          <c:cat>
            <c:strRef>
              <c:f>'June REC Chart'!$A$2:$A$11</c:f>
              <c:strCache>
                <c:ptCount val="10"/>
                <c:pt idx="0">
                  <c:v>REP 10</c:v>
                </c:pt>
                <c:pt idx="1">
                  <c:v>REP 17</c:v>
                </c:pt>
                <c:pt idx="2">
                  <c:v>REP 13</c:v>
                </c:pt>
                <c:pt idx="3">
                  <c:v>REP 7</c:v>
                </c:pt>
                <c:pt idx="4">
                  <c:v>REP 11</c:v>
                </c:pt>
                <c:pt idx="5">
                  <c:v>REP 4</c:v>
                </c:pt>
                <c:pt idx="6">
                  <c:v>REP 3</c:v>
                </c:pt>
                <c:pt idx="7">
                  <c:v>REP 1</c:v>
                </c:pt>
                <c:pt idx="8">
                  <c:v>REP 5</c:v>
                </c:pt>
                <c:pt idx="9">
                  <c:v>REP 2</c:v>
                </c:pt>
              </c:strCache>
            </c:strRef>
          </c:cat>
          <c:val>
            <c:numRef>
              <c:f>'June REC Chart'!$I$2:$I$11</c:f>
              <c:numCache>
                <c:formatCode>0.00%</c:formatCode>
                <c:ptCount val="10"/>
                <c:pt idx="0">
                  <c:v>0.01</c:v>
                </c:pt>
                <c:pt idx="1">
                  <c:v>3.3528918692372171E-3</c:v>
                </c:pt>
                <c:pt idx="2">
                  <c:v>5.9210526315789476E-3</c:v>
                </c:pt>
                <c:pt idx="3">
                  <c:v>1.1846510430079836E-2</c:v>
                </c:pt>
                <c:pt idx="4">
                  <c:v>4.4636908727514989E-2</c:v>
                </c:pt>
                <c:pt idx="5">
                  <c:v>1.6378316032295271E-2</c:v>
                </c:pt>
                <c:pt idx="6">
                  <c:v>1.1030774935113088E-2</c:v>
                </c:pt>
                <c:pt idx="7">
                  <c:v>1.2569177375480724E-2</c:v>
                </c:pt>
                <c:pt idx="8">
                  <c:v>2.7872582480091012E-2</c:v>
                </c:pt>
                <c:pt idx="9">
                  <c:v>6.6407050625128097E-2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947328"/>
        <c:axId val="46964096"/>
      </c:barChart>
      <c:catAx>
        <c:axId val="46947328"/>
        <c:scaling>
          <c:orientation val="minMax"/>
        </c:scaling>
        <c:delete val="0"/>
        <c:axPos val="b"/>
        <c:majorTickMark val="out"/>
        <c:minorTickMark val="none"/>
        <c:tickLblPos val="nextTo"/>
        <c:crossAx val="46964096"/>
        <c:crosses val="autoZero"/>
        <c:auto val="1"/>
        <c:lblAlgn val="ctr"/>
        <c:lblOffset val="100"/>
        <c:noMultiLvlLbl val="0"/>
      </c:catAx>
      <c:valAx>
        <c:axId val="46964096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469473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27A06-CD30-44B4-98A4-71EF1FF4DBEE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9C0B07-41F2-4D71-B733-09C60AE4D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727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9C0B07-41F2-4D71-B733-09C60AE4D73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1902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9C0B07-41F2-4D71-B733-09C60AE4D73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1902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9C0B07-41F2-4D71-B733-09C60AE4D73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1902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9C0B07-41F2-4D71-B733-09C60AE4D73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190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9F20-5287-4A51-B272-6D8E5BD1B384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B729F-903C-453C-9586-38261EDD9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410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9F20-5287-4A51-B272-6D8E5BD1B384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B729F-903C-453C-9586-38261EDD9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49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9F20-5287-4A51-B272-6D8E5BD1B384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B729F-903C-453C-9586-38261EDD9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11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9F20-5287-4A51-B272-6D8E5BD1B384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B729F-903C-453C-9586-38261EDD9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65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9F20-5287-4A51-B272-6D8E5BD1B384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B729F-903C-453C-9586-38261EDD9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336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9F20-5287-4A51-B272-6D8E5BD1B384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B729F-903C-453C-9586-38261EDD9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114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9F20-5287-4A51-B272-6D8E5BD1B384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B729F-903C-453C-9586-38261EDD9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046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9F20-5287-4A51-B272-6D8E5BD1B384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B729F-903C-453C-9586-38261EDD9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131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9F20-5287-4A51-B272-6D8E5BD1B384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B729F-903C-453C-9586-38261EDD9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546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9F20-5287-4A51-B272-6D8E5BD1B384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B729F-903C-453C-9586-38261EDD9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340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9F20-5287-4A51-B272-6D8E5BD1B384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B729F-903C-453C-9586-38261EDD9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390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59F20-5287-4A51-B272-6D8E5BD1B384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B729F-903C-453C-9586-38261EDD9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434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914399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Top 10 – IAG+IAL Impact by REP </a:t>
            </a:r>
            <a:r>
              <a:rPr lang="en-US" sz="3600" dirty="0" smtClean="0"/>
              <a:t>(May </a:t>
            </a:r>
            <a:r>
              <a:rPr lang="en-US" sz="3600" dirty="0" smtClean="0"/>
              <a:t>2015)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>1808 </a:t>
            </a:r>
            <a:r>
              <a:rPr lang="en-US" sz="2700" dirty="0" smtClean="0"/>
              <a:t>IAG / </a:t>
            </a:r>
            <a:r>
              <a:rPr lang="en-US" sz="2700" dirty="0" smtClean="0"/>
              <a:t>2871 IAL</a:t>
            </a:r>
            <a:endParaRPr lang="en-US" sz="2700" dirty="0"/>
          </a:p>
        </p:txBody>
      </p:sp>
      <p:sp>
        <p:nvSpPr>
          <p:cNvPr id="6" name="Right Arrow 5"/>
          <p:cNvSpPr/>
          <p:nvPr/>
        </p:nvSpPr>
        <p:spPr>
          <a:xfrm>
            <a:off x="304800" y="5715000"/>
            <a:ext cx="7629427" cy="457200"/>
          </a:xfrm>
          <a:prstGeom prst="rightArrow">
            <a:avLst/>
          </a:prstGeom>
          <a:gradFill flip="none" rotWithShape="1">
            <a:gsLst>
              <a:gs pos="84000">
                <a:srgbClr val="EB9148"/>
              </a:gs>
              <a:gs pos="15000">
                <a:srgbClr val="F2B685"/>
              </a:gs>
              <a:gs pos="0">
                <a:schemeClr val="bg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Gaining REP by total IAG+IAL count (Low to High)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8762" y="1295400"/>
            <a:ext cx="7772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Percent of </a:t>
            </a:r>
            <a:r>
              <a:rPr lang="en-US" sz="1600" dirty="0" smtClean="0"/>
              <a:t>IAG and IAL from </a:t>
            </a:r>
            <a:r>
              <a:rPr lang="en-US" sz="1600" dirty="0" smtClean="0"/>
              <a:t>Total Gaining REP’s Completed Enrollments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6248400"/>
            <a:ext cx="886512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**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IAG and IAL percentages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are calculated using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enrollments for the indicated month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that resulted in a completed </a:t>
            </a:r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MarkeTrak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issue</a:t>
            </a:r>
          </a:p>
          <a:p>
            <a:endParaRPr lang="en-US" sz="1200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9655867"/>
              </p:ext>
            </p:extLst>
          </p:nvPr>
        </p:nvGraphicFramePr>
        <p:xfrm>
          <a:off x="76200" y="1676400"/>
          <a:ext cx="8941324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8395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914399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Top 10 – IAG+IAL Impact by REP </a:t>
            </a:r>
            <a:r>
              <a:rPr lang="en-US" sz="3600" dirty="0" smtClean="0"/>
              <a:t>(June </a:t>
            </a:r>
            <a:r>
              <a:rPr lang="en-US" sz="3600" dirty="0" smtClean="0"/>
              <a:t>2015)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>1561 </a:t>
            </a:r>
            <a:r>
              <a:rPr lang="en-US" sz="2700" dirty="0" smtClean="0"/>
              <a:t>IAG / </a:t>
            </a:r>
            <a:r>
              <a:rPr lang="en-US" sz="2700" dirty="0" smtClean="0"/>
              <a:t>1021 IAL</a:t>
            </a:r>
            <a:endParaRPr lang="en-US" sz="2700" dirty="0"/>
          </a:p>
        </p:txBody>
      </p:sp>
      <p:sp>
        <p:nvSpPr>
          <p:cNvPr id="6" name="Right Arrow 5"/>
          <p:cNvSpPr/>
          <p:nvPr/>
        </p:nvSpPr>
        <p:spPr>
          <a:xfrm>
            <a:off x="304800" y="5715000"/>
            <a:ext cx="7629427" cy="457200"/>
          </a:xfrm>
          <a:prstGeom prst="rightArrow">
            <a:avLst/>
          </a:prstGeom>
          <a:gradFill flip="none" rotWithShape="1">
            <a:gsLst>
              <a:gs pos="84000">
                <a:srgbClr val="EB9148"/>
              </a:gs>
              <a:gs pos="15000">
                <a:srgbClr val="F2B685"/>
              </a:gs>
              <a:gs pos="0">
                <a:schemeClr val="bg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Gaining REP by total IAG+IAL count (Low to High)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8762" y="1295400"/>
            <a:ext cx="7772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Percent of </a:t>
            </a:r>
            <a:r>
              <a:rPr lang="en-US" sz="1600" dirty="0" smtClean="0"/>
              <a:t>IAG and IAL </a:t>
            </a:r>
            <a:r>
              <a:rPr lang="en-US" sz="1600" dirty="0" smtClean="0"/>
              <a:t>from Total Gaining REP’s Completed Enrollments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6248400"/>
            <a:ext cx="886512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**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IAG and IAL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percentages are calculated using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enrollments for the indicated month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that resulted in a completed </a:t>
            </a:r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MarkeTrak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issue</a:t>
            </a:r>
          </a:p>
          <a:p>
            <a:endParaRPr lang="en-US" sz="12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617641"/>
              </p:ext>
            </p:extLst>
          </p:nvPr>
        </p:nvGraphicFramePr>
        <p:xfrm>
          <a:off x="76200" y="1633954"/>
          <a:ext cx="8941324" cy="4081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99939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152401"/>
            <a:ext cx="8941324" cy="914399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Top 10 - </a:t>
            </a:r>
            <a:r>
              <a:rPr lang="en-US" sz="3600" dirty="0" smtClean="0"/>
              <a:t>Rescission </a:t>
            </a:r>
            <a:r>
              <a:rPr lang="en-US" sz="3600" dirty="0" smtClean="0"/>
              <a:t>Impact by REP </a:t>
            </a:r>
            <a:r>
              <a:rPr lang="en-US" sz="3600" dirty="0" smtClean="0"/>
              <a:t>(May </a:t>
            </a:r>
            <a:r>
              <a:rPr lang="en-US" sz="3600" dirty="0" smtClean="0"/>
              <a:t>2015)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>1091 </a:t>
            </a:r>
            <a:r>
              <a:rPr lang="en-US" sz="2700" dirty="0"/>
              <a:t>Rescission</a:t>
            </a:r>
            <a:endParaRPr lang="en-US" sz="2700" dirty="0"/>
          </a:p>
        </p:txBody>
      </p:sp>
      <p:sp>
        <p:nvSpPr>
          <p:cNvPr id="6" name="Right Arrow 5"/>
          <p:cNvSpPr/>
          <p:nvPr/>
        </p:nvSpPr>
        <p:spPr>
          <a:xfrm>
            <a:off x="304800" y="5715000"/>
            <a:ext cx="7629427" cy="457200"/>
          </a:xfrm>
          <a:prstGeom prst="rightArrow">
            <a:avLst/>
          </a:prstGeom>
          <a:gradFill flip="none" rotWithShape="1">
            <a:gsLst>
              <a:gs pos="84000">
                <a:srgbClr val="EB9148"/>
              </a:gs>
              <a:gs pos="15000">
                <a:srgbClr val="F2B685"/>
              </a:gs>
              <a:gs pos="0">
                <a:schemeClr val="bg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Gaining REP by total </a:t>
            </a:r>
            <a:r>
              <a:rPr lang="en-US" dirty="0" smtClean="0">
                <a:solidFill>
                  <a:schemeClr val="tx1"/>
                </a:solidFill>
              </a:rPr>
              <a:t>Rescission </a:t>
            </a:r>
            <a:r>
              <a:rPr lang="en-US" dirty="0" smtClean="0">
                <a:solidFill>
                  <a:schemeClr val="tx1"/>
                </a:solidFill>
              </a:rPr>
              <a:t>count (Low to High)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8762" y="1295400"/>
            <a:ext cx="7772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Percent </a:t>
            </a:r>
            <a:r>
              <a:rPr lang="en-US" sz="1600" dirty="0" smtClean="0"/>
              <a:t>of Rescission </a:t>
            </a:r>
            <a:r>
              <a:rPr lang="en-US" sz="1600" dirty="0" smtClean="0"/>
              <a:t>from Total Gaining REP’s Completed </a:t>
            </a:r>
            <a:r>
              <a:rPr lang="en-US" sz="1600" dirty="0" smtClean="0"/>
              <a:t>Switches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6248400"/>
            <a:ext cx="8865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**Rescission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percentages are calculated using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switches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for the indicated month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that resulted in a completed </a:t>
            </a:r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MarkeTrak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issue</a:t>
            </a:r>
          </a:p>
          <a:p>
            <a:endParaRPr lang="en-US" sz="1200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7770484"/>
              </p:ext>
            </p:extLst>
          </p:nvPr>
        </p:nvGraphicFramePr>
        <p:xfrm>
          <a:off x="76200" y="1633954"/>
          <a:ext cx="8941324" cy="4081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43664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152401"/>
            <a:ext cx="8941324" cy="914399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Top 10 - </a:t>
            </a:r>
            <a:r>
              <a:rPr lang="en-US" sz="3600" dirty="0" smtClean="0"/>
              <a:t>Rescission </a:t>
            </a:r>
            <a:r>
              <a:rPr lang="en-US" sz="3600" dirty="0" smtClean="0"/>
              <a:t>Impact by REP </a:t>
            </a:r>
            <a:r>
              <a:rPr lang="en-US" sz="3600" dirty="0" smtClean="0"/>
              <a:t>(June </a:t>
            </a:r>
            <a:r>
              <a:rPr lang="en-US" sz="3600" dirty="0" smtClean="0"/>
              <a:t>2015)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>1077 </a:t>
            </a:r>
            <a:r>
              <a:rPr lang="en-US" sz="2700" dirty="0"/>
              <a:t>Rescission</a:t>
            </a:r>
            <a:endParaRPr lang="en-US" sz="2700" dirty="0"/>
          </a:p>
        </p:txBody>
      </p:sp>
      <p:sp>
        <p:nvSpPr>
          <p:cNvPr id="6" name="Right Arrow 5"/>
          <p:cNvSpPr/>
          <p:nvPr/>
        </p:nvSpPr>
        <p:spPr>
          <a:xfrm>
            <a:off x="304800" y="5715000"/>
            <a:ext cx="7629427" cy="457200"/>
          </a:xfrm>
          <a:prstGeom prst="rightArrow">
            <a:avLst/>
          </a:prstGeom>
          <a:gradFill flip="none" rotWithShape="1">
            <a:gsLst>
              <a:gs pos="84000">
                <a:srgbClr val="EB9148"/>
              </a:gs>
              <a:gs pos="15000">
                <a:srgbClr val="F2B685"/>
              </a:gs>
              <a:gs pos="0">
                <a:schemeClr val="bg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Gaining REP by total </a:t>
            </a:r>
            <a:r>
              <a:rPr lang="en-US" dirty="0" smtClean="0">
                <a:solidFill>
                  <a:schemeClr val="tx1"/>
                </a:solidFill>
              </a:rPr>
              <a:t>Rescission </a:t>
            </a:r>
            <a:r>
              <a:rPr lang="en-US" dirty="0" smtClean="0">
                <a:solidFill>
                  <a:schemeClr val="tx1"/>
                </a:solidFill>
              </a:rPr>
              <a:t>count (Low to High)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8762" y="1295400"/>
            <a:ext cx="7772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Percent of </a:t>
            </a:r>
            <a:r>
              <a:rPr lang="en-US" sz="1600" dirty="0" smtClean="0"/>
              <a:t>Rescission </a:t>
            </a:r>
            <a:r>
              <a:rPr lang="en-US" sz="1600" dirty="0" smtClean="0"/>
              <a:t>from Total Gaining REP’s Completed </a:t>
            </a:r>
            <a:r>
              <a:rPr lang="en-US" sz="1600" dirty="0" smtClean="0"/>
              <a:t>Switches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6248400"/>
            <a:ext cx="8865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**Rescission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percentages are calculated using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switches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for the indicated month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that resulted in a completed </a:t>
            </a:r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MarkeTrak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issue</a:t>
            </a:r>
          </a:p>
          <a:p>
            <a:endParaRPr lang="en-US" sz="1200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1006213"/>
              </p:ext>
            </p:extLst>
          </p:nvPr>
        </p:nvGraphicFramePr>
        <p:xfrm>
          <a:off x="76200" y="1633954"/>
          <a:ext cx="8941324" cy="41572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8415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623732"/>
              </p:ext>
            </p:extLst>
          </p:nvPr>
        </p:nvGraphicFramePr>
        <p:xfrm>
          <a:off x="152397" y="76201"/>
          <a:ext cx="8839205" cy="65475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0277"/>
                <a:gridCol w="437941"/>
                <a:gridCol w="646041"/>
                <a:gridCol w="683312"/>
                <a:gridCol w="409988"/>
                <a:gridCol w="770277"/>
                <a:gridCol w="437941"/>
                <a:gridCol w="646041"/>
                <a:gridCol w="683312"/>
                <a:gridCol w="409988"/>
                <a:gridCol w="770277"/>
                <a:gridCol w="509377"/>
                <a:gridCol w="646041"/>
                <a:gridCol w="683312"/>
                <a:gridCol w="335080"/>
              </a:tblGrid>
              <a:tr h="226112">
                <a:tc gridSpan="15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June 2015 IAG+IAL and Rescission Percent from REP Enrollments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9935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</a:tr>
              <a:tr h="18993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Greater than 1%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Between .60% and 1%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Less than .60%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46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Enrollments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REP ID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May IAG+IAL 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June IAG+IAL 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June REC 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Enrollments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REP ID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May IAG+IAL 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June IAG+IAL 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June REC 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Enrollments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REP ID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May IAG+IAL 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June IAG+IAL 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June REC 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808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Low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REP 76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0.00%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10.53%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0.00%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High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REP 28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0.84%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0.99%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0.00%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High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0.84%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0.59%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0.23%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808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Low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REP 74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0.00%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8.70%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0.00%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Medium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REP 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0.99%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0.99%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0.19%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High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0.85%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0.59%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0.16%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808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Low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97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10.00%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5.56%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0.00%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High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REP 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1.45%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0.97%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0.39%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Medium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41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0.74%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0.58%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1.40%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808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Low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70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0.00%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3.70%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0.00%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Low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REP 73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0.72%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0.94%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0.00%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High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19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1.35%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0.58%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0.16%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808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Medium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35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3.58%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2.53%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1.43%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Low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65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1.66%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0.88%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0.44%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High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0.71%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0.58%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0.29%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808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High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11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2.88%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2.52%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2.55%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Low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66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0.97%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0.87%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0.00%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High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0.60%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0.57%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0.02%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808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Low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44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2.00%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2.06%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0.23%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Medium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39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0.58%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0.82%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0.00%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Low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83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0.00%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0.45%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0.00%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808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Low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43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0.24%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1.85%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0.00%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Medium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REP 46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0.82%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0.80%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0.00%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Medium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55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1.54%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0.41%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0.00%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808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Medium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57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2.33%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1.74%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0.00%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High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REP 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1.16%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0.79%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0.00%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High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0.60%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0.41%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0.38%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808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Low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67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1.90%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1.66%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0.00%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High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REP 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0.98%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0.77%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0.13%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Low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84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0.00%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0.33%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0.00%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808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High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3.11%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1.65%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0.56%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High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48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2.62%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0.77%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0.06%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Low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59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0.69%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0.32%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0.00%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808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Medium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1.26%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1.49%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0.36%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High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1.20%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0.76%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0.02%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Medium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21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1.75%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0.29%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0.07%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808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Medium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30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1.68%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1.45%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0.00%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Medium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53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0.65%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0.76%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0.00%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Low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60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0.69%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0.28%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0.00%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808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Medium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38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2.35%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1.40%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0.00%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Medium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29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0.79%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0.75%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0.31%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High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17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0.40%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0.28%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0.19%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808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Medium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36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2.01%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1.37%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0.00%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Medium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40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0.68%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0.74%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0.00%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High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52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0.49%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0.26%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0.00%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808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High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2.12%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1.26%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2.53%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High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0.82%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0.73%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0.20%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High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33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0.52%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0.24%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0.20%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808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Medium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1.50%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1.24%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0.00%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Low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49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0.00%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0.71%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0.00%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Low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47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0.61%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0.21%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0.21%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808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High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1.88%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1.23%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0.39%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Medium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63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0.89%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0.71%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0.00%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High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18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0.43%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0.20%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0.00%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808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High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1.53%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1.23%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0.87%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High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12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1.10%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0.71%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0.03%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Medium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32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0.98%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0.15%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0.00%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741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Low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103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1.86%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1.19%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0.00%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High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0.66%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0.71%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0.00%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Medium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56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0.45%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0.11%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0.00%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741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Low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106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0.00%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1.06%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0.00%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High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1.28%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0.70%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0.38%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Low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77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0.00%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0.00%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0.29%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808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High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16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0.85%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1.06%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0.01%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Medium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31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2.37%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0.70%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0.00%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Low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64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0.00%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0.00%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0.80%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899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Low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0.55%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1.01%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0.00%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High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1.24%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0.70%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0.10%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Medium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REP 45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0.24%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0.00%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0.14%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89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Low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58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0.35%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0.68%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0.00%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8089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Low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37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0.98%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0.67%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0.33%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</a:tr>
              <a:tr h="18089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High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25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0.88%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0.64%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0.00%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</a:tr>
              <a:tr h="18993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Medium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 42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0.85%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0.61%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0.00%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</a:tr>
              <a:tr h="18089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</a:tr>
              <a:tr h="180890">
                <a:tc gridSpan="15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Low Enrollments: Less than 500     Medium Enrollments: Between 500 and 2,500     High Enrollments: Greater than 2,500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05" marR="6105" marT="610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402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31880</TotalTime>
  <Words>945</Words>
  <Application>Microsoft Office PowerPoint</Application>
  <PresentationFormat>On-screen Show (4:3)</PresentationFormat>
  <Paragraphs>405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Top 10 – IAG+IAL Impact by REP (May 2015) 1808 IAG / 2871 IAL</vt:lpstr>
      <vt:lpstr>Top 10 – IAG+IAL Impact by REP (June 2015) 1561 IAG / 1021 IAL</vt:lpstr>
      <vt:lpstr>Top 10 - Rescission Impact by REP (May 2015) 1091 Rescission</vt:lpstr>
      <vt:lpstr>Top 10 - Rescission Impact by REP (June 2015) 1077 Rescission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IAG Impact by REP (March 2015)</dc:title>
  <dc:creator>Connel, Seth</dc:creator>
  <cp:lastModifiedBy>Connel, Seth</cp:lastModifiedBy>
  <cp:revision>37</cp:revision>
  <cp:lastPrinted>2015-06-09T15:23:22Z</cp:lastPrinted>
  <dcterms:created xsi:type="dcterms:W3CDTF">2015-06-01T17:21:12Z</dcterms:created>
  <dcterms:modified xsi:type="dcterms:W3CDTF">2015-07-31T21:07:28Z</dcterms:modified>
</cp:coreProperties>
</file>