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70" r:id="rId2"/>
    <p:sldId id="376" r:id="rId3"/>
    <p:sldId id="379" r:id="rId4"/>
    <p:sldId id="380" r:id="rId5"/>
    <p:sldId id="381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ttlewell, Bill" initials="WJ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8" autoAdjust="0"/>
    <p:restoredTop sz="94660"/>
  </p:normalViewPr>
  <p:slideViewPr>
    <p:cSldViewPr>
      <p:cViewPr>
        <p:scale>
          <a:sx n="60" d="100"/>
          <a:sy n="60" d="100"/>
        </p:scale>
        <p:origin x="-3084" y="-106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299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766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Update to RMS </a:t>
            </a:r>
            <a:endParaRPr lang="en-US" dirty="0"/>
          </a:p>
          <a:p>
            <a:pPr marL="0" indent="0" algn="ctr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August 4</a:t>
            </a:r>
            <a:r>
              <a:rPr lang="en-US" sz="2800" b="0" dirty="0" smtClean="0">
                <a:latin typeface="Calibri" panose="020F0502020204030204" pitchFamily="34" charset="0"/>
              </a:rPr>
              <a:t>, 2015</a:t>
            </a: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752600"/>
            <a:ext cx="75438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ERCOT</a:t>
            </a:r>
            <a:br>
              <a:rPr lang="en-US" sz="3600" b="1" dirty="0" smtClean="0">
                <a:latin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</a:rPr>
              <a:t> </a:t>
            </a:r>
            <a:r>
              <a:rPr lang="en-US" sz="3600" b="1" dirty="0">
                <a:latin typeface="Calibri" panose="020F0502020204030204" pitchFamily="34" charset="0"/>
              </a:rPr>
              <a:t>Retail Market </a:t>
            </a:r>
            <a:r>
              <a:rPr lang="en-US" sz="3600" b="1" dirty="0" smtClean="0">
                <a:latin typeface="Calibri" panose="020F0502020204030204" pitchFamily="34" charset="0"/>
              </a:rPr>
              <a:t>Training </a:t>
            </a:r>
            <a:r>
              <a:rPr lang="en-US" sz="3600" b="1" dirty="0">
                <a:latin typeface="Calibri" panose="020F0502020204030204" pitchFamily="34" charset="0"/>
              </a:rPr>
              <a:t>Task Force</a:t>
            </a:r>
            <a:endParaRPr lang="en-US" sz="3600" b="1" dirty="0" smtClean="0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6101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1600" dirty="0">
                <a:latin typeface="Calibri" panose="020F0502020204030204" pitchFamily="34" charset="0"/>
              </a:rPr>
              <a:t>Deborah McKeever, Oncor </a:t>
            </a:r>
            <a:r>
              <a:rPr lang="en-US" sz="1600" dirty="0" smtClean="0">
                <a:latin typeface="Calibri" panose="020F0502020204030204" pitchFamily="34" charset="0"/>
              </a:rPr>
              <a:t>        Tomas </a:t>
            </a:r>
            <a:r>
              <a:rPr lang="en-US" sz="1600" dirty="0">
                <a:latin typeface="Calibri" panose="020F0502020204030204" pitchFamily="34" charset="0"/>
              </a:rPr>
              <a:t>Fernandez, NRG </a:t>
            </a:r>
            <a:r>
              <a:rPr lang="en-US" sz="1600" dirty="0" smtClean="0">
                <a:latin typeface="Calibri" panose="020F0502020204030204" pitchFamily="34" charset="0"/>
              </a:rPr>
              <a:t>Energy         Sheri </a:t>
            </a:r>
            <a:r>
              <a:rPr lang="en-US" sz="1600" dirty="0" err="1">
                <a:latin typeface="Calibri" panose="020F0502020204030204" pitchFamily="34" charset="0"/>
              </a:rPr>
              <a:t>Wiegand</a:t>
            </a:r>
            <a:r>
              <a:rPr lang="en-US" sz="1600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Retail 101 at a Glance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Retail Market 101 Training (New and Improved Edition)</a:t>
            </a: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Finalized Outline for Retail 101 Training</a:t>
            </a:r>
          </a:p>
          <a:p>
            <a:pPr lvl="2"/>
            <a:r>
              <a:rPr lang="en-US" sz="2600" dirty="0" smtClean="0">
                <a:latin typeface="Calibri" panose="020F0502020204030204" pitchFamily="34" charset="0"/>
              </a:rPr>
              <a:t>Training Need</a:t>
            </a:r>
          </a:p>
          <a:p>
            <a:pPr lvl="2"/>
            <a:r>
              <a:rPr lang="en-US" sz="2600" dirty="0" smtClean="0">
                <a:latin typeface="Calibri" panose="020F0502020204030204" pitchFamily="34" charset="0"/>
              </a:rPr>
              <a:t>Target Audience</a:t>
            </a:r>
          </a:p>
          <a:p>
            <a:pPr lvl="2"/>
            <a:r>
              <a:rPr lang="en-US" sz="2600" dirty="0" smtClean="0">
                <a:latin typeface="Calibri" panose="020F0502020204030204" pitchFamily="34" charset="0"/>
              </a:rPr>
              <a:t>Course Objectives</a:t>
            </a:r>
          </a:p>
          <a:p>
            <a:pPr lvl="1"/>
            <a:r>
              <a:rPr lang="en-US" sz="2800" dirty="0" smtClean="0">
                <a:latin typeface="Calibri" panose="020F0502020204030204" pitchFamily="34" charset="0"/>
              </a:rPr>
              <a:t>Tentative Timeline Developed for build and rollout</a:t>
            </a:r>
          </a:p>
          <a:p>
            <a:pPr lvl="2"/>
            <a:r>
              <a:rPr lang="en-US" sz="2600" dirty="0">
                <a:latin typeface="Calibri" panose="020F0502020204030204" pitchFamily="34" charset="0"/>
              </a:rPr>
              <a:t>January 2016 anticipated completion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685800"/>
          </a:xfrm>
        </p:spPr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Review Training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 smtClean="0">
                <a:latin typeface="Calibri" panose="020F0502020204030204" pitchFamily="34" charset="0"/>
              </a:rPr>
              <a:t>MarkeTrak</a:t>
            </a:r>
            <a:r>
              <a:rPr lang="en-US" sz="2400" dirty="0" smtClean="0">
                <a:latin typeface="Calibri" panose="020F0502020204030204" pitchFamily="34" charset="0"/>
              </a:rPr>
              <a:t> web-based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Three modules reviewed: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 panose="020F0502020204030204" pitchFamily="34" charset="0"/>
              </a:rPr>
              <a:t>Overview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 panose="020F0502020204030204" pitchFamily="34" charset="0"/>
              </a:rPr>
              <a:t>Inadvertent Gain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 panose="020F0502020204030204" pitchFamily="34" charset="0"/>
              </a:rPr>
              <a:t>Switch Hold</a:t>
            </a:r>
            <a:endParaRPr lang="en-US" sz="2600" dirty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Additional Modules </a:t>
            </a:r>
            <a:endParaRPr lang="en-US" sz="2800" dirty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Rollout </a:t>
            </a:r>
            <a:r>
              <a:rPr lang="en-US" sz="2800" dirty="0">
                <a:latin typeface="Calibri" panose="020F0502020204030204" pitchFamily="34" charset="0"/>
              </a:rPr>
              <a:t>of Course(s</a:t>
            </a:r>
            <a:r>
              <a:rPr lang="en-US" sz="2800" dirty="0" smtClean="0">
                <a:latin typeface="Calibri" panose="020F0502020204030204" pitchFamily="34" charset="0"/>
              </a:rPr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alibri" panose="020F0502020204030204" pitchFamily="34" charset="0"/>
              </a:rPr>
              <a:t>In what order are they more beneficial to the market.</a:t>
            </a:r>
          </a:p>
          <a:p>
            <a:pPr marL="914400" lvl="2" indent="0">
              <a:buNone/>
            </a:pPr>
            <a:endParaRPr lang="en-US" sz="32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838200" y="4419600"/>
            <a:ext cx="7239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 u="sng" dirty="0" smtClean="0">
                <a:latin typeface="Calibri" panose="020F0502020204030204" pitchFamily="34" charset="0"/>
              </a:rPr>
              <a:t>Agenda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Continue development of Retail 101 Training</a:t>
            </a:r>
          </a:p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Continue Review </a:t>
            </a:r>
            <a:r>
              <a:rPr lang="en-US" sz="2400" dirty="0" err="1" smtClean="0">
                <a:latin typeface="Calibri" panose="020F0502020204030204" pitchFamily="34" charset="0"/>
              </a:rPr>
              <a:t>MarkeTrak</a:t>
            </a:r>
            <a:r>
              <a:rPr lang="en-US" sz="2400" dirty="0" smtClean="0">
                <a:latin typeface="Calibri" panose="020F0502020204030204" pitchFamily="34" charset="0"/>
              </a:rPr>
              <a:t> Training Modules</a:t>
            </a:r>
          </a:p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Draft Timeline for future RMTTF Trainings</a:t>
            </a:r>
          </a:p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Identify Training Needs</a:t>
            </a: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21336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Thursday</a:t>
            </a:r>
            <a:r>
              <a:rPr lang="en-US" sz="2800" b="0" dirty="0" smtClean="0">
                <a:latin typeface="Calibri" panose="020F0502020204030204" pitchFamily="34" charset="0"/>
              </a:rPr>
              <a:t>, August </a:t>
            </a:r>
            <a:r>
              <a:rPr lang="en-US" sz="2800" dirty="0" smtClean="0">
                <a:latin typeface="Calibri" panose="020F0502020204030204" pitchFamily="34" charset="0"/>
              </a:rPr>
              <a:t>6</a:t>
            </a:r>
            <a:r>
              <a:rPr lang="en-US" sz="2800" b="0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b="0" dirty="0" smtClean="0">
                <a:latin typeface="Calibri" panose="020F0502020204030204" pitchFamily="34" charset="0"/>
              </a:rPr>
              <a:t> 2015</a:t>
            </a:r>
          </a:p>
          <a:p>
            <a:pPr marL="0" indent="0" algn="ctr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9:30 am to </a:t>
            </a:r>
            <a:r>
              <a:rPr lang="en-US" sz="2800" dirty="0" smtClean="0">
                <a:latin typeface="Calibri" panose="020F0502020204030204" pitchFamily="34" charset="0"/>
              </a:rPr>
              <a:t>3:00 </a:t>
            </a:r>
            <a:r>
              <a:rPr lang="en-US" sz="2800" dirty="0" smtClean="0">
                <a:latin typeface="Calibri" panose="020F0502020204030204" pitchFamily="34" charset="0"/>
              </a:rPr>
              <a:t>pm</a:t>
            </a:r>
          </a:p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ERCOT Met Center</a:t>
            </a:r>
            <a:endParaRPr lang="en-US" b="0" dirty="0" smtClean="0">
              <a:latin typeface="Arial Black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714500" y="1219200"/>
            <a:ext cx="54864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Next Meeting Date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47800" y="3962400"/>
            <a:ext cx="6276975" cy="476250"/>
          </a:xfr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Please plan to attend!!</a:t>
            </a: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7" y="1404937"/>
            <a:ext cx="4048125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93579" y="5562598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Questions</a:t>
            </a:r>
            <a:endParaRPr lang="en-US" sz="3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3052</TotalTime>
  <Words>154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Custom Design</vt:lpstr>
      <vt:lpstr>ERCOT  Retail Market Training Task Force</vt:lpstr>
      <vt:lpstr>Retail 101 at a Glance</vt:lpstr>
      <vt:lpstr>Review Training Modules</vt:lpstr>
      <vt:lpstr>Next Meeting Date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Tomas Fernandez</cp:lastModifiedBy>
  <cp:revision>148</cp:revision>
  <dcterms:created xsi:type="dcterms:W3CDTF">2005-04-21T14:28:35Z</dcterms:created>
  <dcterms:modified xsi:type="dcterms:W3CDTF">2015-07-31T21:37:13Z</dcterms:modified>
</cp:coreProperties>
</file>