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370" r:id="rId2"/>
    <p:sldId id="376" r:id="rId3"/>
    <p:sldId id="379" r:id="rId4"/>
    <p:sldId id="380" r:id="rId5"/>
    <p:sldId id="381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ttlewell, Bill" initials="WJK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40949A"/>
    <a:srgbClr val="0000CC"/>
    <a:srgbClr val="FF3300"/>
    <a:srgbClr val="FF9900"/>
    <a:srgbClr val="5469A2"/>
    <a:srgbClr val="294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8" autoAdjust="0"/>
    <p:restoredTop sz="94660"/>
  </p:normalViewPr>
  <p:slideViewPr>
    <p:cSldViewPr>
      <p:cViewPr>
        <p:scale>
          <a:sx n="60" d="100"/>
          <a:sy n="60" d="100"/>
        </p:scale>
        <p:origin x="-3084" y="-1062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E67AEE-8CC1-4A0B-A9B6-7A0EA26C251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299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276600"/>
            <a:ext cx="5943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 smtClean="0">
                <a:latin typeface="Calibri" panose="020F0502020204030204" pitchFamily="34" charset="0"/>
              </a:rPr>
              <a:t>Update to RMS </a:t>
            </a:r>
            <a:endParaRPr lang="en-US" dirty="0"/>
          </a:p>
          <a:p>
            <a:pPr marL="0" indent="0" algn="ctr">
              <a:buNone/>
            </a:pPr>
            <a:r>
              <a:rPr lang="en-US" sz="2800" dirty="0" smtClean="0">
                <a:latin typeface="Calibri" panose="020F0502020204030204" pitchFamily="34" charset="0"/>
              </a:rPr>
              <a:t>August 4</a:t>
            </a:r>
            <a:r>
              <a:rPr lang="en-US" sz="2800" b="0" dirty="0" smtClean="0">
                <a:latin typeface="Calibri" panose="020F0502020204030204" pitchFamily="34" charset="0"/>
              </a:rPr>
              <a:t>, 2015</a:t>
            </a: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752600"/>
            <a:ext cx="7543800" cy="1238250"/>
          </a:xfrm>
        </p:spPr>
        <p:txBody>
          <a:bodyPr/>
          <a:lstStyle/>
          <a:p>
            <a:pPr algn="ctr" eaLnBrk="1" hangingPunct="1"/>
            <a:r>
              <a:rPr lang="en-US" sz="3600" b="1" dirty="0" smtClean="0">
                <a:latin typeface="Calibri" panose="020F0502020204030204" pitchFamily="34" charset="0"/>
              </a:rPr>
              <a:t>ERCOT</a:t>
            </a:r>
            <a:br>
              <a:rPr lang="en-US" sz="3600" b="1" dirty="0" smtClean="0">
                <a:latin typeface="Calibri" panose="020F0502020204030204" pitchFamily="34" charset="0"/>
              </a:rPr>
            </a:br>
            <a:r>
              <a:rPr lang="en-US" sz="3600" b="1" dirty="0" smtClean="0">
                <a:latin typeface="Calibri" panose="020F0502020204030204" pitchFamily="34" charset="0"/>
              </a:rPr>
              <a:t> </a:t>
            </a:r>
            <a:r>
              <a:rPr lang="en-US" sz="3600" b="1" dirty="0">
                <a:latin typeface="Calibri" panose="020F0502020204030204" pitchFamily="34" charset="0"/>
              </a:rPr>
              <a:t>Retail Market </a:t>
            </a:r>
            <a:r>
              <a:rPr lang="en-US" sz="3600" b="1" dirty="0" smtClean="0">
                <a:latin typeface="Calibri" panose="020F0502020204030204" pitchFamily="34" charset="0"/>
              </a:rPr>
              <a:t>Training </a:t>
            </a:r>
            <a:r>
              <a:rPr lang="en-US" sz="3600" b="1" dirty="0">
                <a:latin typeface="Calibri" panose="020F0502020204030204" pitchFamily="34" charset="0"/>
              </a:rPr>
              <a:t>Task Force</a:t>
            </a:r>
            <a:endParaRPr lang="en-US" sz="3600" b="1" dirty="0" smtClean="0">
              <a:latin typeface="Calibri" panose="020F050202020403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4610100"/>
            <a:ext cx="9144000" cy="1752600"/>
          </a:xfrm>
        </p:spPr>
        <p:txBody>
          <a:bodyPr/>
          <a:lstStyle/>
          <a:p>
            <a:pPr algn="ctr">
              <a:defRPr/>
            </a:pPr>
            <a:r>
              <a:rPr lang="en-US" sz="1600" dirty="0" smtClean="0">
                <a:latin typeface="Calibri" panose="020F0502020204030204" pitchFamily="34" charset="0"/>
              </a:rPr>
              <a:t>        Co-Chairs:                                                      </a:t>
            </a:r>
          </a:p>
          <a:p>
            <a:pPr algn="ctr">
              <a:defRPr/>
            </a:pPr>
            <a:endParaRPr lang="en-US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en-US" sz="1600" dirty="0">
                <a:latin typeface="Calibri" panose="020F0502020204030204" pitchFamily="34" charset="0"/>
              </a:rPr>
              <a:t>Deborah McKeever, Oncor </a:t>
            </a:r>
            <a:r>
              <a:rPr lang="en-US" sz="1600" dirty="0" smtClean="0">
                <a:latin typeface="Calibri" panose="020F0502020204030204" pitchFamily="34" charset="0"/>
              </a:rPr>
              <a:t>        Tomas </a:t>
            </a:r>
            <a:r>
              <a:rPr lang="en-US" sz="1600" dirty="0">
                <a:latin typeface="Calibri" panose="020F0502020204030204" pitchFamily="34" charset="0"/>
              </a:rPr>
              <a:t>Fernandez, NRG </a:t>
            </a:r>
            <a:r>
              <a:rPr lang="en-US" sz="1600" dirty="0" smtClean="0">
                <a:latin typeface="Calibri" panose="020F0502020204030204" pitchFamily="34" charset="0"/>
              </a:rPr>
              <a:t>Energy         Sheri </a:t>
            </a:r>
            <a:r>
              <a:rPr lang="en-US" sz="1600" dirty="0" err="1">
                <a:latin typeface="Calibri" panose="020F0502020204030204" pitchFamily="34" charset="0"/>
              </a:rPr>
              <a:t>Wiegand</a:t>
            </a:r>
            <a:r>
              <a:rPr lang="en-US" sz="1600" dirty="0">
                <a:latin typeface="Calibri" panose="020F0502020204030204" pitchFamily="34" charset="0"/>
              </a:rPr>
              <a:t>, TXU Energy</a:t>
            </a:r>
          </a:p>
          <a:p>
            <a:pPr algn="ctr">
              <a:defRPr/>
            </a:pPr>
            <a:endParaRPr lang="en-US" sz="1600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b="1" dirty="0" smtClean="0">
                <a:latin typeface="Calibri" panose="020F0502020204030204" pitchFamily="34" charset="0"/>
              </a:rPr>
              <a:t>Retail 101 at a Glance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Calibri" panose="020F0502020204030204" pitchFamily="34" charset="0"/>
              </a:rPr>
              <a:t>Retail Market 101 Training (New and Improved Edition)</a:t>
            </a:r>
          </a:p>
          <a:p>
            <a:pPr lvl="1"/>
            <a:r>
              <a:rPr lang="en-US" sz="2800" dirty="0" smtClean="0">
                <a:latin typeface="Calibri" panose="020F0502020204030204" pitchFamily="34" charset="0"/>
              </a:rPr>
              <a:t>Finalized Outline for Retail 101 Training</a:t>
            </a:r>
          </a:p>
          <a:p>
            <a:pPr lvl="2"/>
            <a:r>
              <a:rPr lang="en-US" sz="2600" dirty="0" smtClean="0">
                <a:latin typeface="Calibri" panose="020F0502020204030204" pitchFamily="34" charset="0"/>
              </a:rPr>
              <a:t>Training Need</a:t>
            </a:r>
          </a:p>
          <a:p>
            <a:pPr lvl="2"/>
            <a:r>
              <a:rPr lang="en-US" sz="2600" dirty="0" smtClean="0">
                <a:latin typeface="Calibri" panose="020F0502020204030204" pitchFamily="34" charset="0"/>
              </a:rPr>
              <a:t>Target Audience</a:t>
            </a:r>
          </a:p>
          <a:p>
            <a:pPr lvl="2"/>
            <a:r>
              <a:rPr lang="en-US" sz="2600" dirty="0" smtClean="0">
                <a:latin typeface="Calibri" panose="020F0502020204030204" pitchFamily="34" charset="0"/>
              </a:rPr>
              <a:t>Course Objectives</a:t>
            </a:r>
          </a:p>
          <a:p>
            <a:pPr lvl="1"/>
            <a:r>
              <a:rPr lang="en-US" sz="2800" dirty="0" smtClean="0">
                <a:latin typeface="Calibri" panose="020F0502020204030204" pitchFamily="34" charset="0"/>
              </a:rPr>
              <a:t>Tentative Timeline Developed for build and rollout</a:t>
            </a:r>
          </a:p>
          <a:p>
            <a:pPr lvl="2"/>
            <a:r>
              <a:rPr lang="en-US" sz="2600" dirty="0">
                <a:latin typeface="Calibri" panose="020F0502020204030204" pitchFamily="34" charset="0"/>
              </a:rPr>
              <a:t>January 2016 anticipated completion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70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685800"/>
          </a:xfrm>
        </p:spPr>
        <p:txBody>
          <a:bodyPr/>
          <a:lstStyle/>
          <a:p>
            <a:pPr algn="r"/>
            <a:r>
              <a:rPr lang="en-US" sz="3200" b="1" dirty="0" smtClean="0">
                <a:latin typeface="Calibri" panose="020F0502020204030204" pitchFamily="34" charset="0"/>
              </a:rPr>
              <a:t>Review Training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err="1" smtClean="0">
                <a:latin typeface="Calibri" panose="020F0502020204030204" pitchFamily="34" charset="0"/>
              </a:rPr>
              <a:t>MarkeTrak</a:t>
            </a:r>
            <a:r>
              <a:rPr lang="en-US" sz="2400" dirty="0" smtClean="0">
                <a:latin typeface="Calibri" panose="020F0502020204030204" pitchFamily="34" charset="0"/>
              </a:rPr>
              <a:t> web-based training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</a:rPr>
              <a:t>Three modules reviewed: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Calibri" panose="020F0502020204030204" pitchFamily="34" charset="0"/>
              </a:rPr>
              <a:t>Overview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Calibri" panose="020F0502020204030204" pitchFamily="34" charset="0"/>
              </a:rPr>
              <a:t>Inadvertent Gain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Calibri" panose="020F0502020204030204" pitchFamily="34" charset="0"/>
              </a:rPr>
              <a:t>Switch Hold</a:t>
            </a:r>
            <a:endParaRPr lang="en-US" sz="2600" dirty="0">
              <a:latin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</a:rPr>
              <a:t>Additional Modules </a:t>
            </a:r>
            <a:endParaRPr lang="en-US" sz="2800" dirty="0">
              <a:latin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</a:rPr>
              <a:t>Rollout </a:t>
            </a:r>
            <a:r>
              <a:rPr lang="en-US" sz="2800" dirty="0">
                <a:latin typeface="Calibri" panose="020F0502020204030204" pitchFamily="34" charset="0"/>
              </a:rPr>
              <a:t>of Course(s</a:t>
            </a:r>
            <a:r>
              <a:rPr lang="en-US" sz="2800" dirty="0" smtClean="0">
                <a:latin typeface="Calibri" panose="020F0502020204030204" pitchFamily="34" charset="0"/>
              </a:rPr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Calibri" panose="020F0502020204030204" pitchFamily="34" charset="0"/>
              </a:rPr>
              <a:t>In what order are they more beneficial to the market.</a:t>
            </a:r>
          </a:p>
          <a:p>
            <a:pPr marL="914400" lvl="2" indent="0">
              <a:buNone/>
            </a:pPr>
            <a:endParaRPr lang="en-US" sz="32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 smtClean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28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838200" y="4419600"/>
            <a:ext cx="72390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 b="1" u="sng" dirty="0" smtClean="0">
                <a:latin typeface="Calibri" panose="020F0502020204030204" pitchFamily="34" charset="0"/>
              </a:rPr>
              <a:t>Agenda</a:t>
            </a:r>
            <a:endParaRPr lang="en-US" sz="2400" dirty="0" smtClean="0">
              <a:latin typeface="Calibri" panose="020F0502020204030204" pitchFamily="34" charset="0"/>
            </a:endParaRPr>
          </a:p>
          <a:p>
            <a:pPr algn="ctr"/>
            <a:r>
              <a:rPr lang="en-US" sz="2400" dirty="0" smtClean="0">
                <a:latin typeface="Calibri" panose="020F0502020204030204" pitchFamily="34" charset="0"/>
              </a:rPr>
              <a:t>Continue development of Retail 101 Training</a:t>
            </a:r>
          </a:p>
          <a:p>
            <a:pPr algn="ctr"/>
            <a:r>
              <a:rPr lang="en-US" sz="2400" dirty="0" smtClean="0">
                <a:latin typeface="Calibri" panose="020F0502020204030204" pitchFamily="34" charset="0"/>
              </a:rPr>
              <a:t>Continue Review </a:t>
            </a:r>
            <a:r>
              <a:rPr lang="en-US" sz="2400" dirty="0" err="1" smtClean="0">
                <a:latin typeface="Calibri" panose="020F0502020204030204" pitchFamily="34" charset="0"/>
              </a:rPr>
              <a:t>MarkeTrak</a:t>
            </a:r>
            <a:r>
              <a:rPr lang="en-US" sz="2400" dirty="0" smtClean="0">
                <a:latin typeface="Calibri" panose="020F0502020204030204" pitchFamily="34" charset="0"/>
              </a:rPr>
              <a:t> Training Modules</a:t>
            </a:r>
          </a:p>
          <a:p>
            <a:pPr algn="ctr"/>
            <a:r>
              <a:rPr lang="en-US" sz="2400" dirty="0" smtClean="0">
                <a:latin typeface="Calibri" panose="020F0502020204030204" pitchFamily="34" charset="0"/>
              </a:rPr>
              <a:t>Draft Timeline for future RMTTF Trainings</a:t>
            </a:r>
          </a:p>
          <a:p>
            <a:pPr algn="ctr"/>
            <a:r>
              <a:rPr lang="en-US" sz="2400" dirty="0" smtClean="0">
                <a:latin typeface="Calibri" panose="020F0502020204030204" pitchFamily="34" charset="0"/>
              </a:rPr>
              <a:t>Identify Training Needs</a:t>
            </a:r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2133600"/>
            <a:ext cx="5943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>
                <a:latin typeface="Calibri" panose="020F0502020204030204" pitchFamily="34" charset="0"/>
              </a:rPr>
              <a:t>Thursday</a:t>
            </a:r>
            <a:r>
              <a:rPr lang="en-US" sz="2800" b="0" dirty="0" smtClean="0">
                <a:latin typeface="Calibri" panose="020F0502020204030204" pitchFamily="34" charset="0"/>
              </a:rPr>
              <a:t>, August </a:t>
            </a:r>
            <a:r>
              <a:rPr lang="en-US" sz="2800" dirty="0" smtClean="0">
                <a:latin typeface="Calibri" panose="020F0502020204030204" pitchFamily="34" charset="0"/>
              </a:rPr>
              <a:t>6</a:t>
            </a:r>
            <a:r>
              <a:rPr lang="en-US" sz="2800" b="0" baseline="30000" dirty="0" smtClean="0">
                <a:latin typeface="Calibri" panose="020F0502020204030204" pitchFamily="34" charset="0"/>
              </a:rPr>
              <a:t>th</a:t>
            </a:r>
            <a:r>
              <a:rPr lang="en-US" sz="2800" b="0" dirty="0" smtClean="0">
                <a:latin typeface="Calibri" panose="020F0502020204030204" pitchFamily="34" charset="0"/>
              </a:rPr>
              <a:t> 2015</a:t>
            </a:r>
          </a:p>
          <a:p>
            <a:pPr marL="0" indent="0" algn="ctr">
              <a:buNone/>
            </a:pPr>
            <a:r>
              <a:rPr lang="en-US" sz="2800" dirty="0" smtClean="0">
                <a:latin typeface="Calibri" panose="020F0502020204030204" pitchFamily="34" charset="0"/>
              </a:rPr>
              <a:t>9:30 am to </a:t>
            </a:r>
            <a:r>
              <a:rPr lang="en-US" sz="2800" dirty="0" smtClean="0">
                <a:latin typeface="Calibri" panose="020F0502020204030204" pitchFamily="34" charset="0"/>
              </a:rPr>
              <a:t>3:00 </a:t>
            </a:r>
            <a:r>
              <a:rPr lang="en-US" sz="2800" dirty="0" smtClean="0">
                <a:latin typeface="Calibri" panose="020F0502020204030204" pitchFamily="34" charset="0"/>
              </a:rPr>
              <a:t>pm</a:t>
            </a:r>
          </a:p>
          <a:p>
            <a:pPr marL="0" indent="0" algn="ctr">
              <a:buNone/>
            </a:pPr>
            <a:r>
              <a:rPr lang="en-US" sz="2800" b="0" dirty="0" smtClean="0">
                <a:latin typeface="Calibri" panose="020F0502020204030204" pitchFamily="34" charset="0"/>
              </a:rPr>
              <a:t>ERCOT Met Center</a:t>
            </a:r>
            <a:endParaRPr lang="en-US" b="0" dirty="0" smtClean="0">
              <a:latin typeface="Arial Black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714500" y="1219200"/>
            <a:ext cx="5486400" cy="1238250"/>
          </a:xfrm>
        </p:spPr>
        <p:txBody>
          <a:bodyPr/>
          <a:lstStyle/>
          <a:p>
            <a:pPr algn="ctr" eaLnBrk="1" hangingPunct="1"/>
            <a:r>
              <a:rPr lang="en-US" sz="3600" b="1" dirty="0" smtClean="0">
                <a:latin typeface="Calibri" panose="020F0502020204030204" pitchFamily="34" charset="0"/>
              </a:rPr>
              <a:t>Next Meeting Date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447800" y="3962400"/>
            <a:ext cx="6276975" cy="476250"/>
          </a:xfr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Please plan to attend!!</a:t>
            </a:r>
          </a:p>
          <a:p>
            <a:pPr>
              <a:defRPr/>
            </a:pPr>
            <a:endParaRPr 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937" y="1404937"/>
            <a:ext cx="4048125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93579" y="5562598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alibri" panose="020F0502020204030204" pitchFamily="34" charset="0"/>
              </a:rPr>
              <a:t>Questions</a:t>
            </a:r>
            <a:endParaRPr lang="en-US" sz="32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46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3052</TotalTime>
  <Words>154</Words>
  <Application>Microsoft Office PowerPoint</Application>
  <PresentationFormat>On-screen Show (4:3)</PresentationFormat>
  <Paragraphs>41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Custom Design</vt:lpstr>
      <vt:lpstr>ERCOT  Retail Market Training Task Force</vt:lpstr>
      <vt:lpstr>Retail 101 at a Glance</vt:lpstr>
      <vt:lpstr>Review Training Modules</vt:lpstr>
      <vt:lpstr>Next Meeting Date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Tomas Fernandez</cp:lastModifiedBy>
  <cp:revision>148</cp:revision>
  <dcterms:created xsi:type="dcterms:W3CDTF">2005-04-21T14:28:35Z</dcterms:created>
  <dcterms:modified xsi:type="dcterms:W3CDTF">2015-07-31T21:37:13Z</dcterms:modified>
</cp:coreProperties>
</file>