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1"/>
  </p:notesMasterIdLst>
  <p:sldIdLst>
    <p:sldId id="642" r:id="rId4"/>
    <p:sldId id="705" r:id="rId5"/>
    <p:sldId id="706" r:id="rId6"/>
    <p:sldId id="707" r:id="rId7"/>
    <p:sldId id="708" r:id="rId8"/>
    <p:sldId id="709" r:id="rId9"/>
    <p:sldId id="710" r:id="rId10"/>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E69"/>
    <a:srgbClr val="37A76F"/>
    <a:srgbClr val="CC9900"/>
    <a:srgbClr val="FFFFCC"/>
    <a:srgbClr val="CC99FF"/>
    <a:srgbClr val="FF9999"/>
    <a:srgbClr val="36B871"/>
    <a:srgbClr val="CC0000"/>
    <a:srgbClr val="38B674"/>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0" autoAdjust="0"/>
    <p:restoredTop sz="94722" autoAdjust="0"/>
  </p:normalViewPr>
  <p:slideViewPr>
    <p:cSldViewPr>
      <p:cViewPr varScale="1">
        <p:scale>
          <a:sx n="80" d="100"/>
          <a:sy n="80" d="100"/>
        </p:scale>
        <p:origin x="-21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7/31/2015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7/31/2015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7/31/2015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7/31/2015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7/31/2015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7/31/2015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7/31/2015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7/31/2015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7/31/2015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7/31/2015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7/31/2015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7/31/2015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7/31/2015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7/31/2015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rgbClr val="C00000"/>
                </a:solidFill>
                <a:cs typeface="Aharoni" pitchFamily="2" charset="-79"/>
              </a:rPr>
              <a:t>JDOA Update on March 2015 SMT Outage</a:t>
            </a:r>
            <a:r>
              <a:rPr lang="en-US" sz="3600" b="1" dirty="0" smtClean="0">
                <a:solidFill>
                  <a:srgbClr val="C00000"/>
                </a:solidFill>
              </a:rPr>
              <a:t/>
            </a:r>
            <a:br>
              <a:rPr lang="en-US" sz="3600" b="1" dirty="0" smtClean="0">
                <a:solidFill>
                  <a:srgbClr val="C00000"/>
                </a:solidFill>
              </a:rPr>
            </a:br>
            <a:endParaRPr lang="en-US" sz="3600" dirty="0" smtClean="0">
              <a:solidFill>
                <a:srgbClr val="C00000"/>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RMS – August 4, 2015</a:t>
            </a:r>
          </a:p>
          <a:p>
            <a:endParaRPr lang="en-US" sz="2000" b="1" dirty="0">
              <a:cs typeface="Aharoni" pitchFamily="2" charset="-79"/>
            </a:endParaRPr>
          </a:p>
          <a:p>
            <a:r>
              <a:rPr lang="en-US" sz="2000" b="1" dirty="0" smtClean="0">
                <a:cs typeface="Aharoni" pitchFamily="2" charset="-79"/>
              </a:rPr>
              <a:t>Bobby Roberts</a:t>
            </a:r>
          </a:p>
          <a:p>
            <a:r>
              <a:rPr lang="en-US" sz="2000" b="1" dirty="0" smtClean="0">
                <a:cs typeface="Aharoni" pitchFamily="2" charset="-79"/>
              </a:rPr>
              <a:t>On Behalf of the SMT Management Committee</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Recap:  Outage Dates/Times and Statistics</a:t>
            </a:r>
            <a:endParaRPr lang="en-US" b="1" dirty="0"/>
          </a:p>
        </p:txBody>
      </p:sp>
      <p:sp>
        <p:nvSpPr>
          <p:cNvPr id="3" name="Content Placeholder 2"/>
          <p:cNvSpPr>
            <a:spLocks noGrp="1"/>
          </p:cNvSpPr>
          <p:nvPr>
            <p:ph idx="1"/>
          </p:nvPr>
        </p:nvSpPr>
        <p:spPr/>
        <p:txBody>
          <a:bodyPr/>
          <a:lstStyle/>
          <a:p>
            <a:pPr marL="0" indent="0">
              <a:buNone/>
            </a:pPr>
            <a:r>
              <a:rPr lang="en-US" sz="2000" b="1" dirty="0"/>
              <a:t>Outage Start Date/Time:	</a:t>
            </a:r>
          </a:p>
          <a:p>
            <a:pPr marL="0" indent="0">
              <a:spcBef>
                <a:spcPts val="1200"/>
              </a:spcBef>
              <a:spcAft>
                <a:spcPts val="0"/>
              </a:spcAft>
              <a:buNone/>
            </a:pPr>
            <a:r>
              <a:rPr lang="en-US" sz="2000" dirty="0" smtClean="0"/>
              <a:t>	03/21/2015 </a:t>
            </a:r>
            <a:r>
              <a:rPr lang="en-US" sz="2000" dirty="0"/>
              <a:t>07:32 AM	Login to SMT Portal unavailable</a:t>
            </a:r>
          </a:p>
          <a:p>
            <a:pPr marL="0" indent="0">
              <a:spcBef>
                <a:spcPts val="1200"/>
              </a:spcBef>
              <a:spcAft>
                <a:spcPts val="0"/>
              </a:spcAft>
              <a:buNone/>
            </a:pPr>
            <a:r>
              <a:rPr lang="en-US" sz="2000" dirty="0"/>
              <a:t>	</a:t>
            </a:r>
            <a:r>
              <a:rPr lang="en-US" sz="2000" dirty="0" smtClean="0"/>
              <a:t>03/21/2015 </a:t>
            </a:r>
            <a:r>
              <a:rPr lang="en-US" sz="2000" dirty="0"/>
              <a:t>01:30 PM	</a:t>
            </a:r>
            <a:r>
              <a:rPr lang="en-US" sz="2000" dirty="0" smtClean="0"/>
              <a:t>All SMT </a:t>
            </a:r>
            <a:r>
              <a:rPr lang="en-US" sz="2000" dirty="0"/>
              <a:t>services were impacted</a:t>
            </a:r>
          </a:p>
          <a:p>
            <a:pPr marL="0" indent="0">
              <a:buNone/>
            </a:pPr>
            <a:endParaRPr lang="en-US" sz="2000" dirty="0"/>
          </a:p>
          <a:p>
            <a:pPr marL="0" indent="0">
              <a:buNone/>
            </a:pPr>
            <a:r>
              <a:rPr lang="en-US" sz="2000" b="1" dirty="0"/>
              <a:t>Outage End Date/Time:		</a:t>
            </a:r>
          </a:p>
          <a:p>
            <a:pPr marL="0" indent="0">
              <a:spcBef>
                <a:spcPts val="1200"/>
              </a:spcBef>
              <a:buNone/>
            </a:pPr>
            <a:r>
              <a:rPr lang="en-US" sz="2000" dirty="0" smtClean="0"/>
              <a:t>	03/22/2015 </a:t>
            </a:r>
            <a:r>
              <a:rPr lang="en-US" sz="2000" dirty="0"/>
              <a:t>06:00 PM	FTPS restored in the </a:t>
            </a:r>
            <a:r>
              <a:rPr lang="en-US" sz="2000" b="1" i="1" dirty="0"/>
              <a:t>n</a:t>
            </a:r>
            <a:r>
              <a:rPr lang="en-US" sz="2000" b="1" i="1" dirty="0" smtClean="0"/>
              <a:t>ew</a:t>
            </a:r>
            <a:r>
              <a:rPr lang="en-US" sz="2000" dirty="0" smtClean="0"/>
              <a:t> </a:t>
            </a:r>
            <a:r>
              <a:rPr lang="en-US" sz="2000" dirty="0"/>
              <a:t>PROD environment </a:t>
            </a:r>
          </a:p>
          <a:p>
            <a:pPr marL="0" indent="0">
              <a:spcBef>
                <a:spcPts val="0"/>
              </a:spcBef>
              <a:buNone/>
            </a:pPr>
            <a:r>
              <a:rPr lang="en-US" sz="2000" dirty="0" smtClean="0"/>
              <a:t>				(</a:t>
            </a:r>
            <a:r>
              <a:rPr lang="en-US" sz="2000" dirty="0"/>
              <a:t>1 day, 4 hours 30 minutes)</a:t>
            </a:r>
          </a:p>
          <a:p>
            <a:pPr marL="0" indent="0">
              <a:spcBef>
                <a:spcPts val="1200"/>
              </a:spcBef>
              <a:buNone/>
            </a:pPr>
            <a:r>
              <a:rPr lang="en-US" sz="2000" dirty="0" smtClean="0"/>
              <a:t>	04/07/2015 </a:t>
            </a:r>
            <a:r>
              <a:rPr lang="en-US" sz="2000" dirty="0"/>
              <a:t>11:00 AM	Systems were back online </a:t>
            </a:r>
            <a:r>
              <a:rPr lang="en-US" sz="2000" dirty="0" smtClean="0"/>
              <a:t>in the </a:t>
            </a:r>
            <a:r>
              <a:rPr lang="en-US" sz="2000" b="1" i="1" dirty="0" smtClean="0"/>
              <a:t>old</a:t>
            </a:r>
            <a:r>
              <a:rPr lang="en-US" sz="2000" dirty="0" smtClean="0"/>
              <a:t> PROD environment</a:t>
            </a:r>
            <a:endParaRPr lang="en-US" sz="2000" dirty="0"/>
          </a:p>
          <a:p>
            <a:pPr marL="0" indent="0">
              <a:spcBef>
                <a:spcPts val="0"/>
              </a:spcBef>
              <a:buNone/>
            </a:pPr>
            <a:r>
              <a:rPr lang="en-US" sz="2000" dirty="0" smtClean="0"/>
              <a:t>				(</a:t>
            </a:r>
            <a:r>
              <a:rPr lang="en-US" sz="2000" dirty="0"/>
              <a:t>15 days, 21 hours 30 minutes)</a:t>
            </a:r>
          </a:p>
          <a:p>
            <a:pPr marL="0" indent="0">
              <a:spcBef>
                <a:spcPts val="1200"/>
              </a:spcBef>
              <a:buNone/>
            </a:pPr>
            <a:r>
              <a:rPr lang="en-US" sz="2000" dirty="0"/>
              <a:t>	</a:t>
            </a:r>
            <a:r>
              <a:rPr lang="en-US" sz="2000" dirty="0" smtClean="0"/>
              <a:t>04/28/2015 </a:t>
            </a:r>
            <a:r>
              <a:rPr lang="en-US" sz="2000" dirty="0"/>
              <a:t>12:00 PM	Full data restoration </a:t>
            </a:r>
            <a:r>
              <a:rPr lang="en-US" sz="2000" dirty="0" smtClean="0"/>
              <a:t>completed in </a:t>
            </a:r>
            <a:r>
              <a:rPr lang="en-US" sz="2000" dirty="0"/>
              <a:t>the </a:t>
            </a:r>
            <a:r>
              <a:rPr lang="en-US" sz="2000" b="1" i="1" dirty="0"/>
              <a:t>old</a:t>
            </a:r>
            <a:r>
              <a:rPr lang="en-US" sz="2000" dirty="0"/>
              <a:t> PROD environment</a:t>
            </a:r>
          </a:p>
          <a:p>
            <a:pPr marL="0" indent="0">
              <a:spcBef>
                <a:spcPts val="0"/>
              </a:spcBef>
              <a:buNone/>
            </a:pPr>
            <a:r>
              <a:rPr lang="en-US" sz="2000" dirty="0" smtClean="0"/>
              <a:t>				(</a:t>
            </a:r>
            <a:r>
              <a:rPr lang="en-US" sz="2000" dirty="0"/>
              <a:t>37 days, 22 hours 30 minutes)</a:t>
            </a:r>
          </a:p>
          <a:p>
            <a:endParaRPr lang="en-US" sz="2000"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2</a:t>
            </a:fld>
            <a:endParaRPr lang="en-US"/>
          </a:p>
        </p:txBody>
      </p:sp>
    </p:spTree>
    <p:extLst>
      <p:ext uri="{BB962C8B-B14F-4D97-AF65-F5344CB8AC3E}">
        <p14:creationId xmlns:p14="http://schemas.microsoft.com/office/powerpoint/2010/main" val="162699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Outage Cause</a:t>
            </a:r>
            <a:endParaRPr lang="en-US" b="1" dirty="0"/>
          </a:p>
        </p:txBody>
      </p:sp>
      <p:sp>
        <p:nvSpPr>
          <p:cNvPr id="3" name="Content Placeholder 2"/>
          <p:cNvSpPr>
            <a:spLocks noGrp="1"/>
          </p:cNvSpPr>
          <p:nvPr>
            <p:ph idx="1"/>
          </p:nvPr>
        </p:nvSpPr>
        <p:spPr/>
        <p:txBody>
          <a:bodyPr/>
          <a:lstStyle/>
          <a:p>
            <a:pPr marL="0" indent="0">
              <a:buNone/>
            </a:pPr>
            <a:r>
              <a:rPr lang="en-US" sz="2000" b="1" dirty="0" smtClean="0"/>
              <a:t>Issue:	Hardware </a:t>
            </a:r>
            <a:r>
              <a:rPr lang="en-US" sz="2000" b="1" dirty="0"/>
              <a:t>Failure</a:t>
            </a:r>
          </a:p>
          <a:p>
            <a:pPr marL="0" indent="0">
              <a:buNone/>
            </a:pPr>
            <a:r>
              <a:rPr lang="en-US" sz="2000" dirty="0" smtClean="0"/>
              <a:t>	Failure </a:t>
            </a:r>
            <a:r>
              <a:rPr lang="en-US" sz="2000" dirty="0"/>
              <a:t>of the </a:t>
            </a:r>
            <a:r>
              <a:rPr lang="en-US" sz="2000" dirty="0"/>
              <a:t>2</a:t>
            </a:r>
            <a:r>
              <a:rPr lang="en-US" sz="2000" dirty="0" smtClean="0"/>
              <a:t>-node </a:t>
            </a:r>
            <a:r>
              <a:rPr lang="en-US" sz="2000" dirty="0"/>
              <a:t>SAN cluster began with an SVC microcode issue that resulted in </a:t>
            </a:r>
            <a:r>
              <a:rPr lang="en-US" sz="2000" dirty="0" smtClean="0"/>
              <a:t>	the </a:t>
            </a:r>
            <a:r>
              <a:rPr lang="en-US" sz="2000" dirty="0"/>
              <a:t>corruption of the </a:t>
            </a:r>
            <a:r>
              <a:rPr lang="en-US" sz="2000" dirty="0" smtClean="0"/>
              <a:t>configuration </a:t>
            </a:r>
            <a:r>
              <a:rPr lang="en-US" sz="2000" dirty="0"/>
              <a:t>data used by the entire SAN cluster.  The configuration </a:t>
            </a:r>
            <a:r>
              <a:rPr lang="en-US" sz="2000" dirty="0" smtClean="0"/>
              <a:t>	data </a:t>
            </a:r>
            <a:r>
              <a:rPr lang="en-US" sz="2000" dirty="0"/>
              <a:t>identified the path and location of each </a:t>
            </a:r>
            <a:r>
              <a:rPr lang="en-US" sz="2000" dirty="0" smtClean="0"/>
              <a:t>physical/logical </a:t>
            </a:r>
            <a:r>
              <a:rPr lang="en-US" sz="2000" dirty="0"/>
              <a:t>disk in the SAN.  Despite </a:t>
            </a:r>
            <a:r>
              <a:rPr lang="en-US" sz="2000" dirty="0" smtClean="0"/>
              <a:t>	numerous </a:t>
            </a:r>
            <a:r>
              <a:rPr lang="en-US" sz="2000" dirty="0"/>
              <a:t>attempts, the SAN configuration information could not be restored and a full </a:t>
            </a:r>
            <a:r>
              <a:rPr lang="en-US" sz="2000" dirty="0" smtClean="0"/>
              <a:t>	database </a:t>
            </a:r>
            <a:r>
              <a:rPr lang="en-US" sz="2000" dirty="0"/>
              <a:t>restoration would be required</a:t>
            </a:r>
            <a:r>
              <a:rPr lang="en-US" sz="2000" dirty="0" smtClean="0"/>
              <a:t>.</a:t>
            </a:r>
            <a:endParaRPr lang="en-US" sz="2000" dirty="0"/>
          </a:p>
          <a:p>
            <a:pPr marL="0" indent="0">
              <a:spcBef>
                <a:spcPts val="1800"/>
              </a:spcBef>
              <a:buNone/>
            </a:pPr>
            <a:r>
              <a:rPr lang="en-US" sz="2000" b="1" dirty="0"/>
              <a:t>Action Plan:</a:t>
            </a:r>
          </a:p>
          <a:p>
            <a:r>
              <a:rPr lang="en-US" sz="2000" dirty="0"/>
              <a:t>Hardware Refresh.  </a:t>
            </a:r>
            <a:r>
              <a:rPr lang="en-US" sz="2000" dirty="0" smtClean="0"/>
              <a:t>Includes a 4-node SVC for greater redundancy.  [COMPLETE</a:t>
            </a:r>
            <a:r>
              <a:rPr lang="en-US" sz="2000" dirty="0"/>
              <a:t>]</a:t>
            </a:r>
          </a:p>
          <a:p>
            <a:pPr lvl="0"/>
            <a:r>
              <a:rPr lang="en-US" sz="2000" dirty="0" smtClean="0"/>
              <a:t>Identify </a:t>
            </a:r>
            <a:r>
              <a:rPr lang="en-US" sz="2000" dirty="0"/>
              <a:t>and </a:t>
            </a:r>
            <a:r>
              <a:rPr lang="en-US" sz="2000" dirty="0" smtClean="0"/>
              <a:t>document </a:t>
            </a:r>
            <a:r>
              <a:rPr lang="en-US" sz="2000" dirty="0"/>
              <a:t>additional failure scenarios and recovery plans.  [COMPLETE]</a:t>
            </a:r>
          </a:p>
          <a:p>
            <a:pPr lvl="0"/>
            <a:r>
              <a:rPr lang="en-US" sz="2000" dirty="0"/>
              <a:t>Quarterly validation of the end-of-life/end-of-service dates for all components of the infrastructure. [ONGOING</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3</a:t>
            </a:fld>
            <a:endParaRPr lang="en-US"/>
          </a:p>
        </p:txBody>
      </p:sp>
    </p:spTree>
    <p:extLst>
      <p:ext uri="{BB962C8B-B14F-4D97-AF65-F5344CB8AC3E}">
        <p14:creationId xmlns:p14="http://schemas.microsoft.com/office/powerpoint/2010/main" val="229872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Contributed to the Outage Duration</a:t>
            </a:r>
            <a:endParaRPr lang="en-US" b="1" dirty="0"/>
          </a:p>
        </p:txBody>
      </p:sp>
      <p:sp>
        <p:nvSpPr>
          <p:cNvPr id="3" name="Content Placeholder 2"/>
          <p:cNvSpPr>
            <a:spLocks noGrp="1"/>
          </p:cNvSpPr>
          <p:nvPr>
            <p:ph idx="1"/>
          </p:nvPr>
        </p:nvSpPr>
        <p:spPr/>
        <p:txBody>
          <a:bodyPr/>
          <a:lstStyle/>
          <a:p>
            <a:pPr marL="0" indent="0">
              <a:buNone/>
            </a:pPr>
            <a:r>
              <a:rPr lang="en-US" sz="2000" b="1" dirty="0" smtClean="0"/>
              <a:t>Issue:	Database </a:t>
            </a:r>
            <a:r>
              <a:rPr lang="en-US" sz="2000" b="1" dirty="0"/>
              <a:t>Size</a:t>
            </a:r>
          </a:p>
          <a:p>
            <a:pPr marL="0" indent="0">
              <a:buNone/>
            </a:pPr>
            <a:r>
              <a:rPr lang="en-US" sz="2000" dirty="0" smtClean="0"/>
              <a:t>	One </a:t>
            </a:r>
            <a:r>
              <a:rPr lang="en-US" sz="2000" dirty="0"/>
              <a:t>of the larger databases supported by IBM, any manipulation of the ~20TB takes a </a:t>
            </a:r>
            <a:r>
              <a:rPr lang="en-US" sz="2000" dirty="0" smtClean="0"/>
              <a:t>	significant </a:t>
            </a:r>
            <a:r>
              <a:rPr lang="en-US" sz="2000" dirty="0"/>
              <a:t>amount of time.</a:t>
            </a:r>
          </a:p>
          <a:p>
            <a:pPr marL="0" indent="0">
              <a:spcBef>
                <a:spcPts val="1800"/>
              </a:spcBef>
              <a:buNone/>
            </a:pPr>
            <a:r>
              <a:rPr lang="en-US" sz="2000" b="1" dirty="0"/>
              <a:t>Action Plan:</a:t>
            </a:r>
          </a:p>
          <a:p>
            <a:pPr lvl="0"/>
            <a:r>
              <a:rPr lang="en-US" sz="2000" dirty="0" smtClean="0"/>
              <a:t>Review </a:t>
            </a:r>
            <a:r>
              <a:rPr lang="en-US" sz="2000" dirty="0"/>
              <a:t>historical database performance and table indexes.  [COMPLETE]</a:t>
            </a:r>
          </a:p>
          <a:p>
            <a:pPr lvl="0"/>
            <a:r>
              <a:rPr lang="en-US" sz="2000" dirty="0" smtClean="0"/>
              <a:t>Evaluate </a:t>
            </a:r>
            <a:r>
              <a:rPr lang="en-US" sz="2000" dirty="0"/>
              <a:t>and </a:t>
            </a:r>
            <a:r>
              <a:rPr lang="en-US" sz="2000" dirty="0" smtClean="0"/>
              <a:t>redesign </a:t>
            </a:r>
            <a:r>
              <a:rPr lang="en-US" sz="2000" dirty="0"/>
              <a:t>the archival policy.  [COMPLETE]</a:t>
            </a:r>
          </a:p>
          <a:p>
            <a:pPr lvl="0"/>
            <a:r>
              <a:rPr lang="en-US" sz="2000" dirty="0" smtClean="0"/>
              <a:t>Evaluate </a:t>
            </a:r>
            <a:r>
              <a:rPr lang="en-US" sz="2000" dirty="0"/>
              <a:t>database restructuring options.  [COMPLETE]</a:t>
            </a:r>
          </a:p>
          <a:p>
            <a:pPr lvl="0"/>
            <a:r>
              <a:rPr lang="en-US" sz="2000" dirty="0" smtClean="0"/>
              <a:t>Separate </a:t>
            </a:r>
            <a:r>
              <a:rPr lang="en-US" sz="2000" dirty="0"/>
              <a:t>12-month database history onto a separate SAN.  [COMPLETE]</a:t>
            </a:r>
          </a:p>
          <a:p>
            <a:pPr lvl="0"/>
            <a:r>
              <a:rPr lang="en-US" sz="2000" dirty="0"/>
              <a:t>Implement regular health-checks with Oracle SMEs. [ONGOING</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4</a:t>
            </a:fld>
            <a:endParaRPr lang="en-US"/>
          </a:p>
        </p:txBody>
      </p:sp>
    </p:spTree>
    <p:extLst>
      <p:ext uri="{BB962C8B-B14F-4D97-AF65-F5344CB8AC3E}">
        <p14:creationId xmlns:p14="http://schemas.microsoft.com/office/powerpoint/2010/main" val="1765479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Contributed to the </a:t>
            </a:r>
            <a:r>
              <a:rPr lang="en-US" b="1" dirty="0" smtClean="0"/>
              <a:t>Outage Duration (Cont.)</a:t>
            </a:r>
            <a:endParaRPr lang="en-US" b="1" dirty="0"/>
          </a:p>
        </p:txBody>
      </p:sp>
      <p:sp>
        <p:nvSpPr>
          <p:cNvPr id="3" name="Content Placeholder 2"/>
          <p:cNvSpPr>
            <a:spLocks noGrp="1"/>
          </p:cNvSpPr>
          <p:nvPr>
            <p:ph idx="1"/>
          </p:nvPr>
        </p:nvSpPr>
        <p:spPr/>
        <p:txBody>
          <a:bodyPr/>
          <a:lstStyle/>
          <a:p>
            <a:pPr marL="0" indent="0">
              <a:buNone/>
            </a:pPr>
            <a:r>
              <a:rPr lang="en-US" sz="2000" b="1" dirty="0" smtClean="0"/>
              <a:t>Issue:	Incomplete </a:t>
            </a:r>
            <a:r>
              <a:rPr lang="en-US" sz="2000" b="1" dirty="0"/>
              <a:t>Backups</a:t>
            </a:r>
          </a:p>
          <a:p>
            <a:pPr marL="0" indent="0">
              <a:buNone/>
            </a:pPr>
            <a:r>
              <a:rPr lang="en-US" sz="2000" dirty="0" smtClean="0"/>
              <a:t>	A </a:t>
            </a:r>
            <a:r>
              <a:rPr lang="en-US" sz="2000" dirty="0"/>
              <a:t>key database table had been missing from previous backups due to an inadvertent </a:t>
            </a:r>
            <a:r>
              <a:rPr lang="en-US" sz="2000" dirty="0" smtClean="0"/>
              <a:t>	change </a:t>
            </a:r>
            <a:r>
              <a:rPr lang="en-US" sz="2000" dirty="0"/>
              <a:t>made during a routing change window.  This caused the full backups to be </a:t>
            </a:r>
            <a:r>
              <a:rPr lang="en-US" sz="2000" dirty="0" smtClean="0"/>
              <a:t>	incomplete </a:t>
            </a:r>
            <a:r>
              <a:rPr lang="en-US" sz="2000" dirty="0"/>
              <a:t>and therefore required a large number of archive files to be used for database </a:t>
            </a:r>
            <a:r>
              <a:rPr lang="en-US" sz="2000" dirty="0" smtClean="0"/>
              <a:t>	restoration</a:t>
            </a:r>
            <a:r>
              <a:rPr lang="en-US" sz="2000" dirty="0"/>
              <a:t>.</a:t>
            </a:r>
          </a:p>
          <a:p>
            <a:pPr marL="0" indent="0">
              <a:spcBef>
                <a:spcPts val="1800"/>
              </a:spcBef>
              <a:buNone/>
            </a:pPr>
            <a:r>
              <a:rPr lang="en-US" sz="2000" b="1" dirty="0"/>
              <a:t>Action Plan:</a:t>
            </a:r>
          </a:p>
          <a:p>
            <a:pPr lvl="0"/>
            <a:r>
              <a:rPr lang="en-US" sz="2000" dirty="0" smtClean="0"/>
              <a:t>Review </a:t>
            </a:r>
            <a:r>
              <a:rPr lang="en-US" sz="2000" dirty="0"/>
              <a:t>and </a:t>
            </a:r>
            <a:r>
              <a:rPr lang="en-US" sz="2000" dirty="0" smtClean="0"/>
              <a:t>validate </a:t>
            </a:r>
            <a:r>
              <a:rPr lang="en-US" sz="2000" dirty="0"/>
              <a:t>the backup and monitoring processes.  [COMPLETE]</a:t>
            </a:r>
          </a:p>
          <a:p>
            <a:pPr lvl="0"/>
            <a:r>
              <a:rPr lang="en-US" sz="2000" dirty="0" smtClean="0"/>
              <a:t>Implement </a:t>
            </a:r>
            <a:r>
              <a:rPr lang="en-US" sz="2000" dirty="0"/>
              <a:t>a process to ensure the validity of all backups.  [COMPLETE</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5</a:t>
            </a:fld>
            <a:endParaRPr lang="en-US"/>
          </a:p>
        </p:txBody>
      </p:sp>
    </p:spTree>
    <p:extLst>
      <p:ext uri="{BB962C8B-B14F-4D97-AF65-F5344CB8AC3E}">
        <p14:creationId xmlns:p14="http://schemas.microsoft.com/office/powerpoint/2010/main" val="1471947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Contributed to the </a:t>
            </a:r>
            <a:r>
              <a:rPr lang="en-US" b="1" dirty="0" smtClean="0"/>
              <a:t>Outage Duration </a:t>
            </a:r>
            <a:r>
              <a:rPr lang="en-US" b="1" dirty="0"/>
              <a:t>(Cont.)</a:t>
            </a:r>
          </a:p>
        </p:txBody>
      </p:sp>
      <p:sp>
        <p:nvSpPr>
          <p:cNvPr id="3" name="Content Placeholder 2"/>
          <p:cNvSpPr>
            <a:spLocks noGrp="1"/>
          </p:cNvSpPr>
          <p:nvPr>
            <p:ph idx="1"/>
          </p:nvPr>
        </p:nvSpPr>
        <p:spPr/>
        <p:txBody>
          <a:bodyPr/>
          <a:lstStyle/>
          <a:p>
            <a:pPr marL="0" indent="0">
              <a:buNone/>
            </a:pPr>
            <a:r>
              <a:rPr lang="en-US" sz="2000" b="1" dirty="0" smtClean="0"/>
              <a:t>Issue:	Unavailability </a:t>
            </a:r>
            <a:r>
              <a:rPr lang="en-US" sz="2000" b="1" dirty="0"/>
              <a:t>of DR</a:t>
            </a:r>
          </a:p>
          <a:p>
            <a:pPr marL="0" indent="0">
              <a:buNone/>
            </a:pPr>
            <a:r>
              <a:rPr lang="en-US" sz="2000" dirty="0" smtClean="0"/>
              <a:t>	DR </a:t>
            </a:r>
            <a:r>
              <a:rPr lang="en-US" sz="2000" dirty="0"/>
              <a:t>was not kept current as it was used to finalize development and testing of SMT </a:t>
            </a:r>
            <a:r>
              <a:rPr lang="en-US" sz="2000" dirty="0" smtClean="0"/>
              <a:t>	Release </a:t>
            </a:r>
            <a:r>
              <a:rPr lang="en-US" sz="2000" dirty="0"/>
              <a:t>4.3 (3</a:t>
            </a:r>
            <a:r>
              <a:rPr lang="en-US" sz="2000" baseline="30000" dirty="0"/>
              <a:t>rd</a:t>
            </a:r>
            <a:r>
              <a:rPr lang="en-US" sz="2000" dirty="0"/>
              <a:t> Party).  This included the application code as well as maintenance </a:t>
            </a:r>
            <a:r>
              <a:rPr lang="en-US" sz="2000" dirty="0" smtClean="0"/>
              <a:t>	patches </a:t>
            </a:r>
            <a:r>
              <a:rPr lang="en-US" sz="2000" dirty="0"/>
              <a:t>for the software and hardware.</a:t>
            </a:r>
          </a:p>
          <a:p>
            <a:pPr marL="0" indent="0">
              <a:spcBef>
                <a:spcPts val="1800"/>
              </a:spcBef>
              <a:buNone/>
            </a:pPr>
            <a:r>
              <a:rPr lang="en-US" sz="2000" b="1" dirty="0"/>
              <a:t>Action Plan:</a:t>
            </a:r>
          </a:p>
          <a:p>
            <a:pPr lvl="0"/>
            <a:r>
              <a:rPr lang="en-US" sz="2000" dirty="0" smtClean="0"/>
              <a:t>Separate the Stage environment from DR.  Built-in to new infrastructure.  [COMPLETE]</a:t>
            </a:r>
          </a:p>
          <a:p>
            <a:pPr lvl="0"/>
            <a:r>
              <a:rPr lang="en-US" sz="2000" dirty="0" smtClean="0"/>
              <a:t>Ensure </a:t>
            </a:r>
            <a:r>
              <a:rPr lang="en-US" sz="2000" dirty="0"/>
              <a:t>that multiple major development efforts are not </a:t>
            </a:r>
            <a:r>
              <a:rPr lang="en-US" sz="2000" dirty="0" smtClean="0"/>
              <a:t>concurrently underway.  </a:t>
            </a:r>
            <a:r>
              <a:rPr lang="en-US" sz="2000" dirty="0"/>
              <a:t>[ONGOING</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6</a:t>
            </a:fld>
            <a:endParaRPr lang="en-US"/>
          </a:p>
        </p:txBody>
      </p:sp>
    </p:spTree>
    <p:extLst>
      <p:ext uri="{BB962C8B-B14F-4D97-AF65-F5344CB8AC3E}">
        <p14:creationId xmlns:p14="http://schemas.microsoft.com/office/powerpoint/2010/main" val="3019002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Questions?</a:t>
            </a:r>
            <a:endParaRPr lang="en-US" sz="5400" b="1" dirty="0"/>
          </a:p>
        </p:txBody>
      </p:sp>
      <p:sp>
        <p:nvSpPr>
          <p:cNvPr id="4" name="Slide Number Placeholder 3"/>
          <p:cNvSpPr>
            <a:spLocks noGrp="1"/>
          </p:cNvSpPr>
          <p:nvPr>
            <p:ph type="sldNum" sz="quarter" idx="10"/>
          </p:nvPr>
        </p:nvSpPr>
        <p:spPr/>
        <p:txBody>
          <a:bodyPr/>
          <a:lstStyle/>
          <a:p>
            <a:pPr>
              <a:defRPr/>
            </a:pPr>
            <a:fld id="{CCBF7C1F-E698-4C20-8D3F-AE3449E7088C}" type="slidenum">
              <a:rPr lang="en-US" smtClean="0"/>
              <a:pPr>
                <a:defRPr/>
              </a:pPr>
              <a:t>7</a:t>
            </a:fld>
            <a:endParaRPr lang="en-US"/>
          </a:p>
        </p:txBody>
      </p:sp>
    </p:spTree>
    <p:extLst>
      <p:ext uri="{BB962C8B-B14F-4D97-AF65-F5344CB8AC3E}">
        <p14:creationId xmlns:p14="http://schemas.microsoft.com/office/powerpoint/2010/main" val="94270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22918</TotalTime>
  <Words>77</Words>
  <Application>Microsoft Office PowerPoint</Application>
  <PresentationFormat>Custom</PresentationFormat>
  <Paragraphs>53</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S&amp;C-2010</vt:lpstr>
      <vt:lpstr>Custom Design</vt:lpstr>
      <vt:lpstr>7_S&amp;C-2010</vt:lpstr>
      <vt:lpstr>JDOA Update on March 2015 SMT Outage </vt:lpstr>
      <vt:lpstr>Recap:  Outage Dates/Times and Statistics</vt:lpstr>
      <vt:lpstr>Outage Cause</vt:lpstr>
      <vt:lpstr>Factors that Contributed to the Outage Duration</vt:lpstr>
      <vt:lpstr>Factors that Contributed to the Outage Duration (Cont.)</vt:lpstr>
      <vt:lpstr>Factors that Contributed to the Outage Duration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Roberts, Bobby</cp:lastModifiedBy>
  <cp:revision>763</cp:revision>
  <cp:lastPrinted>2014-05-01T16:40:31Z</cp:lastPrinted>
  <dcterms:modified xsi:type="dcterms:W3CDTF">2015-07-31T20:58:18Z</dcterms:modified>
</cp:coreProperties>
</file>