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6" r:id="rId3"/>
    <p:sldId id="269" r:id="rId4"/>
    <p:sldId id="270" r:id="rId5"/>
    <p:sldId id="271" r:id="rId6"/>
    <p:sldId id="272" r:id="rId7"/>
    <p:sldId id="277" r:id="rId8"/>
    <p:sldId id="273" r:id="rId9"/>
    <p:sldId id="274" r:id="rId10"/>
    <p:sldId id="276" r:id="rId11"/>
    <p:sldId id="27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7" d="100"/>
          <a:sy n="107" d="100"/>
        </p:scale>
        <p:origin x="-84" y="-2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D50D82-8613-4FF4-AE9B-981F4FF27B89}" type="datetimeFigureOut">
              <a:rPr lang="en-US" smtClean="0"/>
              <a:t>7/31/2015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7B1070-C51C-492F-A3EA-89BE21F60852}" type="slidenum">
              <a:rPr lang="en-US" smtClean="0"/>
              <a:t>‹#›</a:t>
            </a:fld>
            <a:endParaRPr lang="en-US"/>
          </a:p>
        </p:txBody>
      </p:sp>
    </p:spTree>
    <p:extLst>
      <p:ext uri="{BB962C8B-B14F-4D97-AF65-F5344CB8AC3E}">
        <p14:creationId xmlns:p14="http://schemas.microsoft.com/office/powerpoint/2010/main" val="3115447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B26A48-041B-488C-9140-E6094949724C}" type="datetime1">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24D56F-14F8-4525-AB41-83ADF327E3F4}" type="datetime1">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2A538-5DBA-473A-8A3C-6AFDAE631E3B}" type="datetime1">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04964A-1F81-40DF-ADA1-68C93E45F064}" type="datetime1">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AC3606-68BB-4397-B110-0378F7F73029}" type="datetime1">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6F069C-399A-469A-81C2-3C5FE9006797}" type="datetime1">
              <a:rPr lang="en-US" smtClean="0"/>
              <a:t>7/31/2015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FF050D-5A32-414F-9A73-4F994C773EE9}" type="datetime1">
              <a:rPr lang="en-US" smtClean="0"/>
              <a:t>7/31/2015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898C0C-5EBE-4441-80B3-41C477C917B8}" type="datetime1">
              <a:rPr lang="en-US" smtClean="0"/>
              <a:t>7/31/2015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71A05-71F0-4FFD-A9EE-CC373E083B0A}" type="datetime1">
              <a:rPr lang="en-US" smtClean="0"/>
              <a:t>7/31/2015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DB57BA-79E8-4A71-AB36-C3D05A9FBA50}" type="datetime1">
              <a:rPr lang="en-US" smtClean="0"/>
              <a:t>7/31/2015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A4617-2321-4B48-96CF-7BBBD53F8704}" type="datetime1">
              <a:rPr lang="en-US" smtClean="0"/>
              <a:t>7/31/2015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6BF0C-E5C1-42DB-84F4-B10BC2415CB0}" type="datetime1">
              <a:rPr lang="en-US" smtClean="0"/>
              <a:t>7/31/2015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LMP-G Policy Issues Matrix</a:t>
            </a:r>
            <a:endParaRPr lang="en-US" dirty="0"/>
          </a:p>
        </p:txBody>
      </p:sp>
      <p:sp>
        <p:nvSpPr>
          <p:cNvPr id="3" name="Subtitle 2"/>
          <p:cNvSpPr>
            <a:spLocks noGrp="1"/>
          </p:cNvSpPr>
          <p:nvPr>
            <p:ph type="subTitle" idx="1"/>
          </p:nvPr>
        </p:nvSpPr>
        <p:spPr/>
        <p:txBody>
          <a:bodyPr/>
          <a:lstStyle/>
          <a:p>
            <a:r>
              <a:rPr lang="en-US" dirty="0" smtClean="0"/>
              <a:t>LRISv2 Subgroup</a:t>
            </a:r>
          </a:p>
          <a:p>
            <a:r>
              <a:rPr lang="en-US" dirty="0" smtClean="0"/>
              <a:t>July 23</a:t>
            </a:r>
            <a:r>
              <a:rPr lang="en-US" baseline="30000" dirty="0" smtClean="0"/>
              <a:t>rd</a:t>
            </a:r>
            <a:r>
              <a:rPr lang="en-US" dirty="0" smtClean="0"/>
              <a:t>, 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015011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LMP-G Policy Issues Matrix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18099867"/>
              </p:ext>
            </p:extLst>
          </p:nvPr>
        </p:nvGraphicFramePr>
        <p:xfrm>
          <a:off x="457200" y="1534160"/>
          <a:ext cx="8229600" cy="4699000"/>
        </p:xfrm>
        <a:graphic>
          <a:graphicData uri="http://schemas.openxmlformats.org/drawingml/2006/table">
            <a:tbl>
              <a:tblPr firstRow="1" bandRow="1">
                <a:tableStyleId>{5C22544A-7EE6-4342-B048-85BDC9FD1C3A}</a:tableStyleId>
              </a:tblPr>
              <a:tblGrid>
                <a:gridCol w="6705600"/>
                <a:gridCol w="1524000"/>
              </a:tblGrid>
              <a:tr h="370840">
                <a:tc>
                  <a:txBody>
                    <a:bodyPr/>
                    <a:lstStyle/>
                    <a:p>
                      <a:r>
                        <a:rPr lang="en-US" dirty="0" smtClean="0"/>
                        <a:t>Policy Issue</a:t>
                      </a:r>
                      <a:endParaRPr lang="en-US" dirty="0"/>
                    </a:p>
                  </a:txBody>
                  <a:tcPr/>
                </a:tc>
                <a:tc>
                  <a:txBody>
                    <a:bodyPr/>
                    <a:lstStyle/>
                    <a:p>
                      <a:r>
                        <a:rPr lang="en-US" dirty="0" smtClean="0"/>
                        <a:t>Comment</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TX SET is optimal mechanism for high volumes of DR-related</a:t>
                      </a:r>
                      <a:r>
                        <a:rPr lang="en-US" baseline="0" dirty="0" smtClean="0"/>
                        <a:t> </a:t>
                      </a:r>
                      <a:r>
                        <a:rPr lang="en-US" dirty="0" smtClean="0"/>
                        <a:t>market transactions and notifications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Consensus</a:t>
                      </a:r>
                    </a:p>
                    <a:p>
                      <a:endParaRPr lang="en-US" dirty="0">
                        <a:solidFill>
                          <a:schemeClr val="tx1"/>
                        </a:solidFill>
                      </a:endParaRP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TX SET transactions/notifications</a:t>
                      </a:r>
                      <a:r>
                        <a:rPr lang="en-US" baseline="0" dirty="0" smtClean="0"/>
                        <a:t> should include:</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Request to enroll a customer with a  </a:t>
                      </a:r>
                      <a:r>
                        <a:rPr lang="en-US" sz="1600" baseline="0" dirty="0" smtClean="0"/>
                        <a:t>DRPOR</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Enrollment</a:t>
                      </a:r>
                      <a:r>
                        <a:rPr lang="en-US" sz="1600" baseline="0" dirty="0" smtClean="0"/>
                        <a:t> request response (accepted/rejected) </a:t>
                      </a:r>
                      <a:endParaRPr lang="en-US" sz="1600" dirty="0" smtClean="0"/>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DRPOR request to discontinue a customer enrollment (and response)</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Notifying LSE/REP that its customer has enrolled with a DRPOR</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Notifying LSE/REP that its customer has discontinued enrollment with a DRPOR</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Notifying DRPOR that its customer</a:t>
                      </a:r>
                      <a:r>
                        <a:rPr lang="en-US" sz="1600" baseline="0" dirty="0" smtClean="0"/>
                        <a:t> has switched REPs</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Notifying DRPOR that its customer</a:t>
                      </a:r>
                      <a:r>
                        <a:rPr lang="en-US" sz="1600" baseline="0" dirty="0" smtClean="0"/>
                        <a:t> has had a profile change (e.g. from RES to BUS, BUS to RES), meter type change (IDR to NIDR), Load Zone change, status change (de-energized/inactive)</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Others</a:t>
                      </a:r>
                      <a:endParaRPr lang="en-US" sz="1600" dirty="0" smtClean="0"/>
                    </a:p>
                  </a:txBody>
                  <a:tcPr/>
                </a:tc>
                <a:tc>
                  <a:txBody>
                    <a:bodyPr/>
                    <a:lstStyle/>
                    <a:p>
                      <a:r>
                        <a:rPr lang="en-US" dirty="0" smtClean="0">
                          <a:solidFill>
                            <a:schemeClr val="tx1"/>
                          </a:solidFill>
                        </a:rPr>
                        <a:t>No</a:t>
                      </a:r>
                      <a:r>
                        <a:rPr lang="en-US" baseline="0" dirty="0" smtClean="0">
                          <a:solidFill>
                            <a:schemeClr val="tx1"/>
                          </a:solidFill>
                        </a:rPr>
                        <a:t> Consensus</a:t>
                      </a:r>
                      <a:endParaRPr lang="en-US" dirty="0">
                        <a:solidFill>
                          <a:schemeClr val="tx1"/>
                        </a:solidFill>
                      </a:endParaRP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A TX SET solution should be contingent upon a MW participation trigger.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Consensus?</a:t>
                      </a:r>
                    </a:p>
                    <a:p>
                      <a:endParaRPr lang="en-US" dirty="0"/>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063946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LMP-G Policy Issues Matrix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94094601"/>
              </p:ext>
            </p:extLst>
          </p:nvPr>
        </p:nvGraphicFramePr>
        <p:xfrm>
          <a:off x="457200" y="1600200"/>
          <a:ext cx="8229600" cy="4765040"/>
        </p:xfrm>
        <a:graphic>
          <a:graphicData uri="http://schemas.openxmlformats.org/drawingml/2006/table">
            <a:tbl>
              <a:tblPr firstRow="1" bandRow="1">
                <a:tableStyleId>{5C22544A-7EE6-4342-B048-85BDC9FD1C3A}</a:tableStyleId>
              </a:tblPr>
              <a:tblGrid>
                <a:gridCol w="6705600"/>
                <a:gridCol w="1524000"/>
              </a:tblGrid>
              <a:tr h="370840">
                <a:tc>
                  <a:txBody>
                    <a:bodyPr/>
                    <a:lstStyle/>
                    <a:p>
                      <a:r>
                        <a:rPr lang="en-US" dirty="0" smtClean="0"/>
                        <a:t>Policy Issue</a:t>
                      </a:r>
                      <a:endParaRPr lang="en-US" dirty="0"/>
                    </a:p>
                  </a:txBody>
                  <a:tcPr/>
                </a:tc>
                <a:tc>
                  <a:txBody>
                    <a:bodyPr/>
                    <a:lstStyle/>
                    <a:p>
                      <a:r>
                        <a:rPr lang="en-US" dirty="0" smtClean="0"/>
                        <a:t>Comment</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trike="sngStrike" baseline="0" dirty="0" smtClean="0"/>
                        <a:t>DR Providers should be afforded protection against stranded cost issues for DR devices.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trike="sngStrike" baseline="0" dirty="0" smtClean="0">
                          <a:solidFill>
                            <a:schemeClr val="tx1"/>
                          </a:solidFill>
                        </a:rPr>
                        <a:t>No Consensus</a:t>
                      </a: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need to be established to manage snapback effect issues. Potential for DR QSEs to shift costs onto LSEs/REPs; or could have large effect on DR QSEs, either in paying for it or designing strategies to minimize it.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Consensus</a:t>
                      </a:r>
                    </a:p>
                    <a:p>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DR QSEs should</a:t>
                      </a:r>
                      <a:r>
                        <a:rPr lang="en-US" baseline="0" dirty="0" smtClean="0"/>
                        <a:t> wear snapback risk and be charged for snapback effect</a:t>
                      </a:r>
                      <a:endParaRPr lang="en-US" dirty="0" smtClean="0"/>
                    </a:p>
                  </a:txBody>
                  <a:tcPr/>
                </a:tc>
                <a:tc>
                  <a:txBody>
                    <a:bodyPr/>
                    <a:lstStyle/>
                    <a:p>
                      <a:r>
                        <a:rPr lang="en-US" dirty="0" smtClean="0"/>
                        <a:t>No Consensus</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DR QSEs must obtain permission from a NOIE to solicit customers for Loads in SCED participation in NOIE territories.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Consensus</a:t>
                      </a:r>
                    </a:p>
                    <a:p>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DR QSE ALRs can combine customers from NOIE and competitive territories so long as minimum portfolio threshold is met and the</a:t>
                      </a:r>
                      <a:r>
                        <a:rPr lang="en-US" baseline="0" dirty="0" smtClean="0"/>
                        <a:t> customers are all within a single Load Zone.</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Consensus</a:t>
                      </a:r>
                    </a:p>
                    <a:p>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876158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 Motion on LMP-G</a:t>
            </a:r>
            <a:endParaRPr lang="en-US" dirty="0"/>
          </a:p>
        </p:txBody>
      </p:sp>
      <p:sp>
        <p:nvSpPr>
          <p:cNvPr id="3" name="Content Placeholder 2"/>
          <p:cNvSpPr>
            <a:spLocks noGrp="1"/>
          </p:cNvSpPr>
          <p:nvPr>
            <p:ph idx="1"/>
          </p:nvPr>
        </p:nvSpPr>
        <p:spPr/>
        <p:txBody>
          <a:bodyPr>
            <a:normAutofit/>
          </a:bodyPr>
          <a:lstStyle/>
          <a:p>
            <a:r>
              <a:rPr lang="en-US" b="1" dirty="0" smtClean="0"/>
              <a:t>On Oct 6</a:t>
            </a:r>
            <a:r>
              <a:rPr lang="en-US" b="1" baseline="30000" dirty="0" smtClean="0"/>
              <a:t>th</a:t>
            </a:r>
            <a:r>
              <a:rPr lang="en-US" b="1" dirty="0" smtClean="0"/>
              <a:t>, 2011, TAC voted “to </a:t>
            </a:r>
            <a:r>
              <a:rPr lang="en-US" b="1" dirty="0"/>
              <a:t>affirm the WMS recommendation for the further development of the LMP minus G </a:t>
            </a:r>
            <a:r>
              <a:rPr lang="en-US" b="1" dirty="0" smtClean="0"/>
              <a:t>option”</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453718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LMP-G Policy Issues Matrix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34785161"/>
              </p:ext>
            </p:extLst>
          </p:nvPr>
        </p:nvGraphicFramePr>
        <p:xfrm>
          <a:off x="457200" y="1600200"/>
          <a:ext cx="8229600" cy="3388360"/>
        </p:xfrm>
        <a:graphic>
          <a:graphicData uri="http://schemas.openxmlformats.org/drawingml/2006/table">
            <a:tbl>
              <a:tblPr firstRow="1" bandRow="1">
                <a:tableStyleId>{5C22544A-7EE6-4342-B048-85BDC9FD1C3A}</a:tableStyleId>
              </a:tblPr>
              <a:tblGrid>
                <a:gridCol w="6553200"/>
                <a:gridCol w="1676400"/>
              </a:tblGrid>
              <a:tr h="370840">
                <a:tc>
                  <a:txBody>
                    <a:bodyPr/>
                    <a:lstStyle/>
                    <a:p>
                      <a:r>
                        <a:rPr lang="en-US" dirty="0" smtClean="0"/>
                        <a:t>Policy Issue</a:t>
                      </a:r>
                      <a:endParaRPr lang="en-US" dirty="0"/>
                    </a:p>
                  </a:txBody>
                  <a:tcPr/>
                </a:tc>
                <a:tc>
                  <a:txBody>
                    <a:bodyPr/>
                    <a:lstStyle/>
                    <a:p>
                      <a:r>
                        <a:rPr lang="en-US" dirty="0" smtClean="0"/>
                        <a:t>Comment</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principle of LMP-G asserts </a:t>
                      </a:r>
                      <a:r>
                        <a:rPr lang="en-US" u="none" dirty="0" smtClean="0"/>
                        <a:t>that Load should </a:t>
                      </a:r>
                      <a:r>
                        <a:rPr lang="en-US" dirty="0" smtClean="0"/>
                        <a:t>not receive financial benefit more than once for providing demand response (i.e. double payments).  </a:t>
                      </a:r>
                    </a:p>
                  </a:txBody>
                  <a:tcPr/>
                </a:tc>
                <a:tc>
                  <a:txBody>
                    <a:bodyPr/>
                    <a:lstStyle/>
                    <a:p>
                      <a:r>
                        <a:rPr lang="en-US" dirty="0" smtClean="0"/>
                        <a:t>Consensus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LMP-G cannot be enforced at </a:t>
                      </a:r>
                      <a:r>
                        <a:rPr lang="en-US" u="none" dirty="0" smtClean="0"/>
                        <a:t>the customer level.</a:t>
                      </a:r>
                      <a:r>
                        <a:rPr lang="en-US" u="none" baseline="0" dirty="0" smtClean="0"/>
                        <a:t>  Rather, </a:t>
                      </a:r>
                      <a:r>
                        <a:rPr lang="en-US" dirty="0" smtClean="0"/>
                        <a:t>incentives should be provided at the wholesale</a:t>
                      </a:r>
                      <a:r>
                        <a:rPr lang="en-US" baseline="0" dirty="0" smtClean="0"/>
                        <a:t> market level with the understanding that competitive retail market forces will cause the incentives to </a:t>
                      </a:r>
                      <a:r>
                        <a:rPr lang="en-US" dirty="0" smtClean="0"/>
                        <a:t>trickle down to customers and fulfill the principle of LMP-G.</a:t>
                      </a:r>
                      <a:endParaRPr lang="en-US" dirty="0"/>
                    </a:p>
                  </a:txBody>
                  <a:tcPr/>
                </a:tc>
                <a:tc>
                  <a:txBody>
                    <a:bodyPr/>
                    <a:lstStyle/>
                    <a:p>
                      <a:r>
                        <a:rPr lang="en-US" dirty="0" smtClean="0"/>
                        <a:t>Consensus</a:t>
                      </a:r>
                      <a:endParaRPr lang="en-US" dirty="0"/>
                    </a:p>
                  </a:txBody>
                  <a:tcPr/>
                </a:tc>
              </a:tr>
              <a:tr h="370840">
                <a:tc>
                  <a:txBody>
                    <a:bodyPr/>
                    <a:lstStyle/>
                    <a:p>
                      <a:r>
                        <a:rPr lang="en-US" dirty="0" smtClean="0"/>
                        <a:t>Neither Bid-to-Buy, LMP-VG nor LMP-Proxy $G can guarantee that every DR customer</a:t>
                      </a:r>
                      <a:r>
                        <a:rPr lang="en-US" baseline="0" dirty="0" smtClean="0"/>
                        <a:t> will</a:t>
                      </a:r>
                      <a:r>
                        <a:rPr lang="en-US" dirty="0" smtClean="0"/>
                        <a:t> not receive double payments.</a:t>
                      </a:r>
                      <a:endParaRPr lang="en-US" dirty="0"/>
                    </a:p>
                  </a:txBody>
                  <a:tcPr/>
                </a:tc>
                <a:tc>
                  <a:txBody>
                    <a:bodyPr/>
                    <a:lstStyle/>
                    <a:p>
                      <a:r>
                        <a:rPr lang="en-US" dirty="0" smtClean="0"/>
                        <a:t>Consensus</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29770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LMP-G Policy Issues Matrix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02548322"/>
              </p:ext>
            </p:extLst>
          </p:nvPr>
        </p:nvGraphicFramePr>
        <p:xfrm>
          <a:off x="457200" y="1600200"/>
          <a:ext cx="8229600" cy="4394200"/>
        </p:xfrm>
        <a:graphic>
          <a:graphicData uri="http://schemas.openxmlformats.org/drawingml/2006/table">
            <a:tbl>
              <a:tblPr firstRow="1" bandRow="1">
                <a:tableStyleId>{5C22544A-7EE6-4342-B048-85BDC9FD1C3A}</a:tableStyleId>
              </a:tblPr>
              <a:tblGrid>
                <a:gridCol w="6705600"/>
                <a:gridCol w="1524000"/>
              </a:tblGrid>
              <a:tr h="370840">
                <a:tc>
                  <a:txBody>
                    <a:bodyPr/>
                    <a:lstStyle/>
                    <a:p>
                      <a:r>
                        <a:rPr lang="en-US" dirty="0" smtClean="0"/>
                        <a:t>Policy Issue</a:t>
                      </a:r>
                      <a:endParaRPr lang="en-US" dirty="0"/>
                    </a:p>
                  </a:txBody>
                  <a:tcPr/>
                </a:tc>
                <a:tc>
                  <a:txBody>
                    <a:bodyPr/>
                    <a:lstStyle/>
                    <a:p>
                      <a:r>
                        <a:rPr lang="en-US" dirty="0" smtClean="0"/>
                        <a:t>Comment</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ERCOT can settle an LSE/REP QSE for energy not consumed and pay a Proxy $G value for that energy (</a:t>
                      </a:r>
                      <a:r>
                        <a:rPr lang="en-US" baseline="0" dirty="0" smtClean="0"/>
                        <a:t>UFE and T&amp;D Loss methodologies may be precedent)</a:t>
                      </a:r>
                      <a:r>
                        <a:rPr lang="en-US" dirty="0" smtClean="0"/>
                        <a:t>.</a:t>
                      </a:r>
                    </a:p>
                  </a:txBody>
                  <a:tcPr/>
                </a:tc>
                <a:tc>
                  <a:txBody>
                    <a:bodyPr/>
                    <a:lstStyle/>
                    <a:p>
                      <a:r>
                        <a:rPr lang="en-US" strike="noStrike" baseline="0" dirty="0" smtClean="0">
                          <a:solidFill>
                            <a:schemeClr val="tx1"/>
                          </a:solidFill>
                        </a:rPr>
                        <a:t>Consensus; may require PUCT Action</a:t>
                      </a:r>
                      <a:endParaRPr lang="en-US" strike="noStrike" baseline="0" dirty="0">
                        <a:solidFill>
                          <a:schemeClr val="tx1"/>
                        </a:solidFill>
                      </a:endParaRPr>
                    </a:p>
                  </a:txBody>
                  <a:tcPr/>
                </a:tc>
              </a:tr>
              <a:tr h="370840">
                <a:tc>
                  <a:txBody>
                    <a:bodyPr/>
                    <a:lstStyle/>
                    <a:p>
                      <a:r>
                        <a:rPr lang="en-US" dirty="0" smtClean="0"/>
                        <a:t>LSE/REP cannot bill a customer for energy not consumed without</a:t>
                      </a:r>
                      <a:r>
                        <a:rPr lang="en-US" baseline="0" dirty="0" smtClean="0"/>
                        <a:t> changes to PURA or PUCT Substantive Rules</a:t>
                      </a:r>
                      <a:r>
                        <a:rPr lang="en-US" dirty="0" smtClean="0"/>
                        <a: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Requires Leg/PUCT Action</a:t>
                      </a: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 established to track customer switches, rectify inadvertent switches, and notify both REP of Record and DR QSE.</a:t>
                      </a:r>
                    </a:p>
                  </a:txBody>
                  <a:tcPr/>
                </a:tc>
                <a:tc>
                  <a:txBody>
                    <a:bodyPr/>
                    <a:lstStyle/>
                    <a:p>
                      <a:r>
                        <a:rPr lang="en-US" strike="noStrike" baseline="0" dirty="0" smtClean="0">
                          <a:solidFill>
                            <a:schemeClr val="tx1"/>
                          </a:solidFill>
                        </a:rPr>
                        <a:t>Requires PUCT Action</a:t>
                      </a:r>
                      <a:endParaRPr lang="en-US" strike="noStrike" baseline="0" dirty="0">
                        <a:solidFill>
                          <a:schemeClr val="tx1"/>
                        </a:solidFill>
                      </a:endParaRP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REPs</a:t>
                      </a:r>
                      <a:r>
                        <a:rPr lang="en-US" baseline="0" dirty="0" smtClean="0"/>
                        <a:t> must have</a:t>
                      </a:r>
                      <a:r>
                        <a:rPr lang="en-US" dirty="0" smtClean="0"/>
                        <a:t> ability to charge an early termination fee if customer switches to DR QSE.</a:t>
                      </a:r>
                    </a:p>
                  </a:txBody>
                  <a:tcPr/>
                </a:tc>
                <a:tc>
                  <a:txBody>
                    <a:bodyPr/>
                    <a:lstStyle/>
                    <a:p>
                      <a:r>
                        <a:rPr lang="en-US" strike="noStrike" baseline="0" dirty="0" smtClean="0">
                          <a:solidFill>
                            <a:schemeClr val="tx1"/>
                          </a:solidFill>
                        </a:rPr>
                        <a:t>Requires PUCT Action</a:t>
                      </a:r>
                      <a:endParaRPr lang="en-US" strike="noStrike" baseline="0" dirty="0">
                        <a:solidFill>
                          <a:schemeClr val="tx1"/>
                        </a:solidFill>
                      </a:endParaRP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 established to</a:t>
                      </a:r>
                      <a:r>
                        <a:rPr lang="en-US" baseline="0" dirty="0" smtClean="0"/>
                        <a:t> define </a:t>
                      </a:r>
                      <a:r>
                        <a:rPr lang="en-US" dirty="0" smtClean="0"/>
                        <a:t>what will happen to a customer’s rate plan when customer joins a DR QSE, if the current retail service plan with the</a:t>
                      </a:r>
                      <a:r>
                        <a:rPr lang="en-US" baseline="0" dirty="0" smtClean="0"/>
                        <a:t> REP</a:t>
                      </a:r>
                      <a:r>
                        <a:rPr lang="en-US" dirty="0" smtClean="0"/>
                        <a:t> includes an incentive tied to DR capability.</a:t>
                      </a:r>
                    </a:p>
                  </a:txBody>
                  <a:tcPr/>
                </a:tc>
                <a:tc>
                  <a:txBody>
                    <a:bodyPr/>
                    <a:lstStyle/>
                    <a:p>
                      <a:r>
                        <a:rPr lang="en-US" strike="noStrike" baseline="0" dirty="0" smtClean="0">
                          <a:solidFill>
                            <a:schemeClr val="tx1"/>
                          </a:solidFill>
                        </a:rPr>
                        <a:t>Requires PUCT Action</a:t>
                      </a:r>
                      <a:endParaRPr lang="en-US" strike="noStrike" baseline="0" dirty="0">
                        <a:solidFill>
                          <a:schemeClr val="tx1"/>
                        </a:solidFill>
                      </a:endParaRPr>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413164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LMP-G Policy Issues Matrix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47313807"/>
              </p:ext>
            </p:extLst>
          </p:nvPr>
        </p:nvGraphicFramePr>
        <p:xfrm>
          <a:off x="457200" y="1600200"/>
          <a:ext cx="8229600" cy="4759960"/>
        </p:xfrm>
        <a:graphic>
          <a:graphicData uri="http://schemas.openxmlformats.org/drawingml/2006/table">
            <a:tbl>
              <a:tblPr firstRow="1" bandRow="1">
                <a:tableStyleId>{5C22544A-7EE6-4342-B048-85BDC9FD1C3A}</a:tableStyleId>
              </a:tblPr>
              <a:tblGrid>
                <a:gridCol w="6705600"/>
                <a:gridCol w="1524000"/>
              </a:tblGrid>
              <a:tr h="370840">
                <a:tc>
                  <a:txBody>
                    <a:bodyPr/>
                    <a:lstStyle/>
                    <a:p>
                      <a:r>
                        <a:rPr lang="en-US" dirty="0" smtClean="0"/>
                        <a:t>Policy Issue</a:t>
                      </a:r>
                      <a:endParaRPr lang="en-US" dirty="0"/>
                    </a:p>
                  </a:txBody>
                  <a:tcPr/>
                </a:tc>
                <a:tc>
                  <a:txBody>
                    <a:bodyPr/>
                    <a:lstStyle/>
                    <a:p>
                      <a:r>
                        <a:rPr lang="en-US" dirty="0" smtClean="0"/>
                        <a:t>Comment</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LSEs/REPs and DR QSEs should operate with comparable, equitable, and reasonable rules.</a:t>
                      </a:r>
                    </a:p>
                  </a:txBody>
                  <a:tcPr/>
                </a:tc>
                <a:tc>
                  <a:txBody>
                    <a:bodyPr/>
                    <a:lstStyle/>
                    <a:p>
                      <a:r>
                        <a:rPr lang="en-US" dirty="0" smtClean="0"/>
                        <a:t>Consensus</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 established to detail the mechanics of switch administration. </a:t>
                      </a:r>
                    </a:p>
                  </a:txBody>
                  <a:tcPr/>
                </a:tc>
                <a:tc>
                  <a:txBody>
                    <a:bodyPr/>
                    <a:lstStyle/>
                    <a:p>
                      <a:r>
                        <a:rPr lang="en-US" dirty="0" smtClean="0"/>
                        <a:t>PUCT</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 established to govern customer engagement and recruitment.</a:t>
                      </a:r>
                    </a:p>
                  </a:txBody>
                  <a:tcPr/>
                </a:tc>
                <a:tc>
                  <a:txBody>
                    <a:bodyPr/>
                    <a:lstStyle/>
                    <a:p>
                      <a:r>
                        <a:rPr lang="en-US" dirty="0" smtClean="0"/>
                        <a:t>PUCT</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 established to define consumer protection, including right of rescission and privacy of proprietary customer information.</a:t>
                      </a:r>
                    </a:p>
                  </a:txBody>
                  <a:tcPr/>
                </a:tc>
                <a:tc>
                  <a:txBody>
                    <a:bodyPr/>
                    <a:lstStyle/>
                    <a:p>
                      <a:r>
                        <a:rPr lang="en-US" dirty="0" smtClean="0"/>
                        <a:t>PUCT</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 established to track, validate, and contest (if erroneous) customer switching (e.g. from a REP DR program to a 3</a:t>
                      </a:r>
                      <a:r>
                        <a:rPr lang="en-US" baseline="30000" dirty="0" smtClean="0"/>
                        <a:t>rd</a:t>
                      </a:r>
                      <a:r>
                        <a:rPr lang="en-US" dirty="0" smtClean="0"/>
                        <a:t> Party).</a:t>
                      </a:r>
                    </a:p>
                  </a:txBody>
                  <a:tcPr/>
                </a:tc>
                <a:tc>
                  <a:txBody>
                    <a:bodyPr/>
                    <a:lstStyle/>
                    <a:p>
                      <a:r>
                        <a:rPr lang="en-US" dirty="0" smtClean="0"/>
                        <a:t>PUCT</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 established to define requirements and information disclosures to residential and small commercial customers (similar</a:t>
                      </a:r>
                      <a:r>
                        <a:rPr lang="en-US" baseline="0" dirty="0" smtClean="0"/>
                        <a:t> to Electricity Facts Label)</a:t>
                      </a:r>
                      <a:r>
                        <a:rPr lang="en-US" dirty="0" smtClean="0"/>
                        <a:t>.</a:t>
                      </a:r>
                    </a:p>
                  </a:txBody>
                  <a:tcPr/>
                </a:tc>
                <a:tc>
                  <a:txBody>
                    <a:bodyPr/>
                    <a:lstStyle/>
                    <a:p>
                      <a:r>
                        <a:rPr lang="en-US" dirty="0" smtClean="0"/>
                        <a:t>PUCT</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953513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LMP-G Policy Issues Matrix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3446239"/>
              </p:ext>
            </p:extLst>
          </p:nvPr>
        </p:nvGraphicFramePr>
        <p:xfrm>
          <a:off x="457200" y="1600200"/>
          <a:ext cx="8229600" cy="4765040"/>
        </p:xfrm>
        <a:graphic>
          <a:graphicData uri="http://schemas.openxmlformats.org/drawingml/2006/table">
            <a:tbl>
              <a:tblPr firstRow="1" bandRow="1">
                <a:tableStyleId>{5C22544A-7EE6-4342-B048-85BDC9FD1C3A}</a:tableStyleId>
              </a:tblPr>
              <a:tblGrid>
                <a:gridCol w="6705600"/>
                <a:gridCol w="1524000"/>
              </a:tblGrid>
              <a:tr h="370840">
                <a:tc>
                  <a:txBody>
                    <a:bodyPr/>
                    <a:lstStyle/>
                    <a:p>
                      <a:r>
                        <a:rPr lang="en-US" dirty="0" smtClean="0"/>
                        <a:t>Policy Issue</a:t>
                      </a:r>
                      <a:endParaRPr lang="en-US" dirty="0"/>
                    </a:p>
                  </a:txBody>
                  <a:tcPr/>
                </a:tc>
                <a:tc>
                  <a:txBody>
                    <a:bodyPr/>
                    <a:lstStyle/>
                    <a:p>
                      <a:r>
                        <a:rPr lang="en-US" dirty="0" smtClean="0"/>
                        <a:t>Comment</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ERCOT Stakeholders should strive to implement market policies which allow loads to contribute to wholesale price formation via active participation in the Real Time Market.</a:t>
                      </a:r>
                    </a:p>
                  </a:txBody>
                  <a:tcPr/>
                </a:tc>
                <a:tc>
                  <a:txBody>
                    <a:bodyPr/>
                    <a:lstStyle/>
                    <a:p>
                      <a:r>
                        <a:rPr lang="en-US" dirty="0" smtClean="0"/>
                        <a:t>Consensus</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Implementation of new market uplifts should be minimized.</a:t>
                      </a:r>
                    </a:p>
                  </a:txBody>
                  <a:tcPr/>
                </a:tc>
                <a:tc>
                  <a:txBody>
                    <a:bodyPr/>
                    <a:lstStyle/>
                    <a:p>
                      <a:r>
                        <a:rPr lang="en-US" dirty="0" smtClean="0"/>
                        <a:t>Consensus</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The existing ORDC and Loads in SCED “bid to buy” market structures should be preserved.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Consensus</a:t>
                      </a:r>
                    </a:p>
                    <a:p>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Cost of implementation should be weighed against potential participation and market benefits.</a:t>
                      </a:r>
                    </a:p>
                  </a:txBody>
                  <a:tcPr/>
                </a:tc>
                <a:tc>
                  <a:txBody>
                    <a:bodyPr/>
                    <a:lstStyle/>
                    <a:p>
                      <a:r>
                        <a:rPr lang="en-US" dirty="0" smtClean="0"/>
                        <a:t>Consensus</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LMP-Volumetric</a:t>
                      </a:r>
                      <a:r>
                        <a:rPr lang="en-US" baseline="0" dirty="0" smtClean="0"/>
                        <a:t> G should be implemented simultaneously with </a:t>
                      </a:r>
                      <a:r>
                        <a:rPr lang="en-US" dirty="0" smtClean="0"/>
                        <a:t>LMP-Proxy $G.  (Prioritizing</a:t>
                      </a:r>
                      <a:r>
                        <a:rPr lang="en-US" baseline="0" dirty="0" smtClean="0"/>
                        <a:t> Proxy $G implies preference for enabling residential participation over C&amp;I).</a:t>
                      </a:r>
                      <a:endParaRPr lang="en-US" dirty="0" smtClean="0"/>
                    </a:p>
                  </a:txBody>
                  <a:tcPr/>
                </a:tc>
                <a:tc>
                  <a:txBody>
                    <a:bodyPr/>
                    <a:lstStyle/>
                    <a:p>
                      <a:r>
                        <a:rPr lang="en-US" dirty="0" smtClean="0"/>
                        <a:t>No Consensus</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a:t>
                      </a:r>
                      <a:r>
                        <a:rPr lang="en-US" baseline="0" dirty="0" smtClean="0"/>
                        <a:t> need to be established</a:t>
                      </a:r>
                      <a:r>
                        <a:rPr lang="en-US" dirty="0" smtClean="0"/>
                        <a:t> to ensure DR QSEs are not participating with the same customers, similar to how switching</a:t>
                      </a:r>
                      <a:r>
                        <a:rPr lang="en-US" baseline="0" dirty="0" smtClean="0"/>
                        <a:t> rules prohibit </a:t>
                      </a:r>
                      <a:r>
                        <a:rPr lang="en-US" dirty="0" smtClean="0"/>
                        <a:t>REPs</a:t>
                      </a:r>
                      <a:r>
                        <a:rPr lang="en-US" baseline="0" dirty="0" smtClean="0"/>
                        <a:t> from participating with the same customers.</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Consensus</a:t>
                      </a:r>
                    </a:p>
                    <a:p>
                      <a:endParaRPr lang="en-US" dirty="0"/>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515840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743200"/>
            <a:ext cx="8229600" cy="3382963"/>
          </a:xfrm>
        </p:spPr>
        <p:txBody>
          <a:bodyPr/>
          <a:lstStyle/>
          <a:p>
            <a:r>
              <a:rPr lang="en-US" dirty="0" smtClean="0"/>
              <a:t>Following slides were not considered at 7/23 Subgroup meeting.</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31164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LMP-G Policy Issues Matrix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30174920"/>
              </p:ext>
            </p:extLst>
          </p:nvPr>
        </p:nvGraphicFramePr>
        <p:xfrm>
          <a:off x="457200" y="1600200"/>
          <a:ext cx="8229600" cy="4394200"/>
        </p:xfrm>
        <a:graphic>
          <a:graphicData uri="http://schemas.openxmlformats.org/drawingml/2006/table">
            <a:tbl>
              <a:tblPr firstRow="1" bandRow="1">
                <a:tableStyleId>{5C22544A-7EE6-4342-B048-85BDC9FD1C3A}</a:tableStyleId>
              </a:tblPr>
              <a:tblGrid>
                <a:gridCol w="6705600"/>
                <a:gridCol w="1524000"/>
              </a:tblGrid>
              <a:tr h="370840">
                <a:tc>
                  <a:txBody>
                    <a:bodyPr/>
                    <a:lstStyle/>
                    <a:p>
                      <a:r>
                        <a:rPr lang="en-US" dirty="0" smtClean="0"/>
                        <a:t>Policy Issue</a:t>
                      </a:r>
                      <a:endParaRPr lang="en-US" dirty="0"/>
                    </a:p>
                  </a:txBody>
                  <a:tcPr/>
                </a:tc>
                <a:tc>
                  <a:txBody>
                    <a:bodyPr/>
                    <a:lstStyle/>
                    <a:p>
                      <a:r>
                        <a:rPr lang="en-US" dirty="0" smtClean="0"/>
                        <a:t>Comment</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Enabling 3</a:t>
                      </a:r>
                      <a:r>
                        <a:rPr lang="en-US" sz="1800" kern="1200" baseline="30000" dirty="0" smtClean="0">
                          <a:solidFill>
                            <a:schemeClr val="dk1"/>
                          </a:solidFill>
                          <a:effectLst/>
                          <a:latin typeface="+mn-lt"/>
                          <a:ea typeface="+mn-ea"/>
                          <a:cs typeface="+mn-cs"/>
                        </a:rPr>
                        <a:t>rd</a:t>
                      </a:r>
                      <a:r>
                        <a:rPr lang="en-US" sz="1800" kern="1200" dirty="0" smtClean="0">
                          <a:solidFill>
                            <a:schemeClr val="dk1"/>
                          </a:solidFill>
                          <a:effectLst/>
                          <a:latin typeface="+mn-lt"/>
                          <a:ea typeface="+mn-ea"/>
                          <a:cs typeface="+mn-cs"/>
                        </a:rPr>
                        <a:t> Party DR QSE access, by itself, will not assure broader Load participation in SCED.  Additional market enhancements (e.g., MIRTM) will need to be considered to address DR operational concerns with the real-time market.</a:t>
                      </a:r>
                      <a:endParaRPr lang="en-US" dirty="0" smtClean="0"/>
                    </a:p>
                  </a:txBody>
                  <a:tcPr/>
                </a:tc>
                <a:tc>
                  <a:txBody>
                    <a:bodyPr/>
                    <a:lstStyle/>
                    <a:p>
                      <a:r>
                        <a:rPr lang="en-US" dirty="0" smtClean="0">
                          <a:solidFill>
                            <a:schemeClr val="tx1"/>
                          </a:solidFill>
                        </a:rPr>
                        <a:t>???</a:t>
                      </a:r>
                      <a:endParaRPr lang="en-US"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Certain retail rates should disqualify a customer from participation</a:t>
                      </a:r>
                      <a:r>
                        <a:rPr lang="en-US" baseline="0" dirty="0" smtClean="0"/>
                        <a:t> in a DR QSE ALR.</a:t>
                      </a:r>
                      <a:endParaRPr lang="en-US" dirty="0" smtClean="0"/>
                    </a:p>
                  </a:txBody>
                  <a:tcPr/>
                </a:tc>
                <a:tc>
                  <a:txBody>
                    <a:bodyPr/>
                    <a:lstStyle/>
                    <a:p>
                      <a:r>
                        <a:rPr lang="en-US" dirty="0" smtClean="0">
                          <a:solidFill>
                            <a:schemeClr val="tx1"/>
                          </a:solidFill>
                        </a:rPr>
                        <a:t>No Consensus</a:t>
                      </a:r>
                      <a:endParaRPr lang="en-US" dirty="0">
                        <a:solidFill>
                          <a:schemeClr val="tx1"/>
                        </a:solidFill>
                      </a:endParaRP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A mechanism will need to be designed to enforce retail rate disqualification.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No Consensus</a:t>
                      </a:r>
                    </a:p>
                    <a:p>
                      <a:endParaRPr lang="en-US" dirty="0">
                        <a:solidFill>
                          <a:schemeClr val="tx1"/>
                        </a:solidFill>
                      </a:endParaRP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A default rate must be established that a REP will move</a:t>
                      </a:r>
                      <a:r>
                        <a:rPr lang="en-US" baseline="0" dirty="0" smtClean="0"/>
                        <a:t> a customer to if their rate is inconsistent with Proxy $G and they signed up with a DR QSE.</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No Consensus</a:t>
                      </a:r>
                    </a:p>
                    <a:p>
                      <a:endParaRPr lang="en-US" dirty="0">
                        <a:solidFill>
                          <a:schemeClr val="tx1"/>
                        </a:solidFill>
                      </a:endParaRPr>
                    </a:p>
                  </a:txBody>
                  <a:tcPr/>
                </a:tc>
              </a:tr>
              <a:tr h="370840">
                <a:tc>
                  <a:txBody>
                    <a:bodyPr/>
                    <a:lstStyle/>
                    <a:p>
                      <a:r>
                        <a:rPr lang="en-US" dirty="0" smtClean="0"/>
                        <a:t>The value of Proxy $G should be determined</a:t>
                      </a:r>
                      <a:r>
                        <a:rPr lang="en-US" baseline="0" dirty="0" smtClean="0"/>
                        <a:t> using the POLR rate structure.</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No Consensus</a:t>
                      </a:r>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5128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LMP-G Policy Issues Matrix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68838843"/>
              </p:ext>
            </p:extLst>
          </p:nvPr>
        </p:nvGraphicFramePr>
        <p:xfrm>
          <a:off x="457200" y="1600200"/>
          <a:ext cx="8229600" cy="4587240"/>
        </p:xfrm>
        <a:graphic>
          <a:graphicData uri="http://schemas.openxmlformats.org/drawingml/2006/table">
            <a:tbl>
              <a:tblPr firstRow="1" bandRow="1">
                <a:tableStyleId>{5C22544A-7EE6-4342-B048-85BDC9FD1C3A}</a:tableStyleId>
              </a:tblPr>
              <a:tblGrid>
                <a:gridCol w="6705600"/>
                <a:gridCol w="1524000"/>
              </a:tblGrid>
              <a:tr h="370840">
                <a:tc>
                  <a:txBody>
                    <a:bodyPr/>
                    <a:lstStyle/>
                    <a:p>
                      <a:r>
                        <a:rPr lang="en-US" dirty="0" smtClean="0"/>
                        <a:t>Policy Issue</a:t>
                      </a:r>
                      <a:endParaRPr lang="en-US" dirty="0"/>
                    </a:p>
                  </a:txBody>
                  <a:tcPr/>
                </a:tc>
                <a:tc>
                  <a:txBody>
                    <a:bodyPr/>
                    <a:lstStyle/>
                    <a:p>
                      <a:r>
                        <a:rPr lang="en-US" dirty="0" smtClean="0"/>
                        <a:t>Comment</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DR Provider should become a new type of ERCOT Market Participant.</a:t>
                      </a:r>
                    </a:p>
                  </a:txBody>
                  <a:tcPr/>
                </a:tc>
                <a:tc>
                  <a:txBody>
                    <a:bodyPr/>
                    <a:lstStyle/>
                    <a:p>
                      <a:r>
                        <a:rPr lang="en-US" dirty="0" smtClean="0"/>
                        <a:t>Consensus?</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Customers should have a DR Provider of Record (DRPOR), similar to REP of Record.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Consensus?</a:t>
                      </a:r>
                    </a:p>
                    <a:p>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 adopted to prevent DR-blocker strategies by REPs</a:t>
                      </a:r>
                      <a:r>
                        <a:rPr lang="en-US" baseline="0" dirty="0" smtClean="0"/>
                        <a:t> and</a:t>
                      </a:r>
                      <a:r>
                        <a:rPr lang="en-US" dirty="0" smtClean="0"/>
                        <a:t> REP offer blocker strategies by DR QSEs.</a:t>
                      </a:r>
                    </a:p>
                  </a:txBody>
                  <a:tcPr/>
                </a:tc>
                <a:tc>
                  <a:txBody>
                    <a:bodyPr/>
                    <a:lstStyle/>
                    <a:p>
                      <a:r>
                        <a:rPr lang="en-US" dirty="0" smtClean="0"/>
                        <a:t>PUCT</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a:t>
                      </a:r>
                      <a:r>
                        <a:rPr lang="en-US" baseline="0" dirty="0" smtClean="0"/>
                        <a:t> established to resolve </a:t>
                      </a:r>
                      <a:r>
                        <a:rPr lang="en-US" dirty="0" smtClean="0"/>
                        <a:t>competing claims for DRPOR.</a:t>
                      </a:r>
                    </a:p>
                  </a:txBody>
                  <a:tcPr/>
                </a:tc>
                <a:tc>
                  <a:txBody>
                    <a:bodyPr/>
                    <a:lstStyle/>
                    <a:p>
                      <a:r>
                        <a:rPr lang="en-US" dirty="0" smtClean="0"/>
                        <a:t>PUCT</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A</a:t>
                      </a:r>
                      <a:r>
                        <a:rPr lang="en-US" baseline="0" dirty="0" smtClean="0"/>
                        <a:t> LSE/</a:t>
                      </a:r>
                      <a:r>
                        <a:rPr lang="en-US" dirty="0" smtClean="0"/>
                        <a:t>REP can be a DRPOR for another LSEs/REPs customers.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No Consensus</a:t>
                      </a: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Rules must be established to manage DR QSE ALRs which contain</a:t>
                      </a:r>
                      <a:r>
                        <a:rPr lang="en-US" baseline="0" dirty="0" smtClean="0"/>
                        <a:t> customers from numerous </a:t>
                      </a:r>
                      <a:r>
                        <a:rPr lang="en-US" dirty="0" smtClean="0"/>
                        <a:t>LSEs/REPs</a:t>
                      </a:r>
                      <a:r>
                        <a:rPr lang="en-US" baseline="0" dirty="0" smtClean="0"/>
                        <a:t>, including maintaining minimum LSE/REP portfolio sizes within ALRs</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Consensus</a:t>
                      </a: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A</a:t>
                      </a:r>
                      <a:r>
                        <a:rPr lang="en-US" baseline="0" dirty="0" smtClean="0"/>
                        <a:t> </a:t>
                      </a:r>
                      <a:r>
                        <a:rPr lang="en-US" dirty="0" smtClean="0"/>
                        <a:t>LSE/REP DRPOR (serves 100% of its ALR Load) should have the option of participating with either an Offer to Sell or a Bid to Buy.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No Consensus</a:t>
                      </a:r>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188977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4244</TotalTime>
  <Words>1094</Words>
  <Application>Microsoft Office PowerPoint</Application>
  <PresentationFormat>On-screen Show (4:3)</PresentationFormat>
  <Paragraphs>129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LMP-G Policy Issues Matrix</vt:lpstr>
      <vt:lpstr>TAC Motion on LMP-G</vt:lpstr>
      <vt:lpstr>LMP-G Policy Issues Matrix</vt:lpstr>
      <vt:lpstr>LMP-G Policy Issues Matrix</vt:lpstr>
      <vt:lpstr>LMP-G Policy Issues Matrix</vt:lpstr>
      <vt:lpstr>LMP-G Policy Issues Matrix</vt:lpstr>
      <vt:lpstr>PowerPoint Presentation</vt:lpstr>
      <vt:lpstr>LMP-G Policy Issues Matrix</vt:lpstr>
      <vt:lpstr>LMP-G Policy Issues Matrix</vt:lpstr>
      <vt:lpstr>LMP-G Policy Issues Matrix</vt:lpstr>
      <vt:lpstr>LMP-G Policy Issues Matrix</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 Motion on LMP-G</dc:title>
  <dc:creator>Barnes, Bill</dc:creator>
  <cp:lastModifiedBy>Bill Barnes (NRG)</cp:lastModifiedBy>
  <cp:revision>66</cp:revision>
  <dcterms:created xsi:type="dcterms:W3CDTF">2006-08-16T00:00:00Z</dcterms:created>
  <dcterms:modified xsi:type="dcterms:W3CDTF">2015-07-31T18:57:39Z</dcterms:modified>
</cp:coreProperties>
</file>