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5"/>
  </p:notesMasterIdLst>
  <p:handoutMasterIdLst>
    <p:handoutMasterId r:id="rId26"/>
  </p:handoutMasterIdLst>
  <p:sldIdLst>
    <p:sldId id="260" r:id="rId6"/>
    <p:sldId id="261" r:id="rId7"/>
    <p:sldId id="287" r:id="rId8"/>
    <p:sldId id="288" r:id="rId9"/>
    <p:sldId id="289" r:id="rId10"/>
    <p:sldId id="290" r:id="rId11"/>
    <p:sldId id="292" r:id="rId12"/>
    <p:sldId id="293" r:id="rId13"/>
    <p:sldId id="294" r:id="rId14"/>
    <p:sldId id="295" r:id="rId15"/>
    <p:sldId id="296" r:id="rId16"/>
    <p:sldId id="297" r:id="rId17"/>
    <p:sldId id="281" r:id="rId18"/>
    <p:sldId id="282" r:id="rId19"/>
    <p:sldId id="284" r:id="rId20"/>
    <p:sldId id="298" r:id="rId21"/>
    <p:sldId id="299" r:id="rId22"/>
    <p:sldId id="301" r:id="rId23"/>
    <p:sldId id="300" r:id="rId2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95" d="100"/>
          <a:sy n="95" d="100"/>
        </p:scale>
        <p:origin x="-108" y="-12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197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0.bin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ep.ercot.com/carr/CRR/CRR%20Cost%20vs%20Value%20Reporting/CRR%20Cost%20vs.%20Value%20with%20Derations%20and%20Shortfalls%20-%20Jan%20'13%20thru%20Jun%20'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http://ep.ercot.com/carr/CRR/CRR%20Cost%20vs%20Value%20Reporting/CRR%20Cost%20vs.%20Value%20with%20Derations%20and%20Shortfalls%20-%20Jan%20'13%20thru%20Jun%20'15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1.bin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2.bin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3.bin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Transactions Submitted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LTAS</c:v>
          </c:tx>
          <c:invertIfNegative val="0"/>
          <c:cat>
            <c:strRef>
              <c:f>'[Recent Auction Activity Plots.xlsx]LTASs'!$B$2:$B$5</c:f>
              <c:strCache>
                <c:ptCount val="4"/>
                <c:pt idx="0">
                  <c:v>Seq. 1</c:v>
                </c:pt>
                <c:pt idx="1">
                  <c:v>Seq. 2</c:v>
                </c:pt>
                <c:pt idx="2">
                  <c:v>Seq. 3</c:v>
                </c:pt>
                <c:pt idx="3">
                  <c:v>Seq. 4</c:v>
                </c:pt>
              </c:strCache>
            </c:strRef>
          </c:cat>
          <c:val>
            <c:numRef>
              <c:f>'[Recent Auction Activity Plots.xlsx]LTASs'!$D$18:$D$21</c:f>
              <c:numCache>
                <c:formatCode>#,##0_);\(#,##0\)</c:formatCode>
                <c:ptCount val="4"/>
                <c:pt idx="0">
                  <c:v>130426</c:v>
                </c:pt>
                <c:pt idx="1">
                  <c:v>141636</c:v>
                </c:pt>
                <c:pt idx="2">
                  <c:v>173447</c:v>
                </c:pt>
                <c:pt idx="3">
                  <c:v>153090</c:v>
                </c:pt>
              </c:numCache>
            </c:numRef>
          </c:val>
        </c:ser>
        <c:ser>
          <c:idx val="1"/>
          <c:order val="1"/>
          <c:tx>
            <c:v>Previous LTAS</c:v>
          </c:tx>
          <c:invertIfNegative val="0"/>
          <c:val>
            <c:numRef>
              <c:f>'[Recent Auction Activity Plots.xlsx]LTASs'!$D$14:$D$17</c:f>
              <c:numCache>
                <c:formatCode>#,##0_);\(#,##0\)</c:formatCode>
                <c:ptCount val="4"/>
                <c:pt idx="0">
                  <c:v>117079</c:v>
                </c:pt>
                <c:pt idx="1">
                  <c:v>126494</c:v>
                </c:pt>
                <c:pt idx="2">
                  <c:v>122166</c:v>
                </c:pt>
                <c:pt idx="3">
                  <c:v>121726</c:v>
                </c:pt>
              </c:numCache>
            </c:numRef>
          </c:val>
        </c:ser>
        <c:ser>
          <c:idx val="2"/>
          <c:order val="2"/>
          <c:tx>
            <c:v>Year Prior LTAS</c:v>
          </c:tx>
          <c:invertIfNegative val="0"/>
          <c:val>
            <c:numRef>
              <c:f>'[Recent Auction Activity Plots.xlsx]LTASs'!$D$10:$D$13</c:f>
              <c:numCache>
                <c:formatCode>#,##0_);\(#,##0\)</c:formatCode>
                <c:ptCount val="4"/>
                <c:pt idx="0">
                  <c:v>99014</c:v>
                </c:pt>
                <c:pt idx="1">
                  <c:v>102279</c:v>
                </c:pt>
                <c:pt idx="2">
                  <c:v>101563</c:v>
                </c:pt>
                <c:pt idx="3">
                  <c:v>96086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528448"/>
        <c:axId val="135530368"/>
      </c:barChart>
      <c:catAx>
        <c:axId val="135528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Sequence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35530368"/>
        <c:crosses val="autoZero"/>
        <c:auto val="1"/>
        <c:lblAlgn val="ctr"/>
        <c:lblOffset val="100"/>
        <c:noMultiLvlLbl val="0"/>
      </c:catAx>
      <c:valAx>
        <c:axId val="135530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Transactions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135528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</a:t>
            </a:r>
            <a:r>
              <a:rPr lang="en-US" baseline="0"/>
              <a:t> Net Auction Revenue </a:t>
            </a:r>
            <a:r>
              <a:rPr lang="en-US"/>
              <a:t>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Auctions'!$J$26:$J$37</c:f>
              <c:numCache>
                <c:formatCode>"$"#,##0</c:formatCode>
                <c:ptCount val="12"/>
                <c:pt idx="0">
                  <c:v>6303390.3700000001</c:v>
                </c:pt>
                <c:pt idx="1">
                  <c:v>5883125.3300000001</c:v>
                </c:pt>
                <c:pt idx="2">
                  <c:v>5728678.5</c:v>
                </c:pt>
                <c:pt idx="3">
                  <c:v>7096735.9100000001</c:v>
                </c:pt>
                <c:pt idx="4">
                  <c:v>8613809.6199999992</c:v>
                </c:pt>
                <c:pt idx="5">
                  <c:v>7474151.7999999998</c:v>
                </c:pt>
                <c:pt idx="6">
                  <c:v>9886476.2899999991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Auctions'!$J$14:$J$25</c:f>
              <c:numCache>
                <c:formatCode>"$"#,##0</c:formatCode>
                <c:ptCount val="12"/>
                <c:pt idx="0">
                  <c:v>4089380.85</c:v>
                </c:pt>
                <c:pt idx="1">
                  <c:v>2876982.2</c:v>
                </c:pt>
                <c:pt idx="2">
                  <c:v>6757852.6699999999</c:v>
                </c:pt>
                <c:pt idx="3">
                  <c:v>5980819.0300000003</c:v>
                </c:pt>
                <c:pt idx="4">
                  <c:v>8914194.5</c:v>
                </c:pt>
                <c:pt idx="5">
                  <c:v>13210623.98</c:v>
                </c:pt>
                <c:pt idx="6">
                  <c:v>15502819.82</c:v>
                </c:pt>
                <c:pt idx="7">
                  <c:v>8685427.3300000001</c:v>
                </c:pt>
                <c:pt idx="8">
                  <c:v>7752803.3399999999</c:v>
                </c:pt>
                <c:pt idx="9">
                  <c:v>6542350.4800000004</c:v>
                </c:pt>
                <c:pt idx="10">
                  <c:v>5472916.6100000003</c:v>
                </c:pt>
                <c:pt idx="11">
                  <c:v>7717846.7199999997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Auctions'!$J$2:$J$13</c:f>
              <c:numCache>
                <c:formatCode>"$"#,##0</c:formatCode>
                <c:ptCount val="12"/>
                <c:pt idx="0">
                  <c:v>6721674.6399999736</c:v>
                </c:pt>
                <c:pt idx="1">
                  <c:v>4727604.6900000423</c:v>
                </c:pt>
                <c:pt idx="2">
                  <c:v>3182774.8100000219</c:v>
                </c:pt>
                <c:pt idx="3">
                  <c:v>7665958.1500000665</c:v>
                </c:pt>
                <c:pt idx="4">
                  <c:v>12869258.420000214</c:v>
                </c:pt>
                <c:pt idx="5">
                  <c:v>16145997.59</c:v>
                </c:pt>
                <c:pt idx="6">
                  <c:v>12026872.800000159</c:v>
                </c:pt>
                <c:pt idx="7">
                  <c:v>10254875.689999836</c:v>
                </c:pt>
                <c:pt idx="8">
                  <c:v>6286784.4699999997</c:v>
                </c:pt>
                <c:pt idx="9">
                  <c:v>7632553.4100000001</c:v>
                </c:pt>
                <c:pt idx="10">
                  <c:v>7999601.9100000001</c:v>
                </c:pt>
                <c:pt idx="11">
                  <c:v>3803905.85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978176"/>
        <c:axId val="134980352"/>
      </c:barChart>
      <c:catAx>
        <c:axId val="134978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980352"/>
        <c:crosses val="autoZero"/>
        <c:auto val="1"/>
        <c:lblAlgn val="ctr"/>
        <c:lblOffset val="100"/>
        <c:noMultiLvlLbl val="0"/>
      </c:catAx>
      <c:valAx>
        <c:axId val="134980352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134978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Monthly CRR Settlement vs. Auction Cost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787680660424009"/>
          <c:y val="8.7451452612883909E-2"/>
          <c:w val="0.84600127336625341"/>
          <c:h val="0.4777143149273438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'Summary Table'!$U$1</c:f>
              <c:strCache>
                <c:ptCount val="1"/>
                <c:pt idx="0">
                  <c:v>Final CRR Shortfall Amount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Table'!$X$14:$X$37</c:f>
              <c:numCache>
                <c:formatCode>"$"#,##0.00</c:formatCode>
                <c:ptCount val="24"/>
                <c:pt idx="0">
                  <c:v>25044668.93692638</c:v>
                </c:pt>
                <c:pt idx="1">
                  <c:v>47710240.895206422</c:v>
                </c:pt>
                <c:pt idx="2">
                  <c:v>31286527.812144343</c:v>
                </c:pt>
                <c:pt idx="3">
                  <c:v>73879281.78588286</c:v>
                </c:pt>
                <c:pt idx="4">
                  <c:v>55023624.40550074</c:v>
                </c:pt>
                <c:pt idx="5">
                  <c:v>28722580.609346412</c:v>
                </c:pt>
                <c:pt idx="6">
                  <c:v>32883761.295198288</c:v>
                </c:pt>
                <c:pt idx="7">
                  <c:v>25541674.727530111</c:v>
                </c:pt>
                <c:pt idx="8">
                  <c:v>38414161.248288736</c:v>
                </c:pt>
                <c:pt idx="9">
                  <c:v>114358076.58285126</c:v>
                </c:pt>
                <c:pt idx="10">
                  <c:v>38285684.303374767</c:v>
                </c:pt>
                <c:pt idx="11">
                  <c:v>9801350.619414093</c:v>
                </c:pt>
                <c:pt idx="12">
                  <c:v>18347323.681541171</c:v>
                </c:pt>
                <c:pt idx="13">
                  <c:v>18138434.236178763</c:v>
                </c:pt>
                <c:pt idx="14">
                  <c:v>20109873.286032356</c:v>
                </c:pt>
                <c:pt idx="15">
                  <c:v>23145708.167989053</c:v>
                </c:pt>
                <c:pt idx="16">
                  <c:v>23024824.537388299</c:v>
                </c:pt>
                <c:pt idx="17">
                  <c:v>40406239.059267759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3"/>
          <c:order val="2"/>
          <c:tx>
            <c:strRef>
              <c:f>'Summary Table'!$H$1</c:f>
              <c:strCache>
                <c:ptCount val="1"/>
                <c:pt idx="0">
                  <c:v>CRR Deration Amount after Hedge Value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Table'!$W$14:$W$37</c:f>
              <c:numCache>
                <c:formatCode>"$"#,##0.00</c:formatCode>
                <c:ptCount val="24"/>
                <c:pt idx="0">
                  <c:v>25044668.93692638</c:v>
                </c:pt>
                <c:pt idx="1">
                  <c:v>47710240.895206422</c:v>
                </c:pt>
                <c:pt idx="2">
                  <c:v>31286527.812144343</c:v>
                </c:pt>
                <c:pt idx="3">
                  <c:v>62729548.145882867</c:v>
                </c:pt>
                <c:pt idx="4">
                  <c:v>55023624.40550074</c:v>
                </c:pt>
                <c:pt idx="5">
                  <c:v>28722580.609346412</c:v>
                </c:pt>
                <c:pt idx="6">
                  <c:v>32883761.295198288</c:v>
                </c:pt>
                <c:pt idx="7">
                  <c:v>25541674.727530111</c:v>
                </c:pt>
                <c:pt idx="8">
                  <c:v>38414161.248288736</c:v>
                </c:pt>
                <c:pt idx="9">
                  <c:v>114358076.58285126</c:v>
                </c:pt>
                <c:pt idx="10">
                  <c:v>38285684.303374767</c:v>
                </c:pt>
                <c:pt idx="11">
                  <c:v>9801350.619414093</c:v>
                </c:pt>
                <c:pt idx="12">
                  <c:v>18347323.681541171</c:v>
                </c:pt>
                <c:pt idx="13">
                  <c:v>18138434.236178763</c:v>
                </c:pt>
                <c:pt idx="14">
                  <c:v>20109873.286032356</c:v>
                </c:pt>
                <c:pt idx="15">
                  <c:v>23145708.167989053</c:v>
                </c:pt>
                <c:pt idx="16">
                  <c:v>23024824.537388299</c:v>
                </c:pt>
                <c:pt idx="17">
                  <c:v>40406239.059267759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2"/>
          <c:order val="3"/>
          <c:tx>
            <c:v>Final CRR Payment</c:v>
          </c:tx>
          <c:spPr>
            <a:solidFill>
              <a:srgbClr val="00B05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Table'!$V$14:$V$37</c:f>
              <c:numCache>
                <c:formatCode>"$"#,##0.00</c:formatCode>
                <c:ptCount val="24"/>
                <c:pt idx="0">
                  <c:v>24942465.82</c:v>
                </c:pt>
                <c:pt idx="1">
                  <c:v>47361202.829999998</c:v>
                </c:pt>
                <c:pt idx="2">
                  <c:v>30905884.449999996</c:v>
                </c:pt>
                <c:pt idx="3">
                  <c:v>60146016.470000006</c:v>
                </c:pt>
                <c:pt idx="4">
                  <c:v>54131267.670000002</c:v>
                </c:pt>
                <c:pt idx="5">
                  <c:v>28521684.370000005</c:v>
                </c:pt>
                <c:pt idx="6">
                  <c:v>32650499.710000001</c:v>
                </c:pt>
                <c:pt idx="7">
                  <c:v>25517890.280000001</c:v>
                </c:pt>
                <c:pt idx="8">
                  <c:v>35738221.82</c:v>
                </c:pt>
                <c:pt idx="9">
                  <c:v>105770988.05000001</c:v>
                </c:pt>
                <c:pt idx="10">
                  <c:v>35996684.129999995</c:v>
                </c:pt>
                <c:pt idx="11">
                  <c:v>9110429.5599999987</c:v>
                </c:pt>
                <c:pt idx="12">
                  <c:v>17862382.810000002</c:v>
                </c:pt>
                <c:pt idx="13">
                  <c:v>17708717.370000001</c:v>
                </c:pt>
                <c:pt idx="14">
                  <c:v>19342866.470000003</c:v>
                </c:pt>
                <c:pt idx="15">
                  <c:v>22633009.690000005</c:v>
                </c:pt>
                <c:pt idx="16">
                  <c:v>21918808.02</c:v>
                </c:pt>
                <c:pt idx="17">
                  <c:v>40011785.209999993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5"/>
          <c:order val="4"/>
          <c:tx>
            <c:strRef>
              <c:f>'Summary Table'!$O$1</c:f>
              <c:strCache>
                <c:ptCount val="1"/>
                <c:pt idx="0">
                  <c:v>Load-Allocated CRR Amount After Rolling Fund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Table'!$S$14:$S$37</c:f>
              <c:numCache>
                <c:formatCode>"$"#,##0.00</c:formatCode>
                <c:ptCount val="24"/>
                <c:pt idx="0">
                  <c:v>-3685632.01</c:v>
                </c:pt>
                <c:pt idx="1">
                  <c:v>-9055518.5099999998</c:v>
                </c:pt>
                <c:pt idx="2">
                  <c:v>-5418730.3200000003</c:v>
                </c:pt>
                <c:pt idx="3">
                  <c:v>0</c:v>
                </c:pt>
                <c:pt idx="4">
                  <c:v>-127275.69</c:v>
                </c:pt>
                <c:pt idx="5">
                  <c:v>-1980934.62</c:v>
                </c:pt>
                <c:pt idx="6">
                  <c:v>-3686296.43</c:v>
                </c:pt>
                <c:pt idx="7">
                  <c:v>-9302875.3900000006</c:v>
                </c:pt>
                <c:pt idx="8">
                  <c:v>-974674.13</c:v>
                </c:pt>
                <c:pt idx="9">
                  <c:v>-1001607.47</c:v>
                </c:pt>
                <c:pt idx="10">
                  <c:v>-2267372.75</c:v>
                </c:pt>
                <c:pt idx="11">
                  <c:v>-20580</c:v>
                </c:pt>
                <c:pt idx="12">
                  <c:v>-1747349</c:v>
                </c:pt>
                <c:pt idx="13">
                  <c:v>-2096606</c:v>
                </c:pt>
                <c:pt idx="14">
                  <c:v>-2853013</c:v>
                </c:pt>
                <c:pt idx="15">
                  <c:v>-1270628.04</c:v>
                </c:pt>
                <c:pt idx="16">
                  <c:v>0</c:v>
                </c:pt>
                <c:pt idx="17">
                  <c:v>-3211328.79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4"/>
          <c:order val="5"/>
          <c:tx>
            <c:strRef>
              <c:f>'Summary Table'!$M$1</c:f>
              <c:strCache>
                <c:ptCount val="1"/>
                <c:pt idx="0">
                  <c:v>Rolling CRR Balancing Account Fund at Month End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'Summary Table'!$A$14:$A$37</c:f>
              <c:numCache>
                <c:formatCode>mmm\ \'yy</c:formatCode>
                <c:ptCount val="2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</c:numCache>
            </c:numRef>
          </c:cat>
          <c:val>
            <c:numRef>
              <c:f>'Summary Table'!$P$14:$P$37</c:f>
              <c:numCache>
                <c:formatCode>"$"#,##0.00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-20580</c:v>
                </c:pt>
                <c:pt idx="12">
                  <c:v>-1767929</c:v>
                </c:pt>
                <c:pt idx="13">
                  <c:v>-3864535</c:v>
                </c:pt>
                <c:pt idx="14">
                  <c:v>-6717548</c:v>
                </c:pt>
                <c:pt idx="15">
                  <c:v>-7988176.04</c:v>
                </c:pt>
                <c:pt idx="16">
                  <c:v>-6692320.7800000003</c:v>
                </c:pt>
                <c:pt idx="17">
                  <c:v>-9903649.5700000003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100"/>
        <c:axId val="38912000"/>
        <c:axId val="38913920"/>
      </c:barChart>
      <c:lineChart>
        <c:grouping val="standard"/>
        <c:varyColors val="0"/>
        <c:ser>
          <c:idx val="0"/>
          <c:order val="0"/>
          <c:tx>
            <c:v>CRR Auction Cost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'Summary Table'!$A$14:$A$31</c:f>
              <c:numCache>
                <c:formatCode>mmm\ \'yy</c:formatCode>
                <c:ptCount val="18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</c:numCache>
            </c:numRef>
          </c:cat>
          <c:val>
            <c:numRef>
              <c:f>'Summary Table'!$B$14:$B$37</c:f>
              <c:numCache>
                <c:formatCode>"$"#,##0.00</c:formatCode>
                <c:ptCount val="24"/>
                <c:pt idx="0">
                  <c:v>20626904.433869921</c:v>
                </c:pt>
                <c:pt idx="1">
                  <c:v>17786887.628073338</c:v>
                </c:pt>
                <c:pt idx="2">
                  <c:v>25841719.772143312</c:v>
                </c:pt>
                <c:pt idx="3">
                  <c:v>29082309.53647409</c:v>
                </c:pt>
                <c:pt idx="4">
                  <c:v>33053043.520183418</c:v>
                </c:pt>
                <c:pt idx="5">
                  <c:v>39972428.780448385</c:v>
                </c:pt>
                <c:pt idx="6">
                  <c:v>50868177.93541906</c:v>
                </c:pt>
                <c:pt idx="7">
                  <c:v>44213375.461118013</c:v>
                </c:pt>
                <c:pt idx="8">
                  <c:v>35104495.830926664</c:v>
                </c:pt>
                <c:pt idx="9">
                  <c:v>30750547.290586311</c:v>
                </c:pt>
                <c:pt idx="10">
                  <c:v>22509724.093024101</c:v>
                </c:pt>
                <c:pt idx="11">
                  <c:v>25086268.497733489</c:v>
                </c:pt>
                <c:pt idx="12">
                  <c:v>22650803.126233708</c:v>
                </c:pt>
                <c:pt idx="13">
                  <c:v>21254656.356430937</c:v>
                </c:pt>
                <c:pt idx="14">
                  <c:v>25371852.362192012</c:v>
                </c:pt>
                <c:pt idx="15">
                  <c:v>31609362.99398512</c:v>
                </c:pt>
                <c:pt idx="16">
                  <c:v>34488133.064175993</c:v>
                </c:pt>
                <c:pt idx="17">
                  <c:v>35567334.576982237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12000"/>
        <c:axId val="38913920"/>
      </c:lineChart>
      <c:dateAx>
        <c:axId val="38912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Operating Month</a:t>
                </a:r>
              </a:p>
            </c:rich>
          </c:tx>
          <c:layout/>
          <c:overlay val="0"/>
        </c:title>
        <c:numFmt formatCode="mmm\ \'yy" sourceLinked="1"/>
        <c:majorTickMark val="out"/>
        <c:minorTickMark val="none"/>
        <c:tickLblPos val="low"/>
        <c:txPr>
          <a:bodyPr rot="-5400000"/>
          <a:lstStyle/>
          <a:p>
            <a:pPr>
              <a:defRPr/>
            </a:pPr>
            <a:endParaRPr lang="en-US"/>
          </a:p>
        </c:txPr>
        <c:crossAx val="38913920"/>
        <c:crosses val="autoZero"/>
        <c:auto val="1"/>
        <c:lblOffset val="100"/>
        <c:baseTimeUnit val="months"/>
        <c:majorUnit val="1"/>
        <c:majorTimeUnit val="months"/>
      </c:dateAx>
      <c:valAx>
        <c:axId val="38913920"/>
        <c:scaling>
          <c:orientation val="minMax"/>
          <c:max val="120000000"/>
          <c:min val="-2000000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38912000"/>
        <c:crosses val="autoZero"/>
        <c:crossBetween val="between"/>
        <c:majorUnit val="20000000"/>
      </c:valAx>
    </c:plotArea>
    <c:legend>
      <c:legendPos val="b"/>
      <c:layout>
        <c:manualLayout>
          <c:xMode val="edge"/>
          <c:yMode val="edge"/>
          <c:x val="8.577094290980776E-2"/>
          <c:y val="0.74945748077163776"/>
          <c:w val="0.91266769057718988"/>
          <c:h val="0.238424464223699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Total Accumulated and Monthly Changes to the Rolling CRR Balancing Account Fund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77065342189718"/>
          <c:y val="0.15445206530306871"/>
          <c:w val="0.84617623460279956"/>
          <c:h val="0.54941100143219768"/>
        </c:manualLayout>
      </c:layout>
      <c:barChart>
        <c:barDir val="col"/>
        <c:grouping val="clustered"/>
        <c:varyColors val="0"/>
        <c:ser>
          <c:idx val="3"/>
          <c:order val="1"/>
          <c:tx>
            <c:strRef>
              <c:f>'Summary Table'!$R$1</c:f>
              <c:strCache>
                <c:ptCount val="1"/>
                <c:pt idx="0">
                  <c:v>Monthly Change to the Rolling CRR Balancing Account Fund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'Summary Table'!$A$25:$A$31</c:f>
              <c:numCache>
                <c:formatCode>mmm\ \'yy</c:formatCode>
                <c:ptCount val="7"/>
                <c:pt idx="0">
                  <c:v>41974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</c:numCache>
            </c:numRef>
          </c:cat>
          <c:val>
            <c:numRef>
              <c:f>'Summary Table'!$R$25:$R$37</c:f>
              <c:numCache>
                <c:formatCode>"$"#,##0.00</c:formatCode>
                <c:ptCount val="13"/>
                <c:pt idx="0">
                  <c:v>20580</c:v>
                </c:pt>
                <c:pt idx="1">
                  <c:v>1747349</c:v>
                </c:pt>
                <c:pt idx="2">
                  <c:v>2096606</c:v>
                </c:pt>
                <c:pt idx="3">
                  <c:v>2853013</c:v>
                </c:pt>
                <c:pt idx="4">
                  <c:v>1270628.04</c:v>
                </c:pt>
                <c:pt idx="5">
                  <c:v>-1295855.2599999998</c:v>
                </c:pt>
                <c:pt idx="6">
                  <c:v>3211328.79</c:v>
                </c:pt>
                <c:pt idx="7">
                  <c:v>-9903649.5700000003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8948864"/>
        <c:axId val="38950784"/>
      </c:barChart>
      <c:lineChart>
        <c:grouping val="standard"/>
        <c:varyColors val="0"/>
        <c:ser>
          <c:idx val="2"/>
          <c:order val="0"/>
          <c:tx>
            <c:strRef>
              <c:f>'Summary Table'!$M$1</c:f>
              <c:strCache>
                <c:ptCount val="1"/>
                <c:pt idx="0">
                  <c:v>Rolling CRR Balancing Account Fund at Month End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'Summary Table'!$A$25:$A$31</c:f>
              <c:numCache>
                <c:formatCode>mmm\ \'yy</c:formatCode>
                <c:ptCount val="7"/>
                <c:pt idx="0">
                  <c:v>41974</c:v>
                </c:pt>
                <c:pt idx="1">
                  <c:v>42005</c:v>
                </c:pt>
                <c:pt idx="2">
                  <c:v>42036</c:v>
                </c:pt>
                <c:pt idx="3">
                  <c:v>42064</c:v>
                </c:pt>
                <c:pt idx="4">
                  <c:v>42095</c:v>
                </c:pt>
                <c:pt idx="5">
                  <c:v>42125</c:v>
                </c:pt>
                <c:pt idx="6">
                  <c:v>42156</c:v>
                </c:pt>
              </c:numCache>
            </c:numRef>
          </c:cat>
          <c:val>
            <c:numRef>
              <c:f>'Summary Table'!$M$25:$M$37</c:f>
              <c:numCache>
                <c:formatCode>"$"#,##0.00</c:formatCode>
                <c:ptCount val="13"/>
                <c:pt idx="0">
                  <c:v>20580</c:v>
                </c:pt>
                <c:pt idx="1">
                  <c:v>1767929</c:v>
                </c:pt>
                <c:pt idx="2">
                  <c:v>3864535</c:v>
                </c:pt>
                <c:pt idx="3">
                  <c:v>6717548</c:v>
                </c:pt>
                <c:pt idx="4">
                  <c:v>7988176.04</c:v>
                </c:pt>
                <c:pt idx="5">
                  <c:v>6692320.7800000003</c:v>
                </c:pt>
                <c:pt idx="6">
                  <c:v>9903649.5700000003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48864"/>
        <c:axId val="38950784"/>
      </c:lineChart>
      <c:dateAx>
        <c:axId val="38948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Operating Month</a:t>
                </a:r>
              </a:p>
            </c:rich>
          </c:tx>
          <c:layout/>
          <c:overlay val="0"/>
        </c:title>
        <c:numFmt formatCode="mmm\ \'yy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38950784"/>
        <c:crosses val="autoZero"/>
        <c:auto val="1"/>
        <c:lblOffset val="100"/>
        <c:baseTimeUnit val="months"/>
      </c:dateAx>
      <c:valAx>
        <c:axId val="38950784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38948864"/>
        <c:crosses val="autoZero"/>
        <c:crossBetween val="between"/>
        <c:majorUnit val="2000000"/>
      </c:valAx>
    </c:plotArea>
    <c:legend>
      <c:legendPos val="b"/>
      <c:layout>
        <c:manualLayout>
          <c:xMode val="edge"/>
          <c:yMode val="edge"/>
          <c:x val="0.15942050646446973"/>
          <c:y val="0.84543945471693716"/>
          <c:w val="0.82467738407699032"/>
          <c:h val="0.106038299643697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Transactions Submitted for Each Auction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738754885193458"/>
          <c:y val="0.26086868146333253"/>
          <c:w val="0.62011618501571941"/>
          <c:h val="0.58664797685454917"/>
        </c:manualLayout>
      </c:layout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Auctions'!$D$26:$D$37</c:f>
              <c:numCache>
                <c:formatCode>#,##0_);\(#,##0\)</c:formatCode>
                <c:ptCount val="12"/>
                <c:pt idx="0">
                  <c:v>162953</c:v>
                </c:pt>
                <c:pt idx="1">
                  <c:v>159583</c:v>
                </c:pt>
                <c:pt idx="2">
                  <c:v>146478</c:v>
                </c:pt>
                <c:pt idx="3">
                  <c:v>148138</c:v>
                </c:pt>
                <c:pt idx="4">
                  <c:v>142853</c:v>
                </c:pt>
                <c:pt idx="5">
                  <c:v>168578</c:v>
                </c:pt>
                <c:pt idx="6">
                  <c:v>194859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Auctions'!$D$14:$D$25</c:f>
              <c:numCache>
                <c:formatCode>#,##0_);\(#,##0\)</c:formatCode>
                <c:ptCount val="12"/>
                <c:pt idx="0">
                  <c:v>145340</c:v>
                </c:pt>
                <c:pt idx="1">
                  <c:v>127175</c:v>
                </c:pt>
                <c:pt idx="2">
                  <c:v>123444</c:v>
                </c:pt>
                <c:pt idx="3">
                  <c:v>146179</c:v>
                </c:pt>
                <c:pt idx="4">
                  <c:v>135708</c:v>
                </c:pt>
                <c:pt idx="5">
                  <c:v>154060</c:v>
                </c:pt>
                <c:pt idx="6">
                  <c:v>149985</c:v>
                </c:pt>
                <c:pt idx="7">
                  <c:v>155636</c:v>
                </c:pt>
                <c:pt idx="8">
                  <c:v>153794</c:v>
                </c:pt>
                <c:pt idx="9">
                  <c:v>141261</c:v>
                </c:pt>
                <c:pt idx="10">
                  <c:v>142456</c:v>
                </c:pt>
                <c:pt idx="11">
                  <c:v>129574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14144"/>
        <c:axId val="72851840"/>
      </c:barChart>
      <c:catAx>
        <c:axId val="40614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851840"/>
        <c:crosses val="autoZero"/>
        <c:auto val="1"/>
        <c:lblAlgn val="ctr"/>
        <c:lblOffset val="100"/>
        <c:noMultiLvlLbl val="0"/>
      </c:catAx>
      <c:valAx>
        <c:axId val="72851840"/>
        <c:scaling>
          <c:orientation val="minMax"/>
          <c:max val="2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Transactions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40614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Number of CRRAHs Submitting Auction Portfolios of Various Sizes for Each Auction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14684387498907E-2"/>
          <c:y val="0.14941248434674972"/>
          <c:w val="0.8853226869661649"/>
          <c:h val="0.600685314634841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PowerPoint]Graphs'!$A$3</c:f>
              <c:strCache>
                <c:ptCount val="1"/>
                <c:pt idx="0">
                  <c:v>0-100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PowerPoint]Graphs'!$B$3:$I$3</c:f>
              <c:numCache>
                <c:formatCode>General</c:formatCode>
                <c:ptCount val="8"/>
                <c:pt idx="0">
                  <c:v>48</c:v>
                </c:pt>
                <c:pt idx="1">
                  <c:v>47</c:v>
                </c:pt>
                <c:pt idx="2">
                  <c:v>44</c:v>
                </c:pt>
                <c:pt idx="3">
                  <c:v>54</c:v>
                </c:pt>
                <c:pt idx="4">
                  <c:v>58</c:v>
                </c:pt>
                <c:pt idx="5">
                  <c:v>49</c:v>
                </c:pt>
                <c:pt idx="6">
                  <c:v>47</c:v>
                </c:pt>
                <c:pt idx="7">
                  <c:v>45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PowerPoint]Graphs'!$A$4</c:f>
              <c:strCache>
                <c:ptCount val="1"/>
                <c:pt idx="0">
                  <c:v>101-1000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PowerPoint]Graphs'!$B$4:$I$4</c:f>
              <c:numCache>
                <c:formatCode>General</c:formatCode>
                <c:ptCount val="8"/>
                <c:pt idx="0">
                  <c:v>37</c:v>
                </c:pt>
                <c:pt idx="1">
                  <c:v>41</c:v>
                </c:pt>
                <c:pt idx="2">
                  <c:v>38</c:v>
                </c:pt>
                <c:pt idx="3">
                  <c:v>38</c:v>
                </c:pt>
                <c:pt idx="4">
                  <c:v>30</c:v>
                </c:pt>
                <c:pt idx="5">
                  <c:v>29</c:v>
                </c:pt>
                <c:pt idx="6">
                  <c:v>38</c:v>
                </c:pt>
                <c:pt idx="7">
                  <c:v>37</c:v>
                </c:pt>
              </c:numCache>
            </c:numRef>
          </c:val>
        </c:ser>
        <c:ser>
          <c:idx val="2"/>
          <c:order val="2"/>
          <c:tx>
            <c:strRef>
              <c:f>'[Chart in Microsoft PowerPoint]Graphs'!$A$5</c:f>
              <c:strCache>
                <c:ptCount val="1"/>
                <c:pt idx="0">
                  <c:v>1001-2000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PowerPoint]Graphs'!$B$5:$I$5</c:f>
              <c:numCache>
                <c:formatCode>General</c:formatCode>
                <c:ptCount val="8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ser>
          <c:idx val="3"/>
          <c:order val="3"/>
          <c:tx>
            <c:strRef>
              <c:f>'[Chart in Microsoft PowerPoint]Graphs'!$A$6</c:f>
              <c:strCache>
                <c:ptCount val="1"/>
                <c:pt idx="0">
                  <c:v>2001-3000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PowerPoint]Graphs'!$B$6:$I$6</c:f>
              <c:numCache>
                <c:formatCode>General</c:formatCode>
                <c:ptCount val="8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</c:ser>
        <c:ser>
          <c:idx val="4"/>
          <c:order val="4"/>
          <c:tx>
            <c:strRef>
              <c:f>'[Chart in Microsoft PowerPoint]Graphs'!$A$7</c:f>
              <c:strCache>
                <c:ptCount val="1"/>
                <c:pt idx="0">
                  <c:v>3001-5000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PowerPoint]Graphs'!$B$7:$I$7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8</c:v>
                </c:pt>
                <c:pt idx="5">
                  <c:v>11</c:v>
                </c:pt>
                <c:pt idx="6">
                  <c:v>12</c:v>
                </c:pt>
                <c:pt idx="7">
                  <c:v>12</c:v>
                </c:pt>
              </c:numCache>
            </c:numRef>
          </c:val>
        </c:ser>
        <c:ser>
          <c:idx val="5"/>
          <c:order val="5"/>
          <c:tx>
            <c:strRef>
              <c:f>'[Chart in Microsoft PowerPoint]Graphs'!$A$8</c:f>
              <c:strCache>
                <c:ptCount val="1"/>
                <c:pt idx="0">
                  <c:v>5001-7500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PowerPoint]Graphs'!$B$8:$I$8</c:f>
              <c:numCache>
                <c:formatCode>General</c:formatCode>
                <c:ptCount val="8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12</c:v>
                </c:pt>
                <c:pt idx="6">
                  <c:v>8</c:v>
                </c:pt>
                <c:pt idx="7">
                  <c:v>6</c:v>
                </c:pt>
              </c:numCache>
            </c:numRef>
          </c:val>
        </c:ser>
        <c:ser>
          <c:idx val="6"/>
          <c:order val="6"/>
          <c:tx>
            <c:strRef>
              <c:f>'[Chart in Microsoft PowerPoint]Graphs'!$A$9</c:f>
              <c:strCache>
                <c:ptCount val="1"/>
                <c:pt idx="0">
                  <c:v>7501-10000</c:v>
                </c:pt>
              </c:strCache>
            </c:strRef>
          </c:tx>
          <c:invertIfNegative val="0"/>
          <c:cat>
            <c:strRef>
              <c:f>'[Chart in Microsoft PowerPoint]Graphs'!$B$1:$I$1</c:f>
              <c:strCache>
                <c:ptCount val="8"/>
                <c:pt idx="0">
                  <c:v>Jan '15</c:v>
                </c:pt>
                <c:pt idx="1">
                  <c:v>Feb '15</c:v>
                </c:pt>
                <c:pt idx="2">
                  <c:v>Mar '15</c:v>
                </c:pt>
                <c:pt idx="3">
                  <c:v>Apr '15</c:v>
                </c:pt>
                <c:pt idx="4">
                  <c:v>May '15</c:v>
                </c:pt>
                <c:pt idx="5">
                  <c:v>Jun '15</c:v>
                </c:pt>
                <c:pt idx="6">
                  <c:v>Jul '15</c:v>
                </c:pt>
                <c:pt idx="7">
                  <c:v>Aug '15</c:v>
                </c:pt>
              </c:strCache>
            </c:strRef>
          </c:cat>
          <c:val>
            <c:numRef>
              <c:f>'[Chart in Microsoft PowerPoint]Graphs'!$B$9:$I$9</c:f>
              <c:numCache>
                <c:formatCode>General</c:formatCode>
                <c:ptCount val="8"/>
                <c:pt idx="6">
                  <c:v>6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419840"/>
        <c:axId val="76421376"/>
      </c:barChart>
      <c:catAx>
        <c:axId val="76419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76421376"/>
        <c:crosses val="autoZero"/>
        <c:auto val="1"/>
        <c:lblAlgn val="ctr"/>
        <c:lblOffset val="100"/>
        <c:noMultiLvlLbl val="0"/>
      </c:catAx>
      <c:valAx>
        <c:axId val="76421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CRRAHs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419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933760518581715E-2"/>
          <c:y val="0.87777833914954584"/>
          <c:w val="0.92082514030631968"/>
          <c:h val="5.805686776206337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Transactions Submitted for Each Auction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339782958426939"/>
          <c:y val="0.23524087211870792"/>
          <c:w val="0.61402170117719401"/>
          <c:h val="0.60256313505366288"/>
        </c:manualLayout>
      </c:layout>
      <c:barChart>
        <c:barDir val="col"/>
        <c:grouping val="clustered"/>
        <c:varyColors val="0"/>
        <c:ser>
          <c:idx val="0"/>
          <c:order val="0"/>
          <c:tx>
            <c:v>Latest LTAS</c:v>
          </c:tx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'[Recent Auction Activity Plots.xlsx]LTASs'!$B$2:$B$5</c:f>
              <c:strCache>
                <c:ptCount val="4"/>
                <c:pt idx="0">
                  <c:v>Seq. 1</c:v>
                </c:pt>
                <c:pt idx="1">
                  <c:v>Seq. 2</c:v>
                </c:pt>
                <c:pt idx="2">
                  <c:v>Seq. 3</c:v>
                </c:pt>
                <c:pt idx="3">
                  <c:v>Seq. 4</c:v>
                </c:pt>
              </c:strCache>
            </c:strRef>
          </c:cat>
          <c:val>
            <c:numRef>
              <c:f>'[Recent Auction Activity Plots.xlsx]LTASs'!$D$18:$D$21</c:f>
              <c:numCache>
                <c:formatCode>#,##0_);\(#,##0\)</c:formatCode>
                <c:ptCount val="4"/>
                <c:pt idx="0">
                  <c:v>130426</c:v>
                </c:pt>
                <c:pt idx="1">
                  <c:v>141636</c:v>
                </c:pt>
                <c:pt idx="2">
                  <c:v>173447</c:v>
                </c:pt>
                <c:pt idx="3">
                  <c:v>153090</c:v>
                </c:pt>
              </c:numCache>
            </c:numRef>
          </c:val>
        </c:ser>
        <c:ser>
          <c:idx val="1"/>
          <c:order val="1"/>
          <c:tx>
            <c:v>Previous LTAS</c:v>
          </c:tx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'[Recent Auction Activity Plots.xlsx]LTASs'!$D$14:$D$17</c:f>
              <c:numCache>
                <c:formatCode>#,##0_);\(#,##0\)</c:formatCode>
                <c:ptCount val="4"/>
                <c:pt idx="0">
                  <c:v>117079</c:v>
                </c:pt>
                <c:pt idx="1">
                  <c:v>126494</c:v>
                </c:pt>
                <c:pt idx="2">
                  <c:v>122166</c:v>
                </c:pt>
                <c:pt idx="3">
                  <c:v>121726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432512"/>
        <c:axId val="76435456"/>
      </c:barChart>
      <c:catAx>
        <c:axId val="76432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Sequence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76435456"/>
        <c:crosses val="autoZero"/>
        <c:auto val="1"/>
        <c:lblAlgn val="ctr"/>
        <c:lblOffset val="100"/>
        <c:noMultiLvlLbl val="0"/>
      </c:catAx>
      <c:valAx>
        <c:axId val="76435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Transactions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76432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CRRAHs Submitting </a:t>
            </a:r>
            <a:r>
              <a:rPr lang="en-US" dirty="0" smtClean="0"/>
              <a:t>Auction</a:t>
            </a:r>
            <a:r>
              <a:rPr lang="en-US" baseline="0" dirty="0" smtClean="0"/>
              <a:t> </a:t>
            </a:r>
            <a:r>
              <a:rPr lang="en-US" dirty="0" smtClean="0"/>
              <a:t>Portfolios </a:t>
            </a:r>
            <a:r>
              <a:rPr lang="en-US" dirty="0"/>
              <a:t>of Various Sizes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Charts!$A$2</c:f>
              <c:strCache>
                <c:ptCount val="1"/>
                <c:pt idx="0">
                  <c:v>0-100</c:v>
                </c:pt>
              </c:strCache>
            </c:strRef>
          </c:tx>
          <c:invertIfNegative val="0"/>
          <c:cat>
            <c:strRef>
              <c:f>Charts!$N$1:$U$1</c:f>
              <c:strCache>
                <c:ptCount val="8"/>
                <c:pt idx="0">
                  <c:v>B4.2015.1st6.Seq1</c:v>
                </c:pt>
                <c:pt idx="1">
                  <c:v>B4.2015.2nd6.Seq2</c:v>
                </c:pt>
                <c:pt idx="2">
                  <c:v>B4.2016.1st6.Seq3</c:v>
                </c:pt>
                <c:pt idx="3">
                  <c:v>B4.2016.2nd6.Seq4</c:v>
                </c:pt>
                <c:pt idx="4">
                  <c:v>B5.2015.2nd6.Seq1</c:v>
                </c:pt>
                <c:pt idx="5">
                  <c:v>B5.2016.1st6.Seq2</c:v>
                </c:pt>
                <c:pt idx="6">
                  <c:v>B5.2016.2nd6.Seq3</c:v>
                </c:pt>
                <c:pt idx="7">
                  <c:v>B5.2017.1st6.Seq4</c:v>
                </c:pt>
              </c:strCache>
            </c:strRef>
          </c:cat>
          <c:val>
            <c:numRef>
              <c:f>Charts!$N$2:$U$2</c:f>
              <c:numCache>
                <c:formatCode>General</c:formatCode>
                <c:ptCount val="8"/>
                <c:pt idx="0">
                  <c:v>66</c:v>
                </c:pt>
                <c:pt idx="1">
                  <c:v>58</c:v>
                </c:pt>
                <c:pt idx="2">
                  <c:v>54</c:v>
                </c:pt>
                <c:pt idx="3">
                  <c:v>52</c:v>
                </c:pt>
                <c:pt idx="4">
                  <c:v>64</c:v>
                </c:pt>
                <c:pt idx="5">
                  <c:v>62</c:v>
                </c:pt>
                <c:pt idx="6">
                  <c:v>69</c:v>
                </c:pt>
                <c:pt idx="7">
                  <c:v>63</c:v>
                </c:pt>
              </c:numCache>
            </c:numRef>
          </c:val>
        </c:ser>
        <c:ser>
          <c:idx val="1"/>
          <c:order val="1"/>
          <c:tx>
            <c:strRef>
              <c:f>Charts!$A$3</c:f>
              <c:strCache>
                <c:ptCount val="1"/>
                <c:pt idx="0">
                  <c:v>101-1000</c:v>
                </c:pt>
              </c:strCache>
            </c:strRef>
          </c:tx>
          <c:invertIfNegative val="0"/>
          <c:cat>
            <c:strRef>
              <c:f>Charts!$N$1:$U$1</c:f>
              <c:strCache>
                <c:ptCount val="8"/>
                <c:pt idx="0">
                  <c:v>B4.2015.1st6.Seq1</c:v>
                </c:pt>
                <c:pt idx="1">
                  <c:v>B4.2015.2nd6.Seq2</c:v>
                </c:pt>
                <c:pt idx="2">
                  <c:v>B4.2016.1st6.Seq3</c:v>
                </c:pt>
                <c:pt idx="3">
                  <c:v>B4.2016.2nd6.Seq4</c:v>
                </c:pt>
                <c:pt idx="4">
                  <c:v>B5.2015.2nd6.Seq1</c:v>
                </c:pt>
                <c:pt idx="5">
                  <c:v>B5.2016.1st6.Seq2</c:v>
                </c:pt>
                <c:pt idx="6">
                  <c:v>B5.2016.2nd6.Seq3</c:v>
                </c:pt>
                <c:pt idx="7">
                  <c:v>B5.2017.1st6.Seq4</c:v>
                </c:pt>
              </c:strCache>
            </c:strRef>
          </c:cat>
          <c:val>
            <c:numRef>
              <c:f>Charts!$N$3:$U$3</c:f>
              <c:numCache>
                <c:formatCode>General</c:formatCode>
                <c:ptCount val="8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28</c:v>
                </c:pt>
                <c:pt idx="4">
                  <c:v>30</c:v>
                </c:pt>
                <c:pt idx="5">
                  <c:v>31</c:v>
                </c:pt>
                <c:pt idx="6">
                  <c:v>23</c:v>
                </c:pt>
                <c:pt idx="7">
                  <c:v>25</c:v>
                </c:pt>
              </c:numCache>
            </c:numRef>
          </c:val>
        </c:ser>
        <c:ser>
          <c:idx val="2"/>
          <c:order val="2"/>
          <c:tx>
            <c:strRef>
              <c:f>Charts!$A$4</c:f>
              <c:strCache>
                <c:ptCount val="1"/>
                <c:pt idx="0">
                  <c:v>1001-2000</c:v>
                </c:pt>
              </c:strCache>
            </c:strRef>
          </c:tx>
          <c:invertIfNegative val="0"/>
          <c:cat>
            <c:strRef>
              <c:f>Charts!$N$1:$U$1</c:f>
              <c:strCache>
                <c:ptCount val="8"/>
                <c:pt idx="0">
                  <c:v>B4.2015.1st6.Seq1</c:v>
                </c:pt>
                <c:pt idx="1">
                  <c:v>B4.2015.2nd6.Seq2</c:v>
                </c:pt>
                <c:pt idx="2">
                  <c:v>B4.2016.1st6.Seq3</c:v>
                </c:pt>
                <c:pt idx="3">
                  <c:v>B4.2016.2nd6.Seq4</c:v>
                </c:pt>
                <c:pt idx="4">
                  <c:v>B5.2015.2nd6.Seq1</c:v>
                </c:pt>
                <c:pt idx="5">
                  <c:v>B5.2016.1st6.Seq2</c:v>
                </c:pt>
                <c:pt idx="6">
                  <c:v>B5.2016.2nd6.Seq3</c:v>
                </c:pt>
                <c:pt idx="7">
                  <c:v>B5.2017.1st6.Seq4</c:v>
                </c:pt>
              </c:strCache>
            </c:strRef>
          </c:cat>
          <c:val>
            <c:numRef>
              <c:f>Charts!$N$4:$U$4</c:f>
              <c:numCache>
                <c:formatCode>General</c:formatCode>
                <c:ptCount val="8"/>
                <c:pt idx="0">
                  <c:v>28</c:v>
                </c:pt>
                <c:pt idx="1">
                  <c:v>25</c:v>
                </c:pt>
                <c:pt idx="2">
                  <c:v>24</c:v>
                </c:pt>
                <c:pt idx="3">
                  <c:v>32</c:v>
                </c:pt>
                <c:pt idx="4">
                  <c:v>26</c:v>
                </c:pt>
                <c:pt idx="5">
                  <c:v>19</c:v>
                </c:pt>
                <c:pt idx="6">
                  <c:v>20</c:v>
                </c:pt>
                <c:pt idx="7">
                  <c:v>15</c:v>
                </c:pt>
              </c:numCache>
            </c:numRef>
          </c:val>
        </c:ser>
        <c:ser>
          <c:idx val="3"/>
          <c:order val="3"/>
          <c:tx>
            <c:strRef>
              <c:f>Charts!$A$5</c:f>
              <c:strCache>
                <c:ptCount val="1"/>
                <c:pt idx="0">
                  <c:v>2001-2500</c:v>
                </c:pt>
              </c:strCache>
            </c:strRef>
          </c:tx>
          <c:invertIfNegative val="0"/>
          <c:cat>
            <c:strRef>
              <c:f>Charts!$N$1:$U$1</c:f>
              <c:strCache>
                <c:ptCount val="8"/>
                <c:pt idx="0">
                  <c:v>B4.2015.1st6.Seq1</c:v>
                </c:pt>
                <c:pt idx="1">
                  <c:v>B4.2015.2nd6.Seq2</c:v>
                </c:pt>
                <c:pt idx="2">
                  <c:v>B4.2016.1st6.Seq3</c:v>
                </c:pt>
                <c:pt idx="3">
                  <c:v>B4.2016.2nd6.Seq4</c:v>
                </c:pt>
                <c:pt idx="4">
                  <c:v>B5.2015.2nd6.Seq1</c:v>
                </c:pt>
                <c:pt idx="5">
                  <c:v>B5.2016.1st6.Seq2</c:v>
                </c:pt>
                <c:pt idx="6">
                  <c:v>B5.2016.2nd6.Seq3</c:v>
                </c:pt>
                <c:pt idx="7">
                  <c:v>B5.2017.1st6.Seq4</c:v>
                </c:pt>
              </c:strCache>
            </c:strRef>
          </c:cat>
          <c:val>
            <c:numRef>
              <c:f>Charts!$N$5:$U$5</c:f>
              <c:numCache>
                <c:formatCode>General</c:formatCode>
                <c:ptCount val="8"/>
                <c:pt idx="0">
                  <c:v>25</c:v>
                </c:pt>
                <c:pt idx="1">
                  <c:v>30</c:v>
                </c:pt>
                <c:pt idx="2">
                  <c:v>27</c:v>
                </c:pt>
                <c:pt idx="3">
                  <c:v>25</c:v>
                </c:pt>
                <c:pt idx="4">
                  <c:v>31</c:v>
                </c:pt>
                <c:pt idx="5">
                  <c:v>40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</c:ser>
        <c:ser>
          <c:idx val="4"/>
          <c:order val="4"/>
          <c:tx>
            <c:strRef>
              <c:f>Charts!$A$6</c:f>
              <c:strCache>
                <c:ptCount val="1"/>
                <c:pt idx="0">
                  <c:v>2501-4000</c:v>
                </c:pt>
              </c:strCache>
            </c:strRef>
          </c:tx>
          <c:invertIfNegative val="0"/>
          <c:cat>
            <c:strRef>
              <c:f>Charts!$N$1:$U$1</c:f>
              <c:strCache>
                <c:ptCount val="8"/>
                <c:pt idx="0">
                  <c:v>B4.2015.1st6.Seq1</c:v>
                </c:pt>
                <c:pt idx="1">
                  <c:v>B4.2015.2nd6.Seq2</c:v>
                </c:pt>
                <c:pt idx="2">
                  <c:v>B4.2016.1st6.Seq3</c:v>
                </c:pt>
                <c:pt idx="3">
                  <c:v>B4.2016.2nd6.Seq4</c:v>
                </c:pt>
                <c:pt idx="4">
                  <c:v>B5.2015.2nd6.Seq1</c:v>
                </c:pt>
                <c:pt idx="5">
                  <c:v>B5.2016.1st6.Seq2</c:v>
                </c:pt>
                <c:pt idx="6">
                  <c:v>B5.2016.2nd6.Seq3</c:v>
                </c:pt>
                <c:pt idx="7">
                  <c:v>B5.2017.1st6.Seq4</c:v>
                </c:pt>
              </c:strCache>
            </c:strRef>
          </c:cat>
          <c:val>
            <c:numRef>
              <c:f>Charts!$N$6:$U$6</c:f>
              <c:numCache>
                <c:formatCode>General</c:formatCode>
                <c:ptCount val="8"/>
                <c:pt idx="6">
                  <c:v>33</c:v>
                </c:pt>
                <c:pt idx="7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794112"/>
        <c:axId val="72796032"/>
      </c:barChart>
      <c:catAx>
        <c:axId val="7279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Sequence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72796032"/>
        <c:crosses val="autoZero"/>
        <c:auto val="1"/>
        <c:lblAlgn val="ctr"/>
        <c:lblOffset val="100"/>
        <c:noMultiLvlLbl val="0"/>
      </c:catAx>
      <c:valAx>
        <c:axId val="72796032"/>
        <c:scaling>
          <c:orientation val="minMax"/>
          <c:max val="7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CRRAHs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7941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Percentage of Transactions Awarded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LTAS</c:v>
          </c:tx>
          <c:invertIfNegative val="0"/>
          <c:cat>
            <c:strRef>
              <c:f>'[Recent Auction Activity Plots.xlsx]LTASs'!$B$2:$B$5</c:f>
              <c:strCache>
                <c:ptCount val="4"/>
                <c:pt idx="0">
                  <c:v>Seq. 1</c:v>
                </c:pt>
                <c:pt idx="1">
                  <c:v>Seq. 2</c:v>
                </c:pt>
                <c:pt idx="2">
                  <c:v>Seq. 3</c:v>
                </c:pt>
                <c:pt idx="3">
                  <c:v>Seq. 4</c:v>
                </c:pt>
              </c:strCache>
            </c:strRef>
          </c:cat>
          <c:val>
            <c:numRef>
              <c:f>'[Recent Auction Activity Plots.xlsx]LTASs'!$F$18:$F$21</c:f>
              <c:numCache>
                <c:formatCode>0%</c:formatCode>
                <c:ptCount val="4"/>
                <c:pt idx="0">
                  <c:v>0.18286231272905709</c:v>
                </c:pt>
                <c:pt idx="1">
                  <c:v>0.14715185404840578</c:v>
                </c:pt>
                <c:pt idx="2">
                  <c:v>0.12033070620996615</c:v>
                </c:pt>
                <c:pt idx="3">
                  <c:v>0.12486119276242733</c:v>
                </c:pt>
              </c:numCache>
            </c:numRef>
          </c:val>
        </c:ser>
        <c:ser>
          <c:idx val="1"/>
          <c:order val="1"/>
          <c:tx>
            <c:v>Previous LTAS</c:v>
          </c:tx>
          <c:invertIfNegative val="0"/>
          <c:val>
            <c:numRef>
              <c:f>'[Recent Auction Activity Plots.xlsx]LTASs'!$F$14:$F$17</c:f>
              <c:numCache>
                <c:formatCode>0%</c:formatCode>
                <c:ptCount val="4"/>
                <c:pt idx="0">
                  <c:v>0.16400891705600493</c:v>
                </c:pt>
                <c:pt idx="1">
                  <c:v>0.14658402770091863</c:v>
                </c:pt>
                <c:pt idx="2">
                  <c:v>0.1555997577067269</c:v>
                </c:pt>
                <c:pt idx="3">
                  <c:v>0.14102985393424577</c:v>
                </c:pt>
              </c:numCache>
            </c:numRef>
          </c:val>
        </c:ser>
        <c:ser>
          <c:idx val="2"/>
          <c:order val="2"/>
          <c:tx>
            <c:v>Year Prior LTAS</c:v>
          </c:tx>
          <c:invertIfNegative val="0"/>
          <c:val>
            <c:numRef>
              <c:f>'[Recent Auction Activity Plots.xlsx]LTASs'!$F$10:$F$13</c:f>
              <c:numCache>
                <c:formatCode>0%</c:formatCode>
                <c:ptCount val="4"/>
                <c:pt idx="0">
                  <c:v>0.17425818571111157</c:v>
                </c:pt>
                <c:pt idx="1">
                  <c:v>0.16113767244497892</c:v>
                </c:pt>
                <c:pt idx="2">
                  <c:v>0.14865649892185145</c:v>
                </c:pt>
                <c:pt idx="3">
                  <c:v>0.15180151114626481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582464"/>
        <c:axId val="135584384"/>
      </c:barChart>
      <c:catAx>
        <c:axId val="135582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Sequence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35584384"/>
        <c:crosses val="autoZero"/>
        <c:auto val="1"/>
        <c:lblAlgn val="ctr"/>
        <c:lblOffset val="100"/>
        <c:noMultiLvlLbl val="0"/>
      </c:catAx>
      <c:valAx>
        <c:axId val="135584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of Transactions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35582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Binding Constraints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LTAS</c:v>
          </c:tx>
          <c:invertIfNegative val="0"/>
          <c:cat>
            <c:strRef>
              <c:f>'[Recent Auction Activity Plots.xlsx]LTASs'!$B$2:$B$5</c:f>
              <c:strCache>
                <c:ptCount val="4"/>
                <c:pt idx="0">
                  <c:v>Seq. 1</c:v>
                </c:pt>
                <c:pt idx="1">
                  <c:v>Seq. 2</c:v>
                </c:pt>
                <c:pt idx="2">
                  <c:v>Seq. 3</c:v>
                </c:pt>
                <c:pt idx="3">
                  <c:v>Seq. 4</c:v>
                </c:pt>
              </c:strCache>
            </c:strRef>
          </c:cat>
          <c:val>
            <c:numRef>
              <c:f>'[Recent Auction Activity Plots.xlsx]LTASs'!$L$18:$L$21</c:f>
              <c:numCache>
                <c:formatCode>#,##0_);\(#,##0\)</c:formatCode>
                <c:ptCount val="4"/>
                <c:pt idx="0">
                  <c:v>2379</c:v>
                </c:pt>
                <c:pt idx="1">
                  <c:v>2474</c:v>
                </c:pt>
                <c:pt idx="2">
                  <c:v>2605</c:v>
                </c:pt>
                <c:pt idx="3">
                  <c:v>2838</c:v>
                </c:pt>
              </c:numCache>
            </c:numRef>
          </c:val>
        </c:ser>
        <c:ser>
          <c:idx val="1"/>
          <c:order val="1"/>
          <c:tx>
            <c:v>Previous LTAS</c:v>
          </c:tx>
          <c:invertIfNegative val="0"/>
          <c:val>
            <c:numRef>
              <c:f>'[Recent Auction Activity Plots.xlsx]LTASs'!$L$14:$L$17</c:f>
              <c:numCache>
                <c:formatCode>#,##0_);\(#,##0\)</c:formatCode>
                <c:ptCount val="4"/>
                <c:pt idx="0">
                  <c:v>2177</c:v>
                </c:pt>
                <c:pt idx="1">
                  <c:v>2339</c:v>
                </c:pt>
                <c:pt idx="2">
                  <c:v>2694</c:v>
                </c:pt>
                <c:pt idx="3">
                  <c:v>2852</c:v>
                </c:pt>
              </c:numCache>
            </c:numRef>
          </c:val>
        </c:ser>
        <c:ser>
          <c:idx val="2"/>
          <c:order val="2"/>
          <c:tx>
            <c:v>Year Prior LTAS</c:v>
          </c:tx>
          <c:invertIfNegative val="0"/>
          <c:val>
            <c:numRef>
              <c:f>'[Recent Auction Activity Plots.xlsx]LTASs'!$L$10:$L$13</c:f>
              <c:numCache>
                <c:formatCode>#,##0_);\(#,##0\)</c:formatCode>
                <c:ptCount val="4"/>
                <c:pt idx="0">
                  <c:v>1848</c:v>
                </c:pt>
                <c:pt idx="1">
                  <c:v>1924</c:v>
                </c:pt>
                <c:pt idx="2">
                  <c:v>2015</c:v>
                </c:pt>
                <c:pt idx="3">
                  <c:v>2374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1216"/>
        <c:axId val="85323136"/>
      </c:barChart>
      <c:catAx>
        <c:axId val="85321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Sequence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85323136"/>
        <c:crosses val="autoZero"/>
        <c:auto val="1"/>
        <c:lblAlgn val="ctr"/>
        <c:lblOffset val="100"/>
        <c:noMultiLvlLbl val="0"/>
      </c:catAx>
      <c:valAx>
        <c:axId val="85323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Constraints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85321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Credit Locked by Counter-Parties </a:t>
            </a:r>
          </a:p>
          <a:p>
            <a:pPr>
              <a:defRPr/>
            </a:pPr>
            <a:r>
              <a:rPr lang="en-US"/>
              <a:t>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LTAS</c:v>
          </c:tx>
          <c:invertIfNegative val="0"/>
          <c:cat>
            <c:strRef>
              <c:f>'[Recent Auction Activity Plots.xlsx]LTASs'!$B$2:$B$5</c:f>
              <c:strCache>
                <c:ptCount val="4"/>
                <c:pt idx="0">
                  <c:v>Seq. 1</c:v>
                </c:pt>
                <c:pt idx="1">
                  <c:v>Seq. 2</c:v>
                </c:pt>
                <c:pt idx="2">
                  <c:v>Seq. 3</c:v>
                </c:pt>
                <c:pt idx="3">
                  <c:v>Seq. 4</c:v>
                </c:pt>
              </c:strCache>
            </c:strRef>
          </c:cat>
          <c:val>
            <c:numRef>
              <c:f>'[Recent Auction Activity Plots.xlsx]LTASs'!$I$18:$I$21</c:f>
              <c:numCache>
                <c:formatCode>"$"#,##0</c:formatCode>
                <c:ptCount val="4"/>
                <c:pt idx="0">
                  <c:v>481502552.83999997</c:v>
                </c:pt>
                <c:pt idx="1">
                  <c:v>465703980.5</c:v>
                </c:pt>
                <c:pt idx="2">
                  <c:v>456135630.33999997</c:v>
                </c:pt>
                <c:pt idx="3">
                  <c:v>435646635.91000003</c:v>
                </c:pt>
              </c:numCache>
            </c:numRef>
          </c:val>
        </c:ser>
        <c:ser>
          <c:idx val="1"/>
          <c:order val="1"/>
          <c:tx>
            <c:v>Previous LTAS</c:v>
          </c:tx>
          <c:invertIfNegative val="0"/>
          <c:val>
            <c:numRef>
              <c:f>'[Recent Auction Activity Plots.xlsx]LTASs'!$I$14:$I$17</c:f>
              <c:numCache>
                <c:formatCode>"$"#,##0</c:formatCode>
                <c:ptCount val="4"/>
                <c:pt idx="0">
                  <c:v>507785347.80000001</c:v>
                </c:pt>
                <c:pt idx="1">
                  <c:v>493815868.13</c:v>
                </c:pt>
                <c:pt idx="2">
                  <c:v>417762895.5</c:v>
                </c:pt>
                <c:pt idx="3">
                  <c:v>449244584.27999997</c:v>
                </c:pt>
              </c:numCache>
            </c:numRef>
          </c:val>
        </c:ser>
        <c:ser>
          <c:idx val="2"/>
          <c:order val="2"/>
          <c:tx>
            <c:v>Year Prior LTAS</c:v>
          </c:tx>
          <c:invertIfNegative val="0"/>
          <c:val>
            <c:numRef>
              <c:f>'[Recent Auction Activity Plots.xlsx]LTASs'!$I$10:$I$13</c:f>
              <c:numCache>
                <c:formatCode>"$"#,##0</c:formatCode>
                <c:ptCount val="4"/>
                <c:pt idx="0">
                  <c:v>605857486.20000005</c:v>
                </c:pt>
                <c:pt idx="1">
                  <c:v>558470703</c:v>
                </c:pt>
                <c:pt idx="2">
                  <c:v>572304296.10000002</c:v>
                </c:pt>
                <c:pt idx="3">
                  <c:v>551343428.10000002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580480"/>
        <c:axId val="134586752"/>
      </c:barChart>
      <c:catAx>
        <c:axId val="134580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Sequence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34586752"/>
        <c:crosses val="autoZero"/>
        <c:auto val="1"/>
        <c:lblAlgn val="ctr"/>
        <c:lblOffset val="100"/>
        <c:noMultiLvlLbl val="0"/>
      </c:catAx>
      <c:valAx>
        <c:axId val="134586752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134580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Net Auction Revenue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LTAS</c:v>
          </c:tx>
          <c:invertIfNegative val="0"/>
          <c:cat>
            <c:strRef>
              <c:f>'[Recent Auction Activity Plots.xlsx]LTASs'!$B$2:$B$5</c:f>
              <c:strCache>
                <c:ptCount val="4"/>
                <c:pt idx="0">
                  <c:v>Seq. 1</c:v>
                </c:pt>
                <c:pt idx="1">
                  <c:v>Seq. 2</c:v>
                </c:pt>
                <c:pt idx="2">
                  <c:v>Seq. 3</c:v>
                </c:pt>
                <c:pt idx="3">
                  <c:v>Seq. 4</c:v>
                </c:pt>
              </c:strCache>
            </c:strRef>
          </c:cat>
          <c:val>
            <c:numRef>
              <c:f>'[Recent Auction Activity Plots.xlsx]LTASs'!$K$18:$K$21</c:f>
              <c:numCache>
                <c:formatCode>"$"#,##0</c:formatCode>
                <c:ptCount val="4"/>
                <c:pt idx="0">
                  <c:v>32213568.98</c:v>
                </c:pt>
                <c:pt idx="1">
                  <c:v>31033849.699999999</c:v>
                </c:pt>
                <c:pt idx="2">
                  <c:v>32080788.350000001</c:v>
                </c:pt>
                <c:pt idx="3">
                  <c:v>35605773.409999996</c:v>
                </c:pt>
              </c:numCache>
            </c:numRef>
          </c:val>
        </c:ser>
        <c:ser>
          <c:idx val="1"/>
          <c:order val="1"/>
          <c:tx>
            <c:v>Previous LTAS</c:v>
          </c:tx>
          <c:invertIfNegative val="0"/>
          <c:val>
            <c:numRef>
              <c:f>'[Recent Auction Activity Plots.xlsx]LTASs'!$K$14:$K$17</c:f>
              <c:numCache>
                <c:formatCode>"$"#,##0</c:formatCode>
                <c:ptCount val="4"/>
                <c:pt idx="0">
                  <c:v>32898683.5</c:v>
                </c:pt>
                <c:pt idx="1">
                  <c:v>37104447.340000004</c:v>
                </c:pt>
                <c:pt idx="2">
                  <c:v>35481308.299999997</c:v>
                </c:pt>
                <c:pt idx="3">
                  <c:v>39046436.130000003</c:v>
                </c:pt>
              </c:numCache>
            </c:numRef>
          </c:val>
        </c:ser>
        <c:ser>
          <c:idx val="2"/>
          <c:order val="2"/>
          <c:tx>
            <c:v>Year Prior LTAS</c:v>
          </c:tx>
          <c:invertIfNegative val="0"/>
          <c:val>
            <c:numRef>
              <c:f>'[Recent Auction Activity Plots.xlsx]LTASs'!$K$10:$K$13</c:f>
              <c:numCache>
                <c:formatCode>"$"#,##0</c:formatCode>
                <c:ptCount val="4"/>
                <c:pt idx="0">
                  <c:v>39138350</c:v>
                </c:pt>
                <c:pt idx="1">
                  <c:v>31157269.129999999</c:v>
                </c:pt>
                <c:pt idx="2">
                  <c:v>33609068.039999999</c:v>
                </c:pt>
                <c:pt idx="3">
                  <c:v>35225094.399999999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79872"/>
        <c:axId val="134882048"/>
      </c:barChart>
      <c:catAx>
        <c:axId val="134879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Sequence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34882048"/>
        <c:crosses val="autoZero"/>
        <c:auto val="1"/>
        <c:lblAlgn val="ctr"/>
        <c:lblOffset val="100"/>
        <c:noMultiLvlLbl val="0"/>
      </c:catAx>
      <c:valAx>
        <c:axId val="134882048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134879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Transactions Submitted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Auctions'!$D$26:$D$37</c:f>
              <c:numCache>
                <c:formatCode>#,##0_);\(#,##0\)</c:formatCode>
                <c:ptCount val="12"/>
                <c:pt idx="0">
                  <c:v>162953</c:v>
                </c:pt>
                <c:pt idx="1">
                  <c:v>159583</c:v>
                </c:pt>
                <c:pt idx="2">
                  <c:v>146478</c:v>
                </c:pt>
                <c:pt idx="3">
                  <c:v>148138</c:v>
                </c:pt>
                <c:pt idx="4">
                  <c:v>142853</c:v>
                </c:pt>
                <c:pt idx="5">
                  <c:v>168578</c:v>
                </c:pt>
                <c:pt idx="6">
                  <c:v>194859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Auctions'!$D$14:$D$25</c:f>
              <c:numCache>
                <c:formatCode>#,##0_);\(#,##0\)</c:formatCode>
                <c:ptCount val="12"/>
                <c:pt idx="0">
                  <c:v>145340</c:v>
                </c:pt>
                <c:pt idx="1">
                  <c:v>127175</c:v>
                </c:pt>
                <c:pt idx="2">
                  <c:v>123444</c:v>
                </c:pt>
                <c:pt idx="3">
                  <c:v>146179</c:v>
                </c:pt>
                <c:pt idx="4">
                  <c:v>135708</c:v>
                </c:pt>
                <c:pt idx="5">
                  <c:v>154060</c:v>
                </c:pt>
                <c:pt idx="6">
                  <c:v>149985</c:v>
                </c:pt>
                <c:pt idx="7">
                  <c:v>155636</c:v>
                </c:pt>
                <c:pt idx="8">
                  <c:v>153794</c:v>
                </c:pt>
                <c:pt idx="9">
                  <c:v>141261</c:v>
                </c:pt>
                <c:pt idx="10">
                  <c:v>142456</c:v>
                </c:pt>
                <c:pt idx="11">
                  <c:v>129574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Auctions'!$D$2:$D$13</c:f>
              <c:numCache>
                <c:formatCode>#,##0_);\(#,##0\)</c:formatCode>
                <c:ptCount val="12"/>
                <c:pt idx="0">
                  <c:v>103937</c:v>
                </c:pt>
                <c:pt idx="1">
                  <c:v>107111</c:v>
                </c:pt>
                <c:pt idx="2">
                  <c:v>124147</c:v>
                </c:pt>
                <c:pt idx="3">
                  <c:v>126540</c:v>
                </c:pt>
                <c:pt idx="4">
                  <c:v>137937</c:v>
                </c:pt>
                <c:pt idx="5">
                  <c:v>137492</c:v>
                </c:pt>
                <c:pt idx="6">
                  <c:v>147919</c:v>
                </c:pt>
                <c:pt idx="7">
                  <c:v>145753</c:v>
                </c:pt>
                <c:pt idx="8">
                  <c:v>143498</c:v>
                </c:pt>
                <c:pt idx="9">
                  <c:v>164969</c:v>
                </c:pt>
                <c:pt idx="10">
                  <c:v>158329</c:v>
                </c:pt>
                <c:pt idx="11">
                  <c:v>112598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14016"/>
        <c:axId val="134620288"/>
      </c:barChart>
      <c:catAx>
        <c:axId val="134614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620288"/>
        <c:crosses val="autoZero"/>
        <c:auto val="1"/>
        <c:lblAlgn val="ctr"/>
        <c:lblOffset val="100"/>
        <c:noMultiLvlLbl val="0"/>
      </c:catAx>
      <c:valAx>
        <c:axId val="134620288"/>
        <c:scaling>
          <c:orientation val="minMax"/>
          <c:max val="2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Transactions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134614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Percentage of Transactions Awarded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Auctions'!$F$26:$F$37</c:f>
              <c:numCache>
                <c:formatCode>0%</c:formatCode>
                <c:ptCount val="12"/>
                <c:pt idx="0">
                  <c:v>0.13353543659828293</c:v>
                </c:pt>
                <c:pt idx="1">
                  <c:v>0.13295902445749233</c:v>
                </c:pt>
                <c:pt idx="2">
                  <c:v>0.15802373052608581</c:v>
                </c:pt>
                <c:pt idx="3">
                  <c:v>0.15407255396994693</c:v>
                </c:pt>
                <c:pt idx="4">
                  <c:v>0.12332257635471429</c:v>
                </c:pt>
                <c:pt idx="5">
                  <c:v>0.12807721054941926</c:v>
                </c:pt>
                <c:pt idx="6">
                  <c:v>0.122113938796771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Auctions'!$F$14:$F$25</c:f>
              <c:numCache>
                <c:formatCode>0%</c:formatCode>
                <c:ptCount val="12"/>
                <c:pt idx="0">
                  <c:v>9.5321315535984594E-2</c:v>
                </c:pt>
                <c:pt idx="1">
                  <c:v>0.11122469038726164</c:v>
                </c:pt>
                <c:pt idx="2">
                  <c:v>0.13106347817633907</c:v>
                </c:pt>
                <c:pt idx="3">
                  <c:v>0.11682252580740052</c:v>
                </c:pt>
                <c:pt idx="4">
                  <c:v>0.10636071565419872</c:v>
                </c:pt>
                <c:pt idx="5">
                  <c:v>8.614825392704141E-2</c:v>
                </c:pt>
                <c:pt idx="6">
                  <c:v>0.11121778844551122</c:v>
                </c:pt>
                <c:pt idx="7">
                  <c:v>0.11145878845511321</c:v>
                </c:pt>
                <c:pt idx="8">
                  <c:v>0.12430263859448352</c:v>
                </c:pt>
                <c:pt idx="9">
                  <c:v>0.11801558816658525</c:v>
                </c:pt>
                <c:pt idx="10">
                  <c:v>0.1281097321278149</c:v>
                </c:pt>
                <c:pt idx="11">
                  <c:v>0.12179140877027798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Auctions'!$F$2:$F$13</c:f>
              <c:numCache>
                <c:formatCode>0%</c:formatCode>
                <c:ptCount val="12"/>
                <c:pt idx="0">
                  <c:v>0.11499273598429818</c:v>
                </c:pt>
                <c:pt idx="1">
                  <c:v>0.10119408837561035</c:v>
                </c:pt>
                <c:pt idx="2">
                  <c:v>0.1072518868760421</c:v>
                </c:pt>
                <c:pt idx="3">
                  <c:v>0.11032084716295243</c:v>
                </c:pt>
                <c:pt idx="4">
                  <c:v>0.12971863966883432</c:v>
                </c:pt>
                <c:pt idx="5">
                  <c:v>0.10930090477991447</c:v>
                </c:pt>
                <c:pt idx="6">
                  <c:v>0.10139333013338381</c:v>
                </c:pt>
                <c:pt idx="7">
                  <c:v>8.70856860579199E-2</c:v>
                </c:pt>
                <c:pt idx="8">
                  <c:v>0.10540913462208533</c:v>
                </c:pt>
                <c:pt idx="9">
                  <c:v>9.059277803708575E-2</c:v>
                </c:pt>
                <c:pt idx="10">
                  <c:v>8.7488710217332261E-2</c:v>
                </c:pt>
                <c:pt idx="11">
                  <c:v>0.1184745732606263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56000"/>
        <c:axId val="134657920"/>
      </c:barChart>
      <c:catAx>
        <c:axId val="134656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657920"/>
        <c:crosses val="autoZero"/>
        <c:auto val="1"/>
        <c:lblAlgn val="ctr"/>
        <c:lblOffset val="100"/>
        <c:noMultiLvlLbl val="0"/>
      </c:catAx>
      <c:valAx>
        <c:axId val="134657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of Transactions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34656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Binding</a:t>
            </a:r>
            <a:r>
              <a:rPr lang="en-US" baseline="0"/>
              <a:t> Constraints</a:t>
            </a:r>
            <a:r>
              <a:rPr lang="en-US"/>
              <a:t>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Auctions'!$K$26:$K$37</c:f>
              <c:numCache>
                <c:formatCode>#,##0_);\(#,##0\)</c:formatCode>
                <c:ptCount val="12"/>
                <c:pt idx="0">
                  <c:v>469</c:v>
                </c:pt>
                <c:pt idx="1">
                  <c:v>524</c:v>
                </c:pt>
                <c:pt idx="2">
                  <c:v>503</c:v>
                </c:pt>
                <c:pt idx="3">
                  <c:v>496</c:v>
                </c:pt>
                <c:pt idx="4">
                  <c:v>451</c:v>
                </c:pt>
                <c:pt idx="5">
                  <c:v>463</c:v>
                </c:pt>
                <c:pt idx="6">
                  <c:v>579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Auctions'!$K$14:$K$25</c:f>
              <c:numCache>
                <c:formatCode>#,##0_);\(#,##0\)</c:formatCode>
                <c:ptCount val="12"/>
                <c:pt idx="0">
                  <c:v>465</c:v>
                </c:pt>
                <c:pt idx="1">
                  <c:v>446</c:v>
                </c:pt>
                <c:pt idx="2">
                  <c:v>452</c:v>
                </c:pt>
                <c:pt idx="3">
                  <c:v>454</c:v>
                </c:pt>
                <c:pt idx="4">
                  <c:v>385</c:v>
                </c:pt>
                <c:pt idx="5">
                  <c:v>449</c:v>
                </c:pt>
                <c:pt idx="6">
                  <c:v>506</c:v>
                </c:pt>
                <c:pt idx="7">
                  <c:v>466</c:v>
                </c:pt>
                <c:pt idx="8">
                  <c:v>412</c:v>
                </c:pt>
                <c:pt idx="9">
                  <c:v>398</c:v>
                </c:pt>
                <c:pt idx="10">
                  <c:v>424</c:v>
                </c:pt>
                <c:pt idx="11">
                  <c:v>467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Auctions'!$K$2:$K$13</c:f>
              <c:numCache>
                <c:formatCode>#,##0_);\(#,##0\)</c:formatCode>
                <c:ptCount val="12"/>
                <c:pt idx="0">
                  <c:v>455</c:v>
                </c:pt>
                <c:pt idx="1">
                  <c:v>441</c:v>
                </c:pt>
                <c:pt idx="2">
                  <c:v>424</c:v>
                </c:pt>
                <c:pt idx="3">
                  <c:v>423</c:v>
                </c:pt>
                <c:pt idx="4">
                  <c:v>431</c:v>
                </c:pt>
                <c:pt idx="5">
                  <c:v>438</c:v>
                </c:pt>
                <c:pt idx="6">
                  <c:v>460</c:v>
                </c:pt>
                <c:pt idx="7">
                  <c:v>478</c:v>
                </c:pt>
                <c:pt idx="8">
                  <c:v>461</c:v>
                </c:pt>
                <c:pt idx="9">
                  <c:v>418</c:v>
                </c:pt>
                <c:pt idx="10">
                  <c:v>435</c:v>
                </c:pt>
                <c:pt idx="11">
                  <c:v>430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796800"/>
        <c:axId val="134798720"/>
      </c:barChart>
      <c:catAx>
        <c:axId val="134796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798720"/>
        <c:crosses val="autoZero"/>
        <c:auto val="1"/>
        <c:lblAlgn val="ctr"/>
        <c:lblOffset val="100"/>
        <c:noMultiLvlLbl val="0"/>
      </c:catAx>
      <c:valAx>
        <c:axId val="1347987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Constraints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134796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Comparison of the Credit Locked by Counter-Parties for Each Auction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Latest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Auctions'!$I$26:$I$37</c:f>
              <c:numCache>
                <c:formatCode>"$"#,##0</c:formatCode>
                <c:ptCount val="12"/>
                <c:pt idx="0">
                  <c:v>163186163.78999999</c:v>
                </c:pt>
                <c:pt idx="1">
                  <c:v>160924279.69999999</c:v>
                </c:pt>
                <c:pt idx="2">
                  <c:v>171962588.24000001</c:v>
                </c:pt>
                <c:pt idx="3">
                  <c:v>159928981.18000001</c:v>
                </c:pt>
                <c:pt idx="4">
                  <c:v>174980848.69</c:v>
                </c:pt>
                <c:pt idx="5">
                  <c:v>165740089.72</c:v>
                </c:pt>
                <c:pt idx="6">
                  <c:v>168165504</c:v>
                </c:pt>
              </c:numCache>
            </c:numRef>
          </c:val>
        </c:ser>
        <c:ser>
          <c:idx val="1"/>
          <c:order val="1"/>
          <c:tx>
            <c:v>Previous Year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Auctions'!$I$14:$I$25</c:f>
              <c:numCache>
                <c:formatCode>"$"#,##0</c:formatCode>
                <c:ptCount val="12"/>
                <c:pt idx="0">
                  <c:v>158779094.90000001</c:v>
                </c:pt>
                <c:pt idx="1">
                  <c:v>148770105</c:v>
                </c:pt>
                <c:pt idx="2">
                  <c:v>177846920.30000001</c:v>
                </c:pt>
                <c:pt idx="3">
                  <c:v>176221964</c:v>
                </c:pt>
                <c:pt idx="4">
                  <c:v>180135748.19999999</c:v>
                </c:pt>
                <c:pt idx="5">
                  <c:v>179800368.59999999</c:v>
                </c:pt>
                <c:pt idx="6">
                  <c:v>184949667.80000001</c:v>
                </c:pt>
                <c:pt idx="7">
                  <c:v>185431608.06999999</c:v>
                </c:pt>
                <c:pt idx="8">
                  <c:v>211263384.30000001</c:v>
                </c:pt>
                <c:pt idx="9">
                  <c:v>186616107.84</c:v>
                </c:pt>
                <c:pt idx="10">
                  <c:v>156936660.30000001</c:v>
                </c:pt>
                <c:pt idx="11">
                  <c:v>138575024.03</c:v>
                </c:pt>
              </c:numCache>
            </c:numRef>
          </c:val>
        </c:ser>
        <c:ser>
          <c:idx val="2"/>
          <c:order val="2"/>
          <c:tx>
            <c:v>2 Years Prior</c:v>
          </c:tx>
          <c:invertIfNegative val="0"/>
          <c:cat>
            <c:strRef>
              <c:f>'[Recent Auction Activity Plots.xlsx]Monthly Auctions'!$B$2:$B$13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'[Recent Auction Activity Plots.xlsx]Monthly Auctions'!$I$2:$I$13</c:f>
              <c:numCache>
                <c:formatCode>"$"#,##0</c:formatCode>
                <c:ptCount val="12"/>
                <c:pt idx="0">
                  <c:v>169179452.02000001</c:v>
                </c:pt>
                <c:pt idx="1">
                  <c:v>160886200</c:v>
                </c:pt>
                <c:pt idx="2">
                  <c:v>162782650.30000001</c:v>
                </c:pt>
                <c:pt idx="3">
                  <c:v>151768000</c:v>
                </c:pt>
                <c:pt idx="4">
                  <c:v>147953688.47</c:v>
                </c:pt>
                <c:pt idx="5">
                  <c:v>156902999</c:v>
                </c:pt>
                <c:pt idx="6">
                  <c:v>170185933.06</c:v>
                </c:pt>
                <c:pt idx="7">
                  <c:v>175260022.91999999</c:v>
                </c:pt>
                <c:pt idx="8">
                  <c:v>169755008.24000001</c:v>
                </c:pt>
                <c:pt idx="9">
                  <c:v>160563358.59</c:v>
                </c:pt>
                <c:pt idx="10">
                  <c:v>158939700</c:v>
                </c:pt>
                <c:pt idx="11">
                  <c:v>128088986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50816"/>
        <c:axId val="134865280"/>
      </c:barChart>
      <c:catAx>
        <c:axId val="134850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865280"/>
        <c:crosses val="autoZero"/>
        <c:auto val="1"/>
        <c:lblAlgn val="ctr"/>
        <c:lblOffset val="100"/>
        <c:noMultiLvlLbl val="0"/>
      </c:catAx>
      <c:valAx>
        <c:axId val="134865280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134850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0.78242</cdr:x>
      <cdr:y>0.85477</cdr:y>
    </cdr:from>
    <cdr:to>
      <cdr:x>0.88791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81800" y="5943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DC9012-0816-4074-8FC0-3ADDE274401A}" type="datetimeFigureOut">
              <a:rPr lang="en-US"/>
              <a:pPr>
                <a:defRPr/>
              </a:pPr>
              <a:t>7/22/2015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D6D538-ADF2-4C50-806A-DB8D7EE3C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0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EB56AA6-3242-46C5-A225-5044C9976568}" type="datetimeFigureOut">
              <a:rPr lang="en-US"/>
              <a:pPr>
                <a:defRPr/>
              </a:pPr>
              <a:t>7/22/2015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8D77910-AC50-4AF9-B07C-1C9F402F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8C7525-8A29-4E8E-9CFE-D9E81F43A076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A1D699-B5D1-49B9-801A-BE94941AA1A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33780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B75F98B-B565-4700-871C-AAD5B187995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77988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99E47F5-911D-459A-99C0-9D37DE194BE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97083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1794EED-88CA-4C31-8AAE-A45401D3ED6D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07687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1F8638C-7B02-4591-82EF-5B7EFD7AE9BD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457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505267D-0A0D-4301-A608-7B997E3810C0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5375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B24EF15-D2B2-42B0-A641-6B84CC94DD1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52059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4DAF53-9944-4D94-ADBB-9B1886394BB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01449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84663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B9E90A-B78C-455A-B38D-32EB9983985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3874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-138113"/>
            <a:ext cx="9210676" cy="713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116722"/>
            <a:ext cx="68675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CMWG</a:t>
            </a:r>
            <a:endParaRPr lang="en-US" sz="1050" b="1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-138113"/>
            <a:ext cx="9210676" cy="7134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F367D2-41EC-4ABE-8589-5D449CB90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14" r:id="rId1"/>
    <p:sldLayoutId id="2147493515" r:id="rId2"/>
    <p:sldLayoutId id="214749351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3"/>
          <p:cNvGrpSpPr>
            <a:grpSpLocks/>
          </p:cNvGrpSpPr>
          <p:nvPr/>
        </p:nvGrpSpPr>
        <p:grpSpPr bwMode="auto">
          <a:xfrm>
            <a:off x="603250" y="1498600"/>
            <a:ext cx="7727950" cy="4077183"/>
            <a:chOff x="603250" y="546100"/>
            <a:chExt cx="7727950" cy="4077522"/>
          </a:xfrm>
        </p:grpSpPr>
        <p:pic>
          <p:nvPicPr>
            <p:cNvPr id="13315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493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3200" b="1" dirty="0" smtClean="0"/>
                <a:t>Congestion Revenue Right Market Update</a:t>
              </a:r>
              <a:endParaRPr lang="en-US" altLang="en-US" sz="3200" b="1" dirty="0"/>
            </a:p>
            <a:p>
              <a:endParaRPr lang="en-US" altLang="en-US" b="1" dirty="0"/>
            </a:p>
            <a:p>
              <a:r>
                <a:rPr lang="en-US" altLang="en-US" sz="2000" i="1" dirty="0" smtClean="0"/>
                <a:t>David </a:t>
              </a:r>
              <a:r>
                <a:rPr lang="en-US" altLang="en-US" sz="2000" i="1" dirty="0"/>
                <a:t>Maggio</a:t>
              </a:r>
            </a:p>
            <a:p>
              <a:r>
                <a:rPr lang="en-US" altLang="en-US" dirty="0"/>
                <a:t> </a:t>
              </a:r>
            </a:p>
            <a:p>
              <a:r>
                <a:rPr lang="en-US" altLang="en-US" dirty="0" smtClean="0"/>
                <a:t>Congestion Management Working Group</a:t>
              </a:r>
              <a:endParaRPr lang="en-US" altLang="en-US" dirty="0"/>
            </a:p>
            <a:p>
              <a:r>
                <a:rPr lang="en-US" altLang="en-US" dirty="0" smtClean="0"/>
                <a:t>July 31, 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Activity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0320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Activity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844082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032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Activity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0320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Cost vs. Value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063287"/>
              </p:ext>
            </p:extLst>
          </p:nvPr>
        </p:nvGraphicFramePr>
        <p:xfrm>
          <a:off x="251210" y="718142"/>
          <a:ext cx="8587990" cy="567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161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Cost vs. Value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89756"/>
              </p:ext>
            </p:extLst>
          </p:nvPr>
        </p:nvGraphicFramePr>
        <p:xfrm>
          <a:off x="379413" y="713433"/>
          <a:ext cx="8229600" cy="549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1863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664" y="1105318"/>
            <a:ext cx="8229600" cy="4839869"/>
          </a:xfrm>
        </p:spPr>
        <p:txBody>
          <a:bodyPr/>
          <a:lstStyle/>
          <a:p>
            <a:r>
              <a:rPr lang="en-US" sz="2400" dirty="0" smtClean="0"/>
              <a:t>The code for SCR779 was migrated into the production environment, starting with the July and Sequence 3 </a:t>
            </a:r>
            <a:r>
              <a:rPr lang="en-US" sz="2400" dirty="0" smtClean="0"/>
              <a:t>auctions</a:t>
            </a:r>
          </a:p>
          <a:p>
            <a:r>
              <a:rPr lang="en-US" sz="2400" dirty="0" smtClean="0"/>
              <a:t>Corresponding changes were also made to the per-CRRAH limits</a:t>
            </a:r>
          </a:p>
          <a:p>
            <a:r>
              <a:rPr lang="en-US" sz="2400" dirty="0" smtClean="0"/>
              <a:t>A subset of CRRAHs are utilizing the increased transaction limits and an overall increase in transaction was observed</a:t>
            </a:r>
          </a:p>
          <a:p>
            <a:r>
              <a:rPr lang="en-US" sz="2400" dirty="0" smtClean="0"/>
              <a:t>It’s too early to determine the full effects of the implementation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SCR779 </a:t>
            </a:r>
            <a:r>
              <a:rPr lang="en-US" dirty="0" smtClean="0"/>
              <a:t>Implementation and Transaction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21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SCR779 </a:t>
            </a:r>
            <a:r>
              <a:rPr lang="en-US" dirty="0" smtClean="0"/>
              <a:t>Implementation and Transaction Utilization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991040"/>
              </p:ext>
            </p:extLst>
          </p:nvPr>
        </p:nvGraphicFramePr>
        <p:xfrm>
          <a:off x="271306" y="828675"/>
          <a:ext cx="8567894" cy="511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8853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SCR779 </a:t>
            </a:r>
            <a:r>
              <a:rPr lang="en-US" dirty="0" smtClean="0"/>
              <a:t>Implementation and Transaction Utilization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130602"/>
              </p:ext>
            </p:extLst>
          </p:nvPr>
        </p:nvGraphicFramePr>
        <p:xfrm>
          <a:off x="301452" y="828675"/>
          <a:ext cx="8537748" cy="5541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8853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SCR779 </a:t>
            </a:r>
            <a:r>
              <a:rPr lang="en-US" dirty="0" smtClean="0"/>
              <a:t>Implementation and Transaction Utilization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000826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7038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SCR779 </a:t>
            </a:r>
            <a:r>
              <a:rPr lang="en-US" dirty="0" smtClean="0"/>
              <a:t>Implementation and Transaction Utilization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597822"/>
              </p:ext>
            </p:extLst>
          </p:nvPr>
        </p:nvGraphicFramePr>
        <p:xfrm>
          <a:off x="379413" y="828675"/>
          <a:ext cx="8229600" cy="5391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74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413" y="1346480"/>
            <a:ext cx="8229600" cy="430730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kern="0" dirty="0" smtClean="0"/>
              <a:t>Recent auction activity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kern="0" dirty="0" smtClean="0"/>
              <a:t>CRR cost vs. value comparison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kern="0" dirty="0" smtClean="0"/>
              <a:t>SCR779 implementation and transaction utilization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800" b="1" kern="0" dirty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800" b="1" kern="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b="1" dirty="0"/>
          </a:p>
        </p:txBody>
      </p:sp>
      <p:sp>
        <p:nvSpPr>
          <p:cNvPr id="14339" name="Title 8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Auction Sequence Activity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363300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63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Auction Sequence Activity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890695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226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Auction Sequence Activity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355997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226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Auction Sequence Activity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539782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22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Auction Sequence Activity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228424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826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Activity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936935"/>
              </p:ext>
            </p:extLst>
          </p:nvPr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87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Auction Activity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45306" y="1023937"/>
          <a:ext cx="80533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0320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8814F74C5A14C9F6E3D63CD5B06E3" ma:contentTypeVersion="0" ma:contentTypeDescription="Create a new document." ma:contentTypeScope="" ma:versionID="d22a0b2299feee69414d0c53fed9b7be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95A98-9E95-4E62-A68B-68D943763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60B2C8-8CC6-49EA-B04F-1ECAE09A9F46}">
  <ds:schemaRefs>
    <ds:schemaRef ds:uri="c34af464-7aa1-4edd-9be4-83dffc1cb926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7853</TotalTime>
  <Words>368</Words>
  <Application>Microsoft Office PowerPoint</Application>
  <PresentationFormat>On-screen Show (4:3)</PresentationFormat>
  <Paragraphs>79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PowerPoint Presentation</vt:lpstr>
      <vt:lpstr>Discussion Items</vt:lpstr>
      <vt:lpstr>Long-Term Auction Sequence Activity</vt:lpstr>
      <vt:lpstr>Long-Term Auction Sequence Activity</vt:lpstr>
      <vt:lpstr>Long-Term Auction Sequence Activity</vt:lpstr>
      <vt:lpstr>Long-Term Auction Sequence Activity</vt:lpstr>
      <vt:lpstr>Long-Term Auction Sequence Activity</vt:lpstr>
      <vt:lpstr>Monthly Auction Activity</vt:lpstr>
      <vt:lpstr>Monthly Auction Activity</vt:lpstr>
      <vt:lpstr>Monthly Auction Activity</vt:lpstr>
      <vt:lpstr>Monthly Auction Activity</vt:lpstr>
      <vt:lpstr>Monthly Auction Activity</vt:lpstr>
      <vt:lpstr>CRR Cost vs. Value</vt:lpstr>
      <vt:lpstr>CRR Cost vs. Value</vt:lpstr>
      <vt:lpstr>SCR779 Implementation and Transaction Utilization</vt:lpstr>
      <vt:lpstr>SCR779 Implementation and Transaction Utilization</vt:lpstr>
      <vt:lpstr>SCR779 Implementation and Transaction Utilization</vt:lpstr>
      <vt:lpstr>SCR779 Implementation and Transaction Utilization</vt:lpstr>
      <vt:lpstr>SCR779 Implementation and Transaction Utilization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dmaggio</cp:lastModifiedBy>
  <cp:revision>222</cp:revision>
  <cp:lastPrinted>2014-06-20T13:07:14Z</cp:lastPrinted>
  <dcterms:created xsi:type="dcterms:W3CDTF">2010-04-12T23:12:02Z</dcterms:created>
  <dcterms:modified xsi:type="dcterms:W3CDTF">2015-07-22T17:38:43Z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0x01010000E8814F74C5A14C9F6E3D63CD5B06E3</vt:lpwstr>
  </property>
</Properties>
</file>