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6E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88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956FD-6D47-4635-AD46-45E0DB7B3968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E5B4-D522-4495-BFFA-DDA970080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8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956FD-6D47-4635-AD46-45E0DB7B3968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E5B4-D522-4495-BFFA-DDA970080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3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956FD-6D47-4635-AD46-45E0DB7B3968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E5B4-D522-4495-BFFA-DDA970080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07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956FD-6D47-4635-AD46-45E0DB7B3968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E5B4-D522-4495-BFFA-DDA970080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5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956FD-6D47-4635-AD46-45E0DB7B3968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E5B4-D522-4495-BFFA-DDA970080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8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956FD-6D47-4635-AD46-45E0DB7B3968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E5B4-D522-4495-BFFA-DDA970080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8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956FD-6D47-4635-AD46-45E0DB7B3968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E5B4-D522-4495-BFFA-DDA970080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30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956FD-6D47-4635-AD46-45E0DB7B3968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E5B4-D522-4495-BFFA-DDA970080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24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956FD-6D47-4635-AD46-45E0DB7B3968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E5B4-D522-4495-BFFA-DDA970080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4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956FD-6D47-4635-AD46-45E0DB7B3968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E5B4-D522-4495-BFFA-DDA970080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413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956FD-6D47-4635-AD46-45E0DB7B3968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E5B4-D522-4495-BFFA-DDA970080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956FD-6D47-4635-AD46-45E0DB7B3968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AE5B4-D522-4495-BFFA-DDA970080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46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uc.texas.gov/industry/electric/rates/TDR.aspx" TargetMode="External"/><Relationship Id="rId5" Type="http://schemas.openxmlformats.org/officeDocument/2006/relationships/hyperlink" Target="http://www.puc.texas.gov/agency/rulesnlaws/subrules/electric/Electric.aspx" TargetMode="External"/><Relationship Id="rId4" Type="http://schemas.openxmlformats.org/officeDocument/2006/relationships/hyperlink" Target="http://www.puc.texas.gov/agency/rulesnlaws/statutes/statutes.aspx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uc.texas.gov/agency/rulesnlaws/subrules/electric/25.214/25.214.pdf" TargetMode="External"/><Relationship Id="rId3" Type="http://schemas.openxmlformats.org/officeDocument/2006/relationships/hyperlink" Target="http://www.puc.texas.gov/agency/rulesnlaws/subrules/electric/25.43/25.43.pdf" TargetMode="External"/><Relationship Id="rId7" Type="http://schemas.openxmlformats.org/officeDocument/2006/relationships/hyperlink" Target="http://www.puc.texas.gov/agency/rulesnlaws/subrules/electric/25.107/25.107ei.aspx" TargetMode="External"/><Relationship Id="rId12" Type="http://schemas.openxmlformats.org/officeDocument/2006/relationships/hyperlink" Target="http://www.puc.texas.gov/industry/projects/electric/24116/Rate_History.pdf" TargetMode="External"/><Relationship Id="rId2" Type="http://schemas.openxmlformats.org/officeDocument/2006/relationships/hyperlink" Target="http://www.puc.texas.gov/agency/rulesnlaws/subrules/electric/Electric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uc.texas.gov/agency/rulesnlaws/subrules/electric/25.107/25.107.pdf" TargetMode="External"/><Relationship Id="rId11" Type="http://schemas.openxmlformats.org/officeDocument/2006/relationships/hyperlink" Target="http://www.puc.texas.gov/agency/rulesnlaws/subrules/electric/25.454/25.454ei.aspx" TargetMode="External"/><Relationship Id="rId5" Type="http://schemas.openxmlformats.org/officeDocument/2006/relationships/hyperlink" Target="http://www.puc.texas.gov/consumer/electricity/Polr.aspx" TargetMode="External"/><Relationship Id="rId10" Type="http://schemas.openxmlformats.org/officeDocument/2006/relationships/hyperlink" Target="http://www.puc.texas.gov/agency/rulesnlaws/subrules/electric/25.454/25.454.pdf" TargetMode="External"/><Relationship Id="rId4" Type="http://schemas.openxmlformats.org/officeDocument/2006/relationships/hyperlink" Target="http://www.puc.texas.gov/agency/rulesnlaws/subrules/electric/25.43/25.43ei.aspx" TargetMode="External"/><Relationship Id="rId9" Type="http://schemas.openxmlformats.org/officeDocument/2006/relationships/hyperlink" Target="http://www.puc.texas.gov/agency/rulesnlaws/subrules/electric/25.214/25.214ei.aspx" TargetMode="Externa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hyperlink" Target="http://www.puc.texas.gov/agency/rulesnlaws/subrules/electric/25.487/25.487ei.aspx" TargetMode="External"/><Relationship Id="rId18" Type="http://schemas.openxmlformats.org/officeDocument/2006/relationships/hyperlink" Target="http://www.puc.texas.gov/agency/rulesnlaws/subrules/electric/25.475/25.475.pdf" TargetMode="External"/><Relationship Id="rId26" Type="http://schemas.openxmlformats.org/officeDocument/2006/relationships/hyperlink" Target="http://www.puc.texas.gov/agency/rulesnlaws/subrules/electric/25.477/25.477.pdf" TargetMode="External"/><Relationship Id="rId39" Type="http://schemas.openxmlformats.org/officeDocument/2006/relationships/hyperlink" Target="http://www.puc.texas.gov/agency/rulesnlaws/subrules/electric/25.480/25.480ei.aspx" TargetMode="External"/><Relationship Id="rId3" Type="http://schemas.openxmlformats.org/officeDocument/2006/relationships/hyperlink" Target="http://www.puc.texas.gov/agency/rulesnlaws/subrules/electric/25.471/25.471ei.aspx" TargetMode="External"/><Relationship Id="rId21" Type="http://schemas.openxmlformats.org/officeDocument/2006/relationships/hyperlink" Target="http://www.puc.texas.gov/agency/rulesnlaws/subrules/electric/25.489/25.489ei.aspx" TargetMode="External"/><Relationship Id="rId34" Type="http://schemas.openxmlformats.org/officeDocument/2006/relationships/hyperlink" Target="http://www.puc.texas.gov/agency/rulesnlaws/subrules/electric/25.479/25.479.pdf" TargetMode="External"/><Relationship Id="rId42" Type="http://schemas.openxmlformats.org/officeDocument/2006/relationships/hyperlink" Target="http://www.puc.texas.gov/agency/rulesnlaws/subrules/electric/25.481/25.481.pdf" TargetMode="External"/><Relationship Id="rId47" Type="http://schemas.openxmlformats.org/officeDocument/2006/relationships/hyperlink" Target="http://www.puc.texas.gov/agency/rulesnlaws/subrules/electric/25.482/25.482ei.aspx" TargetMode="External"/><Relationship Id="rId50" Type="http://schemas.openxmlformats.org/officeDocument/2006/relationships/hyperlink" Target="http://www.puc.texas.gov/agency/rulesnlaws/subrules/electric/25.483/25.483.pdf" TargetMode="External"/><Relationship Id="rId7" Type="http://schemas.openxmlformats.org/officeDocument/2006/relationships/hyperlink" Target="http://www.puc.texas.gov/agency/rulesnlaws/subrules/electric/25.472/25.472ei.aspx" TargetMode="External"/><Relationship Id="rId12" Type="http://schemas.openxmlformats.org/officeDocument/2006/relationships/hyperlink" Target="http://www.puc.texas.gov/agency/rulesnlaws/subrules/electric/25.487/25.487.pdf" TargetMode="External"/><Relationship Id="rId17" Type="http://schemas.openxmlformats.org/officeDocument/2006/relationships/hyperlink" Target="http://www.puc.texas.gov/agency/rulesnlaws/subrules/electric/25.488/25.488ei.aspx" TargetMode="External"/><Relationship Id="rId25" Type="http://schemas.openxmlformats.org/officeDocument/2006/relationships/hyperlink" Target="http://www.puc.texas.gov/agency/rulesnlaws/subrules/electric/25.490/25.490ei.aspx" TargetMode="External"/><Relationship Id="rId33" Type="http://schemas.openxmlformats.org/officeDocument/2006/relationships/hyperlink" Target="http://www.puc.texas.gov/agency/rulesnlaws/subrules/electric/25.492/25.492ei.aspx" TargetMode="External"/><Relationship Id="rId38" Type="http://schemas.openxmlformats.org/officeDocument/2006/relationships/hyperlink" Target="http://www.puc.texas.gov/agency/rulesnlaws/subrules/electric/25.480/25.480.pdf" TargetMode="External"/><Relationship Id="rId46" Type="http://schemas.openxmlformats.org/officeDocument/2006/relationships/hyperlink" Target="http://www.puc.texas.gov/agency/rulesnlaws/subrules/electric/25.482/25.482.pdf" TargetMode="External"/><Relationship Id="rId2" Type="http://schemas.openxmlformats.org/officeDocument/2006/relationships/hyperlink" Target="http://www.puc.texas.gov/agency/rulesnlaws/subrules/electric/25.471/25.471.pdf" TargetMode="External"/><Relationship Id="rId16" Type="http://schemas.openxmlformats.org/officeDocument/2006/relationships/hyperlink" Target="http://www.puc.texas.gov/agency/rulesnlaws/subrules/electric/25.488/25.488.pdf" TargetMode="External"/><Relationship Id="rId20" Type="http://schemas.openxmlformats.org/officeDocument/2006/relationships/hyperlink" Target="http://www.puc.texas.gov/agency/rulesnlaws/subrules/electric/25.489/25.489.pdf" TargetMode="External"/><Relationship Id="rId29" Type="http://schemas.openxmlformats.org/officeDocument/2006/relationships/hyperlink" Target="http://www.puc.texas.gov/agency/rulesnlaws/subrules/electric/25.491/25.491ei.aspx" TargetMode="External"/><Relationship Id="rId41" Type="http://schemas.openxmlformats.org/officeDocument/2006/relationships/hyperlink" Target="http://www.puc.texas.gov/agency/rulesnlaws/subrules/electric/25.495/25.495ei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uc.texas.gov/agency/rulesnlaws/subrules/electric/25.472/25.472.pdf" TargetMode="External"/><Relationship Id="rId11" Type="http://schemas.openxmlformats.org/officeDocument/2006/relationships/hyperlink" Target="http://www.puc.texas.gov/agency/rulesnlaws/subrules/electric/25.473/25.473ei.aspx" TargetMode="External"/><Relationship Id="rId24" Type="http://schemas.openxmlformats.org/officeDocument/2006/relationships/hyperlink" Target="http://www.puc.texas.gov/agency/rulesnlaws/subrules/electric/25.490/25.490.pdf" TargetMode="External"/><Relationship Id="rId32" Type="http://schemas.openxmlformats.org/officeDocument/2006/relationships/hyperlink" Target="http://www.puc.texas.gov/agency/rulesnlaws/subrules/electric/25.492/25.492.pdf" TargetMode="External"/><Relationship Id="rId37" Type="http://schemas.openxmlformats.org/officeDocument/2006/relationships/hyperlink" Target="http://www.puc.texas.gov/agency/rulesnlaws/subrules/electric/25.493/25.493ei.aspx" TargetMode="External"/><Relationship Id="rId40" Type="http://schemas.openxmlformats.org/officeDocument/2006/relationships/hyperlink" Target="http://www.puc.texas.gov/agency/rulesnlaws/subrules/electric/25.495/25.495.pdf" TargetMode="External"/><Relationship Id="rId45" Type="http://schemas.openxmlformats.org/officeDocument/2006/relationships/hyperlink" Target="http://www.puc.texas.gov/agency/rulesnlaws/subrules/electric/25.497/25.497ei.aspx" TargetMode="External"/><Relationship Id="rId53" Type="http://schemas.openxmlformats.org/officeDocument/2006/relationships/hyperlink" Target="http://www.puc.texas.gov/agency/rulesnlaws/subrules/electric/25.500/25.500ei.aspx" TargetMode="External"/><Relationship Id="rId5" Type="http://schemas.openxmlformats.org/officeDocument/2006/relationships/hyperlink" Target="http://www.puc.texas.gov/agency/rulesnlaws/subrules/electric/25.484/25.484ei.aspx" TargetMode="External"/><Relationship Id="rId15" Type="http://schemas.openxmlformats.org/officeDocument/2006/relationships/hyperlink" Target="http://www.puc.texas.gov/agency/rulesnlaws/subrules/electric/25.474/25.474ei.aspx" TargetMode="External"/><Relationship Id="rId23" Type="http://schemas.openxmlformats.org/officeDocument/2006/relationships/hyperlink" Target="http://www.puc.texas.gov/agency/rulesnlaws/subrules/electric/25.476/25.476ei.aspx" TargetMode="External"/><Relationship Id="rId28" Type="http://schemas.openxmlformats.org/officeDocument/2006/relationships/hyperlink" Target="http://www.puc.texas.gov/agency/rulesnlaws/subrules/electric/25.491/25.491.pdf" TargetMode="External"/><Relationship Id="rId36" Type="http://schemas.openxmlformats.org/officeDocument/2006/relationships/hyperlink" Target="http://www.puc.texas.gov/agency/rulesnlaws/subrules/electric/25.493/25.493.pdf" TargetMode="External"/><Relationship Id="rId49" Type="http://schemas.openxmlformats.org/officeDocument/2006/relationships/hyperlink" Target="http://www.puc.texas.gov/agency/rulesnlaws/subrules/electric/25.498/25.498ei.aspx" TargetMode="External"/><Relationship Id="rId10" Type="http://schemas.openxmlformats.org/officeDocument/2006/relationships/hyperlink" Target="http://www.puc.texas.gov/agency/rulesnlaws/subrules/electric/25.473/25.473.pdf" TargetMode="External"/><Relationship Id="rId19" Type="http://schemas.openxmlformats.org/officeDocument/2006/relationships/hyperlink" Target="http://www.puc.texas.gov/agency/rulesnlaws/subrules/electric/25.475/25.475ei.aspx" TargetMode="External"/><Relationship Id="rId31" Type="http://schemas.openxmlformats.org/officeDocument/2006/relationships/hyperlink" Target="http://www.puc.texas.gov/agency/rulesnlaws/subrules/electric/25.478/25.478ei.aspx" TargetMode="External"/><Relationship Id="rId44" Type="http://schemas.openxmlformats.org/officeDocument/2006/relationships/hyperlink" Target="http://www.puc.texas.gov/agency/rulesnlaws/subrules/electric/25.497/25.497.pdf" TargetMode="External"/><Relationship Id="rId52" Type="http://schemas.openxmlformats.org/officeDocument/2006/relationships/hyperlink" Target="http://www.puc.texas.gov/agency/rulesnlaws/subrules/electric/25.500/25.500.pdf" TargetMode="External"/><Relationship Id="rId4" Type="http://schemas.openxmlformats.org/officeDocument/2006/relationships/hyperlink" Target="http://www.puc.texas.gov/agency/rulesnlaws/subrules/electric/25.484/25.484.pdf" TargetMode="External"/><Relationship Id="rId9" Type="http://schemas.openxmlformats.org/officeDocument/2006/relationships/hyperlink" Target="http://www.puc.texas.gov/agency/rulesnlaws/subrules/electric/25.485/25.485ei.aspx" TargetMode="External"/><Relationship Id="rId14" Type="http://schemas.openxmlformats.org/officeDocument/2006/relationships/hyperlink" Target="http://www.puc.texas.gov/agency/rulesnlaws/subrules/electric/25.474/25.474.pdf" TargetMode="External"/><Relationship Id="rId22" Type="http://schemas.openxmlformats.org/officeDocument/2006/relationships/hyperlink" Target="http://www.puc.texas.gov/agency/rulesnlaws/subrules/electric/25.476/25.476.pdf" TargetMode="External"/><Relationship Id="rId27" Type="http://schemas.openxmlformats.org/officeDocument/2006/relationships/hyperlink" Target="http://www.puc.texas.gov/agency/rulesnlaws/subrules/electric/25.477/25.477ei.aspx" TargetMode="External"/><Relationship Id="rId30" Type="http://schemas.openxmlformats.org/officeDocument/2006/relationships/hyperlink" Target="http://www.puc.texas.gov/agency/rulesnlaws/subrules/electric/25.478/25.478.pdf" TargetMode="External"/><Relationship Id="rId35" Type="http://schemas.openxmlformats.org/officeDocument/2006/relationships/hyperlink" Target="http://www.puc.texas.gov/agency/rulesnlaws/subrules/electric/25.479/25.479ei.aspx" TargetMode="External"/><Relationship Id="rId43" Type="http://schemas.openxmlformats.org/officeDocument/2006/relationships/hyperlink" Target="http://www.puc.texas.gov/agency/rulesnlaws/subrules/electric/25.481/25.481ei.aspx" TargetMode="External"/><Relationship Id="rId48" Type="http://schemas.openxmlformats.org/officeDocument/2006/relationships/hyperlink" Target="http://www.puc.texas.gov/agency/rulesnlaws/subrules/electric/25.498/25.498.pdf" TargetMode="External"/><Relationship Id="rId8" Type="http://schemas.openxmlformats.org/officeDocument/2006/relationships/hyperlink" Target="http://www.puc.texas.gov/agency/rulesnlaws/subrules/electric/25.485/25.485.pdf" TargetMode="External"/><Relationship Id="rId51" Type="http://schemas.openxmlformats.org/officeDocument/2006/relationships/hyperlink" Target="http://www.puc.texas.gov/agency/rulesnlaws/subrules/electric/25.483/25.483ei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sz="4000" dirty="0" smtClean="0"/>
              <a:t>Hierarchy of Texas Laws and Rules</a:t>
            </a:r>
            <a:endParaRPr lang="en-US" sz="4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752600"/>
            <a:ext cx="1316092" cy="1316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" descr="Image result for public utility commission of tex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Image result for public utility commission of texa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86" y="3938444"/>
            <a:ext cx="1407313" cy="1243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600200" y="1524000"/>
            <a:ext cx="6705600" cy="20313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Texas Legislature passed Senate Bill 7 in 1999, which amended the </a:t>
            </a:r>
            <a:r>
              <a:rPr lang="en-US" dirty="0" smtClean="0">
                <a:hlinkClick r:id="rId4"/>
              </a:rPr>
              <a:t>Public Utility Regulatory Act (PURA) </a:t>
            </a:r>
            <a:r>
              <a:rPr lang="en-US" dirty="0" smtClean="0"/>
              <a:t>and restructured the electric utility industry in ERCOT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Changes to PURA required the PUCT and ERCOT to implement competitive choice in certain areas by January 1, 2002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PURA has been amended since 1999 to further enhance the competitive market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09725" y="3810000"/>
            <a:ext cx="6705600" cy="175432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hlinkClick r:id="rId5"/>
              </a:rPr>
              <a:t>PUCT Substantive Rules </a:t>
            </a:r>
            <a:r>
              <a:rPr lang="en-US" dirty="0" smtClean="0"/>
              <a:t>implement PURA requirements, including: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Customer protections for retail customers (Sub Rules 25.471-25.498)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Standard Tariff for Utilities (Sub Rule 25.214)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Specific rates and discretionary charges approved for each </a:t>
            </a:r>
            <a:r>
              <a:rPr lang="en-US" dirty="0" smtClean="0">
                <a:hlinkClick r:id="rId6"/>
              </a:rPr>
              <a:t>utility</a:t>
            </a:r>
            <a:endParaRPr lang="en-US" dirty="0" smtClean="0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756836"/>
            <a:ext cx="1522798" cy="710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609725" y="5830669"/>
            <a:ext cx="6705600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ERCOT protocols and market guides facilitate the competitive market, in compliance with PURA and PUCT Substantive Rule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6730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PUCT Substantive Rules</a:t>
            </a:r>
            <a:br>
              <a:rPr lang="en-US" dirty="0" smtClean="0"/>
            </a:br>
            <a:r>
              <a:rPr lang="en-US" sz="2700" dirty="0" smtClean="0"/>
              <a:t>Partial List of Key Rules to Retailers </a:t>
            </a:r>
            <a:r>
              <a:rPr lang="en-US" sz="2700" dirty="0" smtClean="0">
                <a:hlinkClick r:id="rId2"/>
              </a:rPr>
              <a:t>(Full list here)</a:t>
            </a:r>
            <a:endParaRPr lang="en-US" sz="31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882904"/>
              </p:ext>
            </p:extLst>
          </p:nvPr>
        </p:nvGraphicFramePr>
        <p:xfrm>
          <a:off x="533400" y="1600200"/>
          <a:ext cx="8001000" cy="4779923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524000"/>
                <a:gridCol w="6477000"/>
              </a:tblGrid>
              <a:tr h="352431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hlinkClick r:id="rId3"/>
                        </a:rPr>
                        <a:t>§ 25.43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34822" marR="34822" marT="38100" marB="38100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hlinkClick r:id="rId4"/>
                        </a:rPr>
                        <a:t>Provider of Last Resort (POLR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hlinkClick r:id="rId4"/>
                        </a:rPr>
                        <a:t>).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Default service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typically for customers in need of service due to REP failure.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Up to 15 REPs chosen by PUC in 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hlinkClick r:id="rId5"/>
                        </a:rPr>
                        <a:t>each service area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34822" marR="34822" marT="38100" marB="38100"/>
                </a:tc>
              </a:tr>
              <a:tr h="628246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hlinkClick r:id="rId6"/>
                        </a:rPr>
                        <a:t>§ 25.107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34822" marR="34822" marT="38100" marB="38100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hlinkClick r:id="rId7"/>
                        </a:rPr>
                        <a:t>Certification of Retail Electric Providers (REPs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hlinkClick r:id="rId7"/>
                        </a:rPr>
                        <a:t>).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Financial,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technical and managerial requirements for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REPs.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34822" marR="34822" marT="38100" marB="38100"/>
                </a:tc>
              </a:tr>
              <a:tr h="1179877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  <a:hlinkClick r:id="rId8"/>
                        </a:rPr>
                        <a:t>§ 25.214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34822" marR="34822" marT="38100" marB="38100"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hlinkClick r:id="rId9"/>
                        </a:rPr>
                        <a:t>Terms and Conditions of Retail Delivery Service Provided by Investor Owned Transmission and Distribution Utilities.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Standard requirements and timelines for utilities to perform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and bill for utility services.</a:t>
                      </a:r>
                    </a:p>
                  </a:txBody>
                  <a:tcPr marL="34822" marR="34822" marT="38100" marB="38100"/>
                </a:tc>
              </a:tr>
              <a:tr h="628246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hlinkClick r:id="rId10"/>
                        </a:rPr>
                        <a:t>§ 25.454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34822" marR="34822" marT="38100" marB="38100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hlinkClick r:id="rId11"/>
                        </a:rPr>
                        <a:t>Rate Reduction Program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hlinkClick r:id="rId11"/>
                        </a:rPr>
                        <a:t>.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hlinkClick r:id="rId12"/>
                        </a:rPr>
                        <a:t>Low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hlinkClick r:id="rId12"/>
                        </a:rPr>
                        <a:t> Income Discount (LITE UP)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for eligible customers.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Currently funded through August 2016.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34822" marR="34822" marT="38100" marB="38100"/>
                </a:tc>
              </a:tr>
              <a:tr h="4691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§ 25.471 through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§ 25.500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34822" marR="34822" marT="38100" marB="38100"/>
                </a:tc>
                <a:tc>
                  <a:txBody>
                    <a:bodyPr/>
                    <a:lstStyle/>
                    <a:p>
                      <a:r>
                        <a:rPr lang="en-US" b="0" u="sng" dirty="0" smtClean="0">
                          <a:solidFill>
                            <a:schemeClr val="tx1"/>
                          </a:solidFill>
                        </a:rPr>
                        <a:t>Customer Protection Rules.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Detailed requirements for serving retail customers.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34822" marR="34822" marT="38100" marB="38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13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en-US" sz="4000" dirty="0" smtClean="0"/>
              <a:t>PUCT Substantive Rules</a:t>
            </a:r>
            <a:br>
              <a:rPr lang="en-US" sz="4000" dirty="0" smtClean="0"/>
            </a:br>
            <a:r>
              <a:rPr lang="en-US" sz="2800" dirty="0" smtClean="0"/>
              <a:t>Customer Protection Rules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4143225"/>
              </p:ext>
            </p:extLst>
          </p:nvPr>
        </p:nvGraphicFramePr>
        <p:xfrm>
          <a:off x="381000" y="1295400"/>
          <a:ext cx="8458200" cy="5498813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685800"/>
                <a:gridCol w="3200400"/>
                <a:gridCol w="152400"/>
                <a:gridCol w="685800"/>
                <a:gridCol w="3733800"/>
              </a:tblGrid>
              <a:tr h="366115"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tx1"/>
                          </a:solidFill>
                          <a:hlinkClick r:id="rId2"/>
                        </a:rPr>
                        <a:t>§ 25.471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tx1"/>
                          </a:solidFill>
                          <a:hlinkClick r:id="rId3"/>
                        </a:rPr>
                        <a:t>General Provisions of Customer Protection Rules.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tx1"/>
                          </a:solidFill>
                          <a:hlinkClick r:id="rId4"/>
                        </a:rPr>
                        <a:t>§ 25.484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tx1"/>
                          </a:solidFill>
                          <a:hlinkClick r:id="rId5"/>
                        </a:rPr>
                        <a:t>Electric No-Call List.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</a:tr>
              <a:tr h="366115"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6"/>
                        </a:rPr>
                        <a:t>§ 25.472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7"/>
                        </a:rPr>
                        <a:t>Privacy of Customer Information.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8"/>
                        </a:rPr>
                        <a:t>§ 25.485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9"/>
                        </a:rPr>
                        <a:t>Customer Access and Complaint Handling.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</a:tr>
              <a:tr h="366115"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10"/>
                        </a:rPr>
                        <a:t>§ 25.473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11"/>
                        </a:rPr>
                        <a:t>Non-English Language Requirements.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12"/>
                        </a:rPr>
                        <a:t>§ 25.487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13"/>
                        </a:rPr>
                        <a:t>Obligations Related to Move-In Transactions.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</a:tr>
              <a:tr h="366115"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tx1"/>
                          </a:solidFill>
                          <a:hlinkClick r:id="rId14"/>
                        </a:rPr>
                        <a:t>§ 25.474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15"/>
                        </a:rPr>
                        <a:t>Selection of Retail Electric Provider.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tx1"/>
                          </a:solidFill>
                          <a:hlinkClick r:id="rId16"/>
                        </a:rPr>
                        <a:t>§ 25.488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17"/>
                        </a:rPr>
                        <a:t>Procedures for a Premise with No Service Agreement.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</a:tr>
              <a:tr h="478085"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18"/>
                        </a:rPr>
                        <a:t>§ 25.475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19"/>
                        </a:rPr>
                        <a:t>General Retail Electric Provider Requirements and Information Disclosures to Residential and Small Commercial Customers.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20"/>
                        </a:rPr>
                        <a:t>§ 25.489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21"/>
                        </a:rPr>
                        <a:t>Treatment of Premises with No Retail Electric Provider of Record.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</a:tr>
              <a:tr h="366115"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22"/>
                        </a:rPr>
                        <a:t>§ 25.476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tx1"/>
                          </a:solidFill>
                          <a:hlinkClick r:id="rId23"/>
                        </a:rPr>
                        <a:t>Renewable and Green Energy Verification.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24"/>
                        </a:rPr>
                        <a:t>§ 25.490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tx1"/>
                          </a:solidFill>
                          <a:hlinkClick r:id="rId25"/>
                        </a:rPr>
                        <a:t>Moratorium on Disconnection on Move-Out.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</a:tr>
              <a:tr h="366115"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26"/>
                        </a:rPr>
                        <a:t>§ 25.477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tx1"/>
                          </a:solidFill>
                          <a:hlinkClick r:id="rId27"/>
                        </a:rPr>
                        <a:t>Refusal of Electric Service.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28"/>
                        </a:rPr>
                        <a:t>§ 25.491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tx1"/>
                          </a:solidFill>
                          <a:hlinkClick r:id="rId29"/>
                        </a:rPr>
                        <a:t>Record Retention and Reporting Requirements.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</a:tr>
              <a:tr h="366115"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30"/>
                        </a:rPr>
                        <a:t>§ 25.478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31"/>
                        </a:rPr>
                        <a:t>Credit Requirements and Deposits.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32"/>
                        </a:rPr>
                        <a:t>§ 25.492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33"/>
                        </a:rPr>
                        <a:t>Non-Compliance with Rules or Orders; Enforcement by the Commission.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</a:tr>
              <a:tr h="366115"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34"/>
                        </a:rPr>
                        <a:t>§ 25.479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35"/>
                        </a:rPr>
                        <a:t>Issuance and Format of Bills.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36"/>
                        </a:rPr>
                        <a:t>§ 25.493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37"/>
                        </a:rPr>
                        <a:t>Acquisition and Transfer of Customers from one Retail Electric Provider to Another.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</a:tr>
              <a:tr h="366115"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38"/>
                        </a:rPr>
                        <a:t>§ 25.480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39"/>
                        </a:rPr>
                        <a:t>Bill Payment and Adjustments.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40"/>
                        </a:rPr>
                        <a:t>§ 25.495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41"/>
                        </a:rPr>
                        <a:t>Unauthorized Change of Retail Electric Provider.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</a:tr>
              <a:tr h="366115"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tx1"/>
                          </a:solidFill>
                          <a:hlinkClick r:id="rId42"/>
                        </a:rPr>
                        <a:t>§ 25.481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43"/>
                        </a:rPr>
                        <a:t>Unauthorized Charges.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44"/>
                        </a:rPr>
                        <a:t>§ 25.497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tx1"/>
                          </a:solidFill>
                          <a:hlinkClick r:id="rId45"/>
                        </a:rPr>
                        <a:t>Critical Load Industrial Customers, Critical Load Public Safety Customers, Critical Care Residential Customers, and Chronic Condition Residential Customers.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</a:tr>
              <a:tr h="478085"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tx1"/>
                          </a:solidFill>
                          <a:hlinkClick r:id="rId46"/>
                        </a:rPr>
                        <a:t>§ 25.482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47"/>
                        </a:rPr>
                        <a:t>Prompt Payment Act.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48"/>
                        </a:rPr>
                        <a:t>§ 25.498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49"/>
                        </a:rPr>
                        <a:t>Prepaid Service.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</a:tr>
              <a:tr h="282138"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tx1"/>
                          </a:solidFill>
                          <a:hlinkClick r:id="rId50"/>
                        </a:rPr>
                        <a:t>§ 25.483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tx1"/>
                          </a:solidFill>
                          <a:hlinkClick r:id="rId51"/>
                        </a:rPr>
                        <a:t>Disconnection of Service.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chemeClr val="tx1"/>
                          </a:solidFill>
                          <a:hlinkClick r:id="rId52"/>
                        </a:rPr>
                        <a:t>§ 25.500</a:t>
                      </a:r>
                      <a:endParaRPr 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tx1"/>
                          </a:solidFill>
                          <a:hlinkClick r:id="rId53"/>
                        </a:rPr>
                        <a:t>Privacy of Advanced Metering System Information.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16446" marR="16446" marT="16446" marB="164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31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491</Words>
  <Application>Microsoft Office PowerPoint</Application>
  <PresentationFormat>On-screen Show (4:3)</PresentationFormat>
  <Paragraphs>81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Hierarchy of Texas Laws and Rules</vt:lpstr>
      <vt:lpstr>PUCT Substantive Rules Partial List of Key Rules to Retailers (Full list here)</vt:lpstr>
      <vt:lpstr>PUCT Substantive Rules Customer Protection Rules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Blakey</dc:creator>
  <cp:lastModifiedBy>Mckeever, Deborah</cp:lastModifiedBy>
  <cp:revision>18</cp:revision>
  <dcterms:created xsi:type="dcterms:W3CDTF">2015-07-09T14:14:39Z</dcterms:created>
  <dcterms:modified xsi:type="dcterms:W3CDTF">2015-07-29T18:27:51Z</dcterms:modified>
</cp:coreProperties>
</file>