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372" r:id="rId2"/>
    <p:sldId id="378" r:id="rId3"/>
    <p:sldId id="379" r:id="rId4"/>
    <p:sldId id="380" r:id="rId5"/>
    <p:sldId id="381" r:id="rId6"/>
    <p:sldId id="373" r:id="rId7"/>
    <p:sldId id="377" r:id="rId8"/>
    <p:sldId id="376" r:id="rId9"/>
  </p:sldIdLst>
  <p:sldSz cx="9144000" cy="6858000" type="screen4x3"/>
  <p:notesSz cx="7010400" cy="9236075"/>
  <p:defaultTextStyle>
    <a:defPPr>
      <a:defRPr lang="en-US"/>
    </a:defPPr>
    <a:lvl1pPr algn="l" rtl="0" fontAlgn="base">
      <a:spcBef>
        <a:spcPct val="0"/>
      </a:spcBef>
      <a:spcAft>
        <a:spcPct val="0"/>
      </a:spcAft>
      <a:defRPr sz="1600" b="1" kern="1200">
        <a:solidFill>
          <a:schemeClr val="tx1"/>
        </a:solidFill>
        <a:latin typeface="Arial" charset="0"/>
        <a:ea typeface="+mn-ea"/>
        <a:cs typeface="+mn-cs"/>
      </a:defRPr>
    </a:lvl1pPr>
    <a:lvl2pPr marL="457200" algn="l" rtl="0" fontAlgn="base">
      <a:spcBef>
        <a:spcPct val="0"/>
      </a:spcBef>
      <a:spcAft>
        <a:spcPct val="0"/>
      </a:spcAft>
      <a:defRPr sz="1600" b="1" kern="1200">
        <a:solidFill>
          <a:schemeClr val="tx1"/>
        </a:solidFill>
        <a:latin typeface="Arial" charset="0"/>
        <a:ea typeface="+mn-ea"/>
        <a:cs typeface="+mn-cs"/>
      </a:defRPr>
    </a:lvl2pPr>
    <a:lvl3pPr marL="914400" algn="l" rtl="0" fontAlgn="base">
      <a:spcBef>
        <a:spcPct val="0"/>
      </a:spcBef>
      <a:spcAft>
        <a:spcPct val="0"/>
      </a:spcAft>
      <a:defRPr sz="1600" b="1" kern="1200">
        <a:solidFill>
          <a:schemeClr val="tx1"/>
        </a:solidFill>
        <a:latin typeface="Arial" charset="0"/>
        <a:ea typeface="+mn-ea"/>
        <a:cs typeface="+mn-cs"/>
      </a:defRPr>
    </a:lvl3pPr>
    <a:lvl4pPr marL="1371600" algn="l" rtl="0" fontAlgn="base">
      <a:spcBef>
        <a:spcPct val="0"/>
      </a:spcBef>
      <a:spcAft>
        <a:spcPct val="0"/>
      </a:spcAft>
      <a:defRPr sz="1600" b="1" kern="1200">
        <a:solidFill>
          <a:schemeClr val="tx1"/>
        </a:solidFill>
        <a:latin typeface="Arial" charset="0"/>
        <a:ea typeface="+mn-ea"/>
        <a:cs typeface="+mn-cs"/>
      </a:defRPr>
    </a:lvl4pPr>
    <a:lvl5pPr marL="1828800" algn="l" rtl="0" fontAlgn="base">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66"/>
    <a:srgbClr val="FFFF99"/>
    <a:srgbClr val="99FF99"/>
    <a:srgbClr val="40949A"/>
    <a:srgbClr val="0000CC"/>
    <a:srgbClr val="FF3300"/>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65" autoAdjust="0"/>
    <p:restoredTop sz="99275" autoAdjust="0"/>
  </p:normalViewPr>
  <p:slideViewPr>
    <p:cSldViewPr>
      <p:cViewPr varScale="1">
        <p:scale>
          <a:sx n="79" d="100"/>
          <a:sy n="79" d="100"/>
        </p:scale>
        <p:origin x="-1506" y="-84"/>
      </p:cViewPr>
      <p:guideLst>
        <p:guide orient="horz" pos="4224"/>
        <p:guide pos="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lnSpc>
                <a:spcPct val="100000"/>
              </a:lnSpc>
              <a:spcBef>
                <a:spcPct val="0"/>
              </a:spcBef>
              <a:defRPr sz="1200" b="0">
                <a:latin typeface="Arial" charset="0"/>
              </a:defRPr>
            </a:lvl1pPr>
          </a:lstStyle>
          <a:p>
            <a:pPr>
              <a:defRPr/>
            </a:pPr>
            <a:endParaRPr lang="en-US"/>
          </a:p>
        </p:txBody>
      </p:sp>
      <p:sp>
        <p:nvSpPr>
          <p:cNvPr id="27651" name="Rectangle 3"/>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lnSpc>
                <a:spcPct val="100000"/>
              </a:lnSpc>
              <a:spcBef>
                <a:spcPct val="0"/>
              </a:spcBef>
              <a:defRPr sz="1200" b="0">
                <a:latin typeface="Arial"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lnSpc>
                <a:spcPct val="100000"/>
              </a:lnSpc>
              <a:spcBef>
                <a:spcPct val="0"/>
              </a:spcBef>
              <a:defRPr sz="1200" b="0">
                <a:latin typeface="Arial" charset="0"/>
              </a:defRPr>
            </a:lvl1pPr>
          </a:lstStyle>
          <a:p>
            <a:pPr>
              <a:defRPr/>
            </a:pPr>
            <a:endParaRPr lang="en-US"/>
          </a:p>
        </p:txBody>
      </p:sp>
      <p:sp>
        <p:nvSpPr>
          <p:cNvPr id="27655" name="Rectangle 7"/>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lnSpc>
                <a:spcPct val="100000"/>
              </a:lnSpc>
              <a:spcBef>
                <a:spcPct val="0"/>
              </a:spcBef>
              <a:defRPr sz="1200" b="0">
                <a:latin typeface="Arial" charset="0"/>
              </a:defRPr>
            </a:lvl1pPr>
          </a:lstStyle>
          <a:p>
            <a:pPr>
              <a:defRPr/>
            </a:pPr>
            <a:fld id="{EF9FDEEA-5704-4A08-B22C-F16CA0CD24BB}" type="slidenum">
              <a:rPr lang="en-US"/>
              <a:pPr>
                <a:defRPr/>
              </a:pPr>
              <a:t>‹#›</a:t>
            </a:fld>
            <a:endParaRPr lang="en-US"/>
          </a:p>
        </p:txBody>
      </p:sp>
    </p:spTree>
    <p:extLst>
      <p:ext uri="{BB962C8B-B14F-4D97-AF65-F5344CB8AC3E}">
        <p14:creationId xmlns:p14="http://schemas.microsoft.com/office/powerpoint/2010/main" val="2328726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1600" b="1">
                <a:solidFill>
                  <a:schemeClr val="tx1"/>
                </a:solidFill>
                <a:latin typeface="Arial" charset="0"/>
              </a:defRPr>
            </a:lvl1pPr>
            <a:lvl2pPr marL="742950" indent="-285750" defTabSz="931863" eaLnBrk="0" hangingPunct="0">
              <a:defRPr sz="1600" b="1">
                <a:solidFill>
                  <a:schemeClr val="tx1"/>
                </a:solidFill>
                <a:latin typeface="Arial" charset="0"/>
              </a:defRPr>
            </a:lvl2pPr>
            <a:lvl3pPr marL="1143000" indent="-228600" defTabSz="931863" eaLnBrk="0" hangingPunct="0">
              <a:defRPr sz="1600" b="1">
                <a:solidFill>
                  <a:schemeClr val="tx1"/>
                </a:solidFill>
                <a:latin typeface="Arial" charset="0"/>
              </a:defRPr>
            </a:lvl3pPr>
            <a:lvl4pPr marL="1600200" indent="-228600" defTabSz="931863" eaLnBrk="0" hangingPunct="0">
              <a:defRPr sz="1600" b="1">
                <a:solidFill>
                  <a:schemeClr val="tx1"/>
                </a:solidFill>
                <a:latin typeface="Arial" charset="0"/>
              </a:defRPr>
            </a:lvl4pPr>
            <a:lvl5pPr marL="2057400" indent="-228600" defTabSz="931863" eaLnBrk="0" hangingPunct="0">
              <a:defRPr sz="1600" b="1">
                <a:solidFill>
                  <a:schemeClr val="tx1"/>
                </a:solidFill>
                <a:latin typeface="Arial" charset="0"/>
              </a:defRPr>
            </a:lvl5pPr>
            <a:lvl6pPr marL="2514600" indent="-228600" defTabSz="931863" eaLnBrk="0" fontAlgn="base" hangingPunct="0">
              <a:spcBef>
                <a:spcPct val="0"/>
              </a:spcBef>
              <a:spcAft>
                <a:spcPct val="0"/>
              </a:spcAft>
              <a:defRPr sz="1600" b="1">
                <a:solidFill>
                  <a:schemeClr val="tx1"/>
                </a:solidFill>
                <a:latin typeface="Arial" charset="0"/>
              </a:defRPr>
            </a:lvl6pPr>
            <a:lvl7pPr marL="2971800" indent="-228600" defTabSz="931863" eaLnBrk="0" fontAlgn="base" hangingPunct="0">
              <a:spcBef>
                <a:spcPct val="0"/>
              </a:spcBef>
              <a:spcAft>
                <a:spcPct val="0"/>
              </a:spcAft>
              <a:defRPr sz="1600" b="1">
                <a:solidFill>
                  <a:schemeClr val="tx1"/>
                </a:solidFill>
                <a:latin typeface="Arial" charset="0"/>
              </a:defRPr>
            </a:lvl7pPr>
            <a:lvl8pPr marL="3429000" indent="-228600" defTabSz="931863" eaLnBrk="0" fontAlgn="base" hangingPunct="0">
              <a:spcBef>
                <a:spcPct val="0"/>
              </a:spcBef>
              <a:spcAft>
                <a:spcPct val="0"/>
              </a:spcAft>
              <a:defRPr sz="1600" b="1">
                <a:solidFill>
                  <a:schemeClr val="tx1"/>
                </a:solidFill>
                <a:latin typeface="Arial" charset="0"/>
              </a:defRPr>
            </a:lvl8pPr>
            <a:lvl9pPr marL="3886200" indent="-228600" defTabSz="931863" eaLnBrk="0" fontAlgn="base" hangingPunct="0">
              <a:spcBef>
                <a:spcPct val="0"/>
              </a:spcBef>
              <a:spcAft>
                <a:spcPct val="0"/>
              </a:spcAft>
              <a:defRPr sz="1600" b="1">
                <a:solidFill>
                  <a:schemeClr val="tx1"/>
                </a:solidFill>
                <a:latin typeface="Arial" charset="0"/>
              </a:defRPr>
            </a:lvl9pPr>
          </a:lstStyle>
          <a:p>
            <a:pPr eaLnBrk="1" hangingPunct="1"/>
            <a:fld id="{DCC51442-EDE7-4953-BB55-E71AD2260C8B}" type="slidenum">
              <a:rPr lang="en-US" sz="1200" b="0" smtClean="0"/>
              <a:pPr eaLnBrk="1" hangingPunct="1"/>
              <a:t>1</a:t>
            </a:fld>
            <a:endParaRPr lang="en-US" sz="1200" b="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1600" b="1">
                <a:solidFill>
                  <a:schemeClr val="tx1"/>
                </a:solidFill>
                <a:latin typeface="Arial" charset="0"/>
              </a:defRPr>
            </a:lvl1pPr>
            <a:lvl2pPr marL="742950" indent="-285750" defTabSz="931863" eaLnBrk="0" hangingPunct="0">
              <a:defRPr sz="1600" b="1">
                <a:solidFill>
                  <a:schemeClr val="tx1"/>
                </a:solidFill>
                <a:latin typeface="Arial" charset="0"/>
              </a:defRPr>
            </a:lvl2pPr>
            <a:lvl3pPr marL="1143000" indent="-228600" defTabSz="931863" eaLnBrk="0" hangingPunct="0">
              <a:defRPr sz="1600" b="1">
                <a:solidFill>
                  <a:schemeClr val="tx1"/>
                </a:solidFill>
                <a:latin typeface="Arial" charset="0"/>
              </a:defRPr>
            </a:lvl3pPr>
            <a:lvl4pPr marL="1600200" indent="-228600" defTabSz="931863" eaLnBrk="0" hangingPunct="0">
              <a:defRPr sz="1600" b="1">
                <a:solidFill>
                  <a:schemeClr val="tx1"/>
                </a:solidFill>
                <a:latin typeface="Arial" charset="0"/>
              </a:defRPr>
            </a:lvl4pPr>
            <a:lvl5pPr marL="2057400" indent="-228600" defTabSz="931863" eaLnBrk="0" hangingPunct="0">
              <a:defRPr sz="1600" b="1">
                <a:solidFill>
                  <a:schemeClr val="tx1"/>
                </a:solidFill>
                <a:latin typeface="Arial" charset="0"/>
              </a:defRPr>
            </a:lvl5pPr>
            <a:lvl6pPr marL="2514600" indent="-228600" defTabSz="931863" eaLnBrk="0" fontAlgn="base" hangingPunct="0">
              <a:spcBef>
                <a:spcPct val="0"/>
              </a:spcBef>
              <a:spcAft>
                <a:spcPct val="0"/>
              </a:spcAft>
              <a:defRPr sz="1600" b="1">
                <a:solidFill>
                  <a:schemeClr val="tx1"/>
                </a:solidFill>
                <a:latin typeface="Arial" charset="0"/>
              </a:defRPr>
            </a:lvl6pPr>
            <a:lvl7pPr marL="2971800" indent="-228600" defTabSz="931863" eaLnBrk="0" fontAlgn="base" hangingPunct="0">
              <a:spcBef>
                <a:spcPct val="0"/>
              </a:spcBef>
              <a:spcAft>
                <a:spcPct val="0"/>
              </a:spcAft>
              <a:defRPr sz="1600" b="1">
                <a:solidFill>
                  <a:schemeClr val="tx1"/>
                </a:solidFill>
                <a:latin typeface="Arial" charset="0"/>
              </a:defRPr>
            </a:lvl7pPr>
            <a:lvl8pPr marL="3429000" indent="-228600" defTabSz="931863" eaLnBrk="0" fontAlgn="base" hangingPunct="0">
              <a:spcBef>
                <a:spcPct val="0"/>
              </a:spcBef>
              <a:spcAft>
                <a:spcPct val="0"/>
              </a:spcAft>
              <a:defRPr sz="1600" b="1">
                <a:solidFill>
                  <a:schemeClr val="tx1"/>
                </a:solidFill>
                <a:latin typeface="Arial" charset="0"/>
              </a:defRPr>
            </a:lvl8pPr>
            <a:lvl9pPr marL="3886200" indent="-228600" defTabSz="931863" eaLnBrk="0" fontAlgn="base" hangingPunct="0">
              <a:spcBef>
                <a:spcPct val="0"/>
              </a:spcBef>
              <a:spcAft>
                <a:spcPct val="0"/>
              </a:spcAft>
              <a:defRPr sz="1600" b="1">
                <a:solidFill>
                  <a:schemeClr val="tx1"/>
                </a:solidFill>
                <a:latin typeface="Arial" charset="0"/>
              </a:defRPr>
            </a:lvl9pPr>
          </a:lstStyle>
          <a:p>
            <a:pPr eaLnBrk="1" hangingPunct="1"/>
            <a:fld id="{58C6C10A-D400-4959-AADD-84A684719EDF}" type="slidenum">
              <a:rPr lang="en-US" sz="1200" b="0" smtClean="0"/>
              <a:pPr eaLnBrk="1" hangingPunct="1"/>
              <a:t>2</a:t>
            </a:fld>
            <a:endParaRPr lang="en-US" sz="1200" b="0"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3"/>
          <p:cNvSpPr>
            <a:spLocks noChangeArrowheads="1"/>
          </p:cNvSpPr>
          <p:nvPr userDrawn="1"/>
        </p:nvSpPr>
        <p:spPr bwMode="auto">
          <a:xfrm>
            <a:off x="0" y="1143000"/>
            <a:ext cx="9144000" cy="57150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sp>
        <p:nvSpPr>
          <p:cNvPr id="6"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10" name="Rectangle 2"/>
          <p:cNvSpPr>
            <a:spLocks noGrp="1" noChangeArrowheads="1"/>
          </p:cNvSpPr>
          <p:nvPr>
            <p:ph type="subTitle" idx="1"/>
          </p:nvPr>
        </p:nvSpPr>
        <p:spPr>
          <a:xfrm>
            <a:off x="2343150" y="3581400"/>
            <a:ext cx="5334000" cy="1143000"/>
          </a:xfrm>
        </p:spPr>
        <p:txBody>
          <a:bodyPr/>
          <a:lstStyle>
            <a:lvl1pPr marL="0" indent="0">
              <a:buFontTx/>
              <a:buNone/>
              <a:defRPr b="0">
                <a:solidFill>
                  <a:schemeClr val="bg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lvl1pPr>
          </a:lstStyle>
          <a:p>
            <a:r>
              <a:rPr lang="en-US"/>
              <a:t>Click to edit Master title style</a:t>
            </a:r>
          </a:p>
        </p:txBody>
      </p:sp>
      <p:sp>
        <p:nvSpPr>
          <p:cNvPr id="7" name="Rectangle 10"/>
          <p:cNvSpPr>
            <a:spLocks noGrp="1" noChangeArrowheads="1"/>
          </p:cNvSpPr>
          <p:nvPr>
            <p:ph type="dt" sz="half" idx="10"/>
          </p:nvPr>
        </p:nvSpPr>
        <p:spPr>
          <a:xfrm>
            <a:off x="2333625" y="5467350"/>
            <a:ext cx="2133600" cy="476250"/>
          </a:xfrm>
        </p:spPr>
        <p:txBody>
          <a:bodyPr/>
          <a:lstStyle>
            <a:lvl1pPr>
              <a:defRPr sz="1800" b="1">
                <a:solidFill>
                  <a:schemeClr val="bg1"/>
                </a:solidFill>
              </a:defRPr>
            </a:lvl1pPr>
          </a:lstStyle>
          <a:p>
            <a:pPr>
              <a:defRPr/>
            </a:pPr>
            <a:r>
              <a:rPr lang="en-US"/>
              <a:t>Date</a:t>
            </a:r>
          </a:p>
        </p:txBody>
      </p:sp>
      <p:sp>
        <p:nvSpPr>
          <p:cNvPr id="8" name="Footer Placeholder 7"/>
          <p:cNvSpPr>
            <a:spLocks noGrp="1" noChangeArrowheads="1"/>
          </p:cNvSpPr>
          <p:nvPr>
            <p:ph type="ftr" sz="quarter" idx="11"/>
          </p:nvPr>
        </p:nvSpPr>
        <p:spPr bwMode="auto">
          <a:xfrm>
            <a:off x="2333625" y="5067300"/>
            <a:ext cx="2895600" cy="4191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lnSpc>
                <a:spcPct val="100000"/>
              </a:lnSpc>
              <a:spcBef>
                <a:spcPct val="0"/>
              </a:spcBef>
              <a:defRPr sz="1800">
                <a:solidFill>
                  <a:schemeClr val="bg1"/>
                </a:solidFill>
                <a:latin typeface="Arial" charset="0"/>
              </a:defRPr>
            </a:lvl1pPr>
          </a:lstStyle>
          <a:p>
            <a:pPr>
              <a:defRPr/>
            </a:pPr>
            <a:r>
              <a:rPr lang="en-US"/>
              <a:t>Meeting Title (optional)</a:t>
            </a:r>
          </a:p>
        </p:txBody>
      </p:sp>
    </p:spTree>
    <p:extLst>
      <p:ext uri="{BB962C8B-B14F-4D97-AF65-F5344CB8AC3E}">
        <p14:creationId xmlns:p14="http://schemas.microsoft.com/office/powerpoint/2010/main" val="81249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7DD6BAE-A68F-473A-A2D7-CEEA128D748C}"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61051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E81CF20-39D3-4579-9E24-257361C91D1A}"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721034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731981A-7905-41B0-8858-66AAA0FFBCF3}"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206562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5A9CEAF1-53AD-46BE-9176-013B2A2B7A35}"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63355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EB97839-E9E5-4038-9852-0A72C69A2A47}" type="slidenum">
              <a:rPr lang="en-US"/>
              <a:pPr>
                <a:defRPr/>
              </a:pPr>
              <a:t>‹#›</a:t>
            </a:fld>
            <a:endParaRPr lang="en-US"/>
          </a:p>
        </p:txBody>
      </p:sp>
      <p:sp>
        <p:nvSpPr>
          <p:cNvPr id="5"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396447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E54D15DB-F492-417C-B3C1-95863FCAA218}"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2241540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B4155851-3123-4476-B2AC-37AA7655915C}" type="slidenum">
              <a:rPr lang="en-US"/>
              <a:pPr>
                <a:defRPr/>
              </a:pPr>
              <a:t>‹#›</a:t>
            </a:fld>
            <a:endParaRPr lang="en-US"/>
          </a:p>
        </p:txBody>
      </p:sp>
      <p:sp>
        <p:nvSpPr>
          <p:cNvPr id="8"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4205758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DBB0A38D-180F-42DE-8177-B03C76167E0F}" type="slidenum">
              <a:rPr lang="en-US"/>
              <a:pPr>
                <a:defRPr/>
              </a:pPr>
              <a:t>‹#›</a:t>
            </a:fld>
            <a:endParaRPr lang="en-US"/>
          </a:p>
        </p:txBody>
      </p:sp>
      <p:sp>
        <p:nvSpPr>
          <p:cNvPr id="4"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834267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1FCC2D1-2CC9-45D0-AD2A-3A9F9D772C5E}" type="slidenum">
              <a:rPr lang="en-US"/>
              <a:pPr>
                <a:defRPr/>
              </a:pPr>
              <a:t>‹#›</a:t>
            </a:fld>
            <a:endParaRPr lang="en-US"/>
          </a:p>
        </p:txBody>
      </p:sp>
      <p:sp>
        <p:nvSpPr>
          <p:cNvPr id="3"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5321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B806BC6-3DFE-4977-B534-48CCD8B6B131}"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133999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CADADD4-17AA-47F5-8402-FBC938F97C7C}" type="slidenum">
              <a:rPr lang="en-US"/>
              <a:pPr>
                <a:defRPr/>
              </a:pPr>
              <a:t>‹#›</a:t>
            </a:fld>
            <a:endParaRPr lang="en-US"/>
          </a:p>
        </p:txBody>
      </p:sp>
      <p:sp>
        <p:nvSpPr>
          <p:cNvPr id="6" name="Rectangle 4"/>
          <p:cNvSpPr>
            <a:spLocks noGrp="1" noChangeArrowheads="1"/>
          </p:cNvSpPr>
          <p:nvPr>
            <p:ph type="dt" sz="half" idx="11"/>
          </p:nvPr>
        </p:nvSpPr>
        <p:spPr>
          <a:ln/>
        </p:spPr>
        <p:txBody>
          <a:bodyPr/>
          <a:lstStyle>
            <a:lvl1pPr>
              <a:defRPr/>
            </a:lvl1pPr>
          </a:lstStyle>
          <a:p>
            <a:pPr>
              <a:defRPr/>
            </a:pPr>
            <a:r>
              <a:rPr lang="en-US"/>
              <a:t>Date</a:t>
            </a:r>
          </a:p>
        </p:txBody>
      </p:sp>
    </p:spTree>
    <p:extLst>
      <p:ext uri="{BB962C8B-B14F-4D97-AF65-F5344CB8AC3E}">
        <p14:creationId xmlns:p14="http://schemas.microsoft.com/office/powerpoint/2010/main" val="901267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b="0">
                <a:latin typeface="Arial" charset="0"/>
              </a:defRPr>
            </a:lvl1pPr>
          </a:lstStyle>
          <a:p>
            <a:pPr>
              <a:defRPr/>
            </a:pPr>
            <a:fld id="{E718ABEB-4B20-4DAD-9F08-0F3C9742EABF}" type="slidenum">
              <a:rPr lang="en-US"/>
              <a:pPr>
                <a:defRPr/>
              </a:pPr>
              <a:t>‹#›</a:t>
            </a:fld>
            <a:endParaRPr lang="en-US"/>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pic>
        <p:nvPicPr>
          <p:cNvPr id="1029" name="Picture 8" descr="logo_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9"/>
          <p:cNvSpPr>
            <a:spLocks noChangeArrowheads="1"/>
          </p:cNvSpPr>
          <p:nvPr userDrawn="1"/>
        </p:nvSpPr>
        <p:spPr bwMode="auto">
          <a:xfrm>
            <a:off x="0" y="0"/>
            <a:ext cx="9144000" cy="685800"/>
          </a:xfrm>
          <a:prstGeom prst="rect">
            <a:avLst/>
          </a:prstGeom>
          <a:solidFill>
            <a:srgbClr val="5469A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80000"/>
              </a:lnSpc>
              <a:spcBef>
                <a:spcPct val="20000"/>
              </a:spcBef>
            </a:pPr>
            <a:endParaRPr lang="en-US"/>
          </a:p>
        </p:txBody>
      </p:sp>
      <p:sp>
        <p:nvSpPr>
          <p:cNvPr id="1031"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2" name="Line 11"/>
          <p:cNvSpPr>
            <a:spLocks noChangeShapeType="1"/>
          </p:cNvSpPr>
          <p:nvPr userDrawn="1"/>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latin typeface="Arial" charset="0"/>
              </a:defRPr>
            </a:lvl1pPr>
          </a:lstStyle>
          <a:p>
            <a:pPr>
              <a:defRPr/>
            </a:pPr>
            <a:r>
              <a:rPr lang="en-US"/>
              <a:t>Date</a:t>
            </a:r>
          </a:p>
        </p:txBody>
      </p:sp>
      <p:sp>
        <p:nvSpPr>
          <p:cNvPr id="1034"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5" name="Rectangle 13"/>
          <p:cNvSpPr>
            <a:spLocks noChangeArrowheads="1"/>
          </p:cNvSpPr>
          <p:nvPr userDrawn="1"/>
        </p:nvSpPr>
        <p:spPr bwMode="auto">
          <a:xfrm>
            <a:off x="8229600" y="6248400"/>
            <a:ext cx="533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fld id="{03670EEC-6877-42F5-BF6B-1CB534FE5D5D}" type="slidenum">
              <a:rPr lang="en-US" sz="1200" b="0"/>
              <a:pPr algn="ctr"/>
              <a:t>‹#›</a:t>
            </a:fld>
            <a:endParaRPr lang="en-US" sz="1200" b="0"/>
          </a:p>
        </p:txBody>
      </p:sp>
    </p:spTree>
  </p:cSld>
  <p:clrMap bg1="lt1" tx1="dk1" bg2="lt2" tx2="dk2" accent1="accent1" accent2="accent2" accent3="accent3" accent4="accent4" accent5="accent5" accent6="accent6" hlink="hlink" folHlink="folHlink"/>
  <p:sldLayoutIdLst>
    <p:sldLayoutId id="2147484185" r:id="rId1"/>
    <p:sldLayoutId id="2147484174" r:id="rId2"/>
    <p:sldLayoutId id="2147484175" r:id="rId3"/>
    <p:sldLayoutId id="2147484176" r:id="rId4"/>
    <p:sldLayoutId id="2147484177" r:id="rId5"/>
    <p:sldLayoutId id="2147484178" r:id="rId6"/>
    <p:sldLayoutId id="2147484179" r:id="rId7"/>
    <p:sldLayoutId id="2147484180" r:id="rId8"/>
    <p:sldLayoutId id="2147484181" r:id="rId9"/>
    <p:sldLayoutId id="2147484182" r:id="rId10"/>
    <p:sldLayoutId id="2147484183" r:id="rId11"/>
    <p:sldLayoutId id="2147484184" r:id="rId12"/>
  </p:sldLayoutIdLst>
  <p:hf hdr="0" ftr="0" dt="0"/>
  <p:txStyles>
    <p:titleStyle>
      <a:lvl1pPr algn="l" rtl="0" eaLnBrk="0" fontAlgn="base" hangingPunct="0">
        <a:spcBef>
          <a:spcPct val="0"/>
        </a:spcBef>
        <a:spcAft>
          <a:spcPct val="0"/>
        </a:spcAft>
        <a:defRPr sz="2000">
          <a:solidFill>
            <a:schemeClr val="bg1"/>
          </a:solidFill>
          <a:latin typeface="+mj-lt"/>
          <a:ea typeface="+mj-ea"/>
          <a:cs typeface="+mj-cs"/>
        </a:defRPr>
      </a:lvl1pPr>
      <a:lvl2pPr algn="l" rtl="0" eaLnBrk="0" fontAlgn="base" hangingPunct="0">
        <a:spcBef>
          <a:spcPct val="0"/>
        </a:spcBef>
        <a:spcAft>
          <a:spcPct val="0"/>
        </a:spcAft>
        <a:defRPr sz="2000">
          <a:solidFill>
            <a:schemeClr val="bg1"/>
          </a:solidFill>
          <a:latin typeface="Arial Black" pitchFamily="34" charset="0"/>
        </a:defRPr>
      </a:lvl2pPr>
      <a:lvl3pPr algn="l" rtl="0" eaLnBrk="0" fontAlgn="base" hangingPunct="0">
        <a:spcBef>
          <a:spcPct val="0"/>
        </a:spcBef>
        <a:spcAft>
          <a:spcPct val="0"/>
        </a:spcAft>
        <a:defRPr sz="2000">
          <a:solidFill>
            <a:schemeClr val="bg1"/>
          </a:solidFill>
          <a:latin typeface="Arial Black" pitchFamily="34" charset="0"/>
        </a:defRPr>
      </a:lvl3pPr>
      <a:lvl4pPr algn="l" rtl="0" eaLnBrk="0" fontAlgn="base" hangingPunct="0">
        <a:spcBef>
          <a:spcPct val="0"/>
        </a:spcBef>
        <a:spcAft>
          <a:spcPct val="0"/>
        </a:spcAft>
        <a:defRPr sz="2000">
          <a:solidFill>
            <a:schemeClr val="bg1"/>
          </a:solidFill>
          <a:latin typeface="Arial Black" pitchFamily="34" charset="0"/>
        </a:defRPr>
      </a:lvl4pPr>
      <a:lvl5pPr algn="l" rtl="0" eaLnBrk="0" fontAlgn="base" hangingPunct="0">
        <a:spcBef>
          <a:spcPct val="0"/>
        </a:spcBef>
        <a:spcAft>
          <a:spcPct val="0"/>
        </a:spcAft>
        <a:defRPr sz="2000">
          <a:solidFill>
            <a:schemeClr val="bg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services/projects/index"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1371600" y="2133600"/>
            <a:ext cx="7239000" cy="1238250"/>
          </a:xfrm>
          <a:prstGeom prst="rect">
            <a:avLst/>
          </a:prstGeom>
          <a:noFill/>
          <a:ln w="9525">
            <a:noFill/>
            <a:miter lim="800000"/>
            <a:headEnd/>
            <a:tailEnd/>
          </a:ln>
        </p:spPr>
        <p:txBody>
          <a:bodyPr anchor="ctr"/>
          <a:lstStyle/>
          <a:p>
            <a:pPr>
              <a:defRPr/>
            </a:pPr>
            <a:r>
              <a:rPr lang="en-US" sz="2800" b="0" kern="0" dirty="0" smtClean="0">
                <a:latin typeface="+mj-lt"/>
              </a:rPr>
              <a:t>Review of Aging Project</a:t>
            </a:r>
            <a:r>
              <a:rPr lang="en-US" sz="2800" b="0" kern="0" dirty="0" smtClean="0">
                <a:latin typeface="+mj-lt"/>
              </a:rPr>
              <a:t>s</a:t>
            </a:r>
            <a:endParaRPr lang="en-US" sz="2800" b="0" kern="0" dirty="0">
              <a:latin typeface="+mj-lt"/>
            </a:endParaRPr>
          </a:p>
        </p:txBody>
      </p:sp>
      <p:sp>
        <p:nvSpPr>
          <p:cNvPr id="5" name="Rectangle 3"/>
          <p:cNvSpPr txBox="1">
            <a:spLocks noChangeArrowheads="1"/>
          </p:cNvSpPr>
          <p:nvPr/>
        </p:nvSpPr>
        <p:spPr bwMode="auto">
          <a:xfrm>
            <a:off x="1371600" y="3581400"/>
            <a:ext cx="2590800" cy="1905000"/>
          </a:xfrm>
          <a:prstGeom prst="rect">
            <a:avLst/>
          </a:prstGeom>
          <a:noFill/>
          <a:ln w="9525">
            <a:noFill/>
            <a:miter lim="800000"/>
            <a:headEnd/>
            <a:tailEnd/>
          </a:ln>
        </p:spPr>
        <p:txBody>
          <a:bodyPr/>
          <a:lstStyle/>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endParaRPr lang="en-US" sz="2000" kern="0" dirty="0">
              <a:latin typeface="+mn-lt"/>
            </a:endParaRPr>
          </a:p>
          <a:p>
            <a:pPr marL="342900" indent="-342900">
              <a:lnSpc>
                <a:spcPct val="80000"/>
              </a:lnSpc>
              <a:spcBef>
                <a:spcPct val="20000"/>
              </a:spcBef>
              <a:defRPr/>
            </a:pPr>
            <a:r>
              <a:rPr lang="en-US" sz="2000" kern="0" dirty="0" smtClean="0">
                <a:latin typeface="+mn-lt"/>
              </a:rPr>
              <a:t>July 16, 2015</a:t>
            </a:r>
            <a:endParaRPr lang="en-US" sz="2000" kern="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0"/>
            <a:ext cx="6019800" cy="685800"/>
          </a:xfrm>
        </p:spPr>
        <p:txBody>
          <a:bodyPr/>
          <a:lstStyle/>
          <a:p>
            <a:pPr eaLnBrk="1" hangingPunct="1"/>
            <a:r>
              <a:rPr lang="en-US" sz="1800" dirty="0" smtClean="0"/>
              <a:t>Project Prioritization – Agenda</a:t>
            </a:r>
          </a:p>
        </p:txBody>
      </p:sp>
      <p:sp>
        <p:nvSpPr>
          <p:cNvPr id="6147" name="Rectangle 3"/>
          <p:cNvSpPr>
            <a:spLocks noGrp="1" noChangeArrowheads="1"/>
          </p:cNvSpPr>
          <p:nvPr>
            <p:ph type="body" sz="half" idx="1"/>
          </p:nvPr>
        </p:nvSpPr>
        <p:spPr>
          <a:xfrm>
            <a:off x="457200" y="990600"/>
            <a:ext cx="8077200" cy="4267200"/>
          </a:xfrm>
        </p:spPr>
        <p:txBody>
          <a:bodyPr/>
          <a:lstStyle/>
          <a:p>
            <a:pPr marL="571500" lvl="1" indent="-228600" eaLnBrk="1" hangingPunct="1">
              <a:tabLst>
                <a:tab pos="1143000" algn="l"/>
                <a:tab pos="2514600" algn="l"/>
                <a:tab pos="6864350" algn="l"/>
              </a:tabLst>
              <a:defRPr/>
            </a:pPr>
            <a:r>
              <a:rPr lang="en-US" sz="1800" dirty="0" smtClean="0"/>
              <a:t>Discussion Approach</a:t>
            </a:r>
          </a:p>
          <a:p>
            <a:pPr marL="971550" lvl="2" eaLnBrk="1" hangingPunct="1">
              <a:tabLst>
                <a:tab pos="1143000" algn="l"/>
                <a:tab pos="2514600" algn="l"/>
                <a:tab pos="6864350" algn="l"/>
              </a:tabLst>
              <a:defRPr/>
            </a:pPr>
            <a:endParaRPr lang="en-US" sz="1600" dirty="0" smtClean="0"/>
          </a:p>
          <a:p>
            <a:pPr marL="571500" lvl="1" indent="-228600" eaLnBrk="1" hangingPunct="1">
              <a:tabLst>
                <a:tab pos="1143000" algn="l"/>
                <a:tab pos="2514600" algn="l"/>
                <a:tab pos="6864350" algn="l"/>
              </a:tabLst>
              <a:defRPr/>
            </a:pPr>
            <a:r>
              <a:rPr lang="en-US" sz="1800" dirty="0" smtClean="0"/>
              <a:t>Revision Request </a:t>
            </a:r>
            <a:r>
              <a:rPr lang="en-US" sz="1800" dirty="0" smtClean="0"/>
              <a:t>Project Funding </a:t>
            </a:r>
            <a:r>
              <a:rPr lang="en-US" sz="1800" dirty="0" smtClean="0"/>
              <a:t>History</a:t>
            </a:r>
          </a:p>
          <a:p>
            <a:pPr marL="571500" lvl="1" indent="-228600" eaLnBrk="1" hangingPunct="1">
              <a:tabLst>
                <a:tab pos="1143000" algn="l"/>
                <a:tab pos="2514600" algn="l"/>
                <a:tab pos="6864350" algn="l"/>
              </a:tabLst>
              <a:defRPr/>
            </a:pPr>
            <a:endParaRPr lang="en-US" sz="1800" dirty="0"/>
          </a:p>
          <a:p>
            <a:pPr marL="571500" lvl="1" indent="-228600" eaLnBrk="1" hangingPunct="1">
              <a:tabLst>
                <a:tab pos="1143000" algn="l"/>
                <a:tab pos="2514600" algn="l"/>
                <a:tab pos="6864350" algn="l"/>
              </a:tabLst>
              <a:defRPr/>
            </a:pPr>
            <a:r>
              <a:rPr lang="en-US" sz="1800" dirty="0" smtClean="0"/>
              <a:t>2015 </a:t>
            </a:r>
            <a:r>
              <a:rPr lang="en-US" sz="1800" dirty="0" smtClean="0"/>
              <a:t>Funding Challenges</a:t>
            </a:r>
            <a:r>
              <a:rPr lang="en-US" sz="1800" dirty="0"/>
              <a:t>	</a:t>
            </a:r>
            <a:endParaRPr lang="en-US" sz="1600" dirty="0"/>
          </a:p>
          <a:p>
            <a:pPr marL="971550" lvl="2" eaLnBrk="1" hangingPunct="1">
              <a:tabLst>
                <a:tab pos="1143000" algn="l"/>
                <a:tab pos="2514600" algn="l"/>
                <a:tab pos="6864350" algn="l"/>
              </a:tabLst>
              <a:defRPr/>
            </a:pPr>
            <a:endParaRPr lang="en-US" sz="1600" dirty="0" smtClean="0"/>
          </a:p>
          <a:p>
            <a:pPr marL="571500" lvl="1" eaLnBrk="1" hangingPunct="1">
              <a:tabLst>
                <a:tab pos="1143000" algn="l"/>
                <a:tab pos="2514600" algn="l"/>
                <a:tab pos="6864350" algn="l"/>
              </a:tabLst>
              <a:defRPr/>
            </a:pPr>
            <a:r>
              <a:rPr lang="en-US" sz="1800" dirty="0"/>
              <a:t>Upcoming Project </a:t>
            </a:r>
            <a:r>
              <a:rPr lang="en-US" sz="1800" dirty="0" smtClean="0"/>
              <a:t>Starts</a:t>
            </a:r>
          </a:p>
          <a:p>
            <a:pPr marL="971550" lvl="2" eaLnBrk="1" hangingPunct="1">
              <a:tabLst>
                <a:tab pos="1143000" algn="l"/>
                <a:tab pos="2514600" algn="l"/>
                <a:tab pos="6864350" algn="l"/>
              </a:tabLst>
              <a:defRPr/>
            </a:pPr>
            <a:endParaRPr lang="en-US" sz="1600" dirty="0"/>
          </a:p>
          <a:p>
            <a:pPr marL="571500" lvl="1" eaLnBrk="1" hangingPunct="1">
              <a:tabLst>
                <a:tab pos="1143000" algn="l"/>
                <a:tab pos="2514600" algn="l"/>
                <a:tab pos="6864350" algn="l"/>
              </a:tabLst>
              <a:defRPr/>
            </a:pPr>
            <a:r>
              <a:rPr lang="en-US" sz="1800" dirty="0" smtClean="0"/>
              <a:t>Aging Items</a:t>
            </a:r>
            <a:endParaRPr lang="en-US" sz="1800" dirty="0"/>
          </a:p>
          <a:p>
            <a:pPr marL="971550" lvl="2" eaLnBrk="1" hangingPunct="1">
              <a:tabLst>
                <a:tab pos="1143000" algn="l"/>
                <a:tab pos="2514600" algn="l"/>
                <a:tab pos="6864350" algn="l"/>
              </a:tabLst>
              <a:defRPr/>
            </a:pPr>
            <a:endParaRPr lang="en-US" sz="1600" dirty="0"/>
          </a:p>
          <a:p>
            <a:pPr marL="342900" lvl="1" indent="0" eaLnBrk="1" hangingPunct="1">
              <a:buFontTx/>
              <a:buNone/>
              <a:tabLst>
                <a:tab pos="1143000" algn="l"/>
                <a:tab pos="2514600" algn="l"/>
                <a:tab pos="6864350" algn="l"/>
              </a:tabLst>
              <a:defRPr/>
            </a:pPr>
            <a:endParaRPr lang="en-US" sz="1000" dirty="0" smtClean="0"/>
          </a:p>
          <a:p>
            <a:pPr marL="342900" lvl="1" indent="0" eaLnBrk="1" hangingPunct="1">
              <a:buFontTx/>
              <a:buNone/>
              <a:tabLst>
                <a:tab pos="1143000" algn="l"/>
                <a:tab pos="2514600" algn="l"/>
                <a:tab pos="6864350" algn="l"/>
              </a:tabLst>
              <a:defRPr/>
            </a:pPr>
            <a:endParaRPr lang="en-US" sz="1600" dirty="0"/>
          </a:p>
          <a:p>
            <a:pPr marL="571500" lvl="1" indent="-228600" eaLnBrk="1" hangingPunct="1">
              <a:tabLst>
                <a:tab pos="1143000" algn="l"/>
                <a:tab pos="2514600" algn="l"/>
                <a:tab pos="6864350" algn="l"/>
              </a:tabLst>
              <a:defRPr/>
            </a:pPr>
            <a:endParaRPr lang="en-US" sz="1600" dirty="0" smtClean="0"/>
          </a:p>
        </p:txBody>
      </p:sp>
      <p:sp>
        <p:nvSpPr>
          <p:cNvPr id="4100" name="TextBox 3"/>
          <p:cNvSpPr txBox="1">
            <a:spLocks noChangeArrowheads="1"/>
          </p:cNvSpPr>
          <p:nvPr/>
        </p:nvSpPr>
        <p:spPr bwMode="auto">
          <a:xfrm>
            <a:off x="685800" y="5410200"/>
            <a:ext cx="7772400" cy="576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algn="ctr" eaLnBrk="1" hangingPunct="1">
              <a:lnSpc>
                <a:spcPct val="80000"/>
              </a:lnSpc>
              <a:spcBef>
                <a:spcPct val="20000"/>
              </a:spcBef>
            </a:pPr>
            <a:endParaRPr lang="en-US" sz="800" b="0"/>
          </a:p>
          <a:p>
            <a:pPr algn="ctr" eaLnBrk="1" hangingPunct="1">
              <a:lnSpc>
                <a:spcPct val="80000"/>
              </a:lnSpc>
              <a:spcBef>
                <a:spcPct val="20000"/>
              </a:spcBef>
            </a:pPr>
            <a:r>
              <a:rPr lang="en-US" b="0"/>
              <a:t>Location of Project Priority List (PPL):   </a:t>
            </a:r>
            <a:r>
              <a:rPr lang="en-US" b="0">
                <a:hlinkClick r:id="rId3"/>
              </a:rPr>
              <a:t>http://www.ercot.com/services/projects/index</a:t>
            </a:r>
            <a:endParaRPr lang="en-US" b="0"/>
          </a:p>
          <a:p>
            <a:pPr algn="ctr" eaLnBrk="1" hangingPunct="1">
              <a:lnSpc>
                <a:spcPct val="80000"/>
              </a:lnSpc>
              <a:spcBef>
                <a:spcPct val="20000"/>
              </a:spcBef>
            </a:pPr>
            <a:endParaRPr lang="en-US" sz="800" b="0"/>
          </a:p>
        </p:txBody>
      </p:sp>
    </p:spTree>
    <p:extLst>
      <p:ext uri="{BB962C8B-B14F-4D97-AF65-F5344CB8AC3E}">
        <p14:creationId xmlns:p14="http://schemas.microsoft.com/office/powerpoint/2010/main" val="1387518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1"/>
          <p:cNvSpPr>
            <a:spLocks noGrp="1"/>
          </p:cNvSpPr>
          <p:nvPr>
            <p:ph type="title"/>
          </p:nvPr>
        </p:nvSpPr>
        <p:spPr>
          <a:xfrm>
            <a:off x="152400" y="0"/>
            <a:ext cx="7010400" cy="685800"/>
          </a:xfrm>
        </p:spPr>
        <p:txBody>
          <a:bodyPr/>
          <a:lstStyle/>
          <a:p>
            <a:pPr eaLnBrk="1" hangingPunct="1"/>
            <a:r>
              <a:rPr lang="en-US" sz="1800" dirty="0" smtClean="0"/>
              <a:t>Discussion Approach</a:t>
            </a:r>
          </a:p>
        </p:txBody>
      </p:sp>
      <p:sp>
        <p:nvSpPr>
          <p:cNvPr id="5123" name="Content Placeholder 16"/>
          <p:cNvSpPr>
            <a:spLocks noGrp="1"/>
          </p:cNvSpPr>
          <p:nvPr>
            <p:ph idx="1"/>
          </p:nvPr>
        </p:nvSpPr>
        <p:spPr>
          <a:xfrm>
            <a:off x="84664" y="762000"/>
            <a:ext cx="8991600" cy="5410200"/>
          </a:xfrm>
        </p:spPr>
        <p:txBody>
          <a:bodyPr/>
          <a:lstStyle/>
          <a:p>
            <a:pPr eaLnBrk="1" hangingPunct="1">
              <a:tabLst>
                <a:tab pos="6862763" algn="l"/>
              </a:tabLst>
            </a:pPr>
            <a:r>
              <a:rPr lang="en-US" dirty="0" smtClean="0"/>
              <a:t>Process for Reviewing Aging Items</a:t>
            </a:r>
            <a:endParaRPr lang="en-US" dirty="0" smtClean="0"/>
          </a:p>
          <a:p>
            <a:pPr lvl="1"/>
            <a:r>
              <a:rPr lang="en-US" b="0" dirty="0" smtClean="0"/>
              <a:t>Reason for the Revision Request</a:t>
            </a:r>
            <a:endParaRPr lang="en-US" b="0" dirty="0"/>
          </a:p>
          <a:p>
            <a:pPr lvl="1"/>
            <a:r>
              <a:rPr lang="en-US" dirty="0" smtClean="0"/>
              <a:t>Remaining Gray Boxes</a:t>
            </a:r>
            <a:endParaRPr lang="en-US" b="0" dirty="0"/>
          </a:p>
          <a:p>
            <a:pPr lvl="1"/>
            <a:r>
              <a:rPr lang="en-US" dirty="0" smtClean="0"/>
              <a:t>Business Case and/or </a:t>
            </a:r>
            <a:r>
              <a:rPr lang="en-US" dirty="0" smtClean="0"/>
              <a:t>CBA</a:t>
            </a:r>
            <a:endParaRPr lang="en-US" dirty="0" smtClean="0"/>
          </a:p>
          <a:p>
            <a:pPr lvl="1"/>
            <a:r>
              <a:rPr lang="en-US" b="0" dirty="0" smtClean="0"/>
              <a:t>Major Cost Drivers</a:t>
            </a:r>
          </a:p>
          <a:p>
            <a:pPr lvl="1"/>
            <a:r>
              <a:rPr lang="en-US" dirty="0" smtClean="0"/>
              <a:t>ERCOT Input</a:t>
            </a:r>
          </a:p>
          <a:p>
            <a:pPr lvl="2"/>
            <a:r>
              <a:rPr lang="en-US" dirty="0"/>
              <a:t>Opinion on need based on current state</a:t>
            </a:r>
          </a:p>
          <a:p>
            <a:pPr lvl="2"/>
            <a:r>
              <a:rPr lang="en-US" b="0" dirty="0" smtClean="0"/>
              <a:t>Options for more efficient implementation</a:t>
            </a:r>
          </a:p>
          <a:p>
            <a:pPr lvl="1"/>
            <a:endParaRPr lang="en-US" sz="2800" b="0" dirty="0"/>
          </a:p>
          <a:p>
            <a:pPr eaLnBrk="1" hangingPunct="1">
              <a:tabLst>
                <a:tab pos="6862763" algn="l"/>
              </a:tabLst>
            </a:pPr>
            <a:r>
              <a:rPr lang="en-US" dirty="0" smtClean="0"/>
              <a:t>Reminder</a:t>
            </a:r>
          </a:p>
          <a:p>
            <a:pPr lvl="1" eaLnBrk="1" hangingPunct="1">
              <a:tabLst>
                <a:tab pos="6862763" algn="l"/>
              </a:tabLst>
            </a:pPr>
            <a:r>
              <a:rPr lang="en-US" dirty="0" smtClean="0"/>
              <a:t>These items are Board-approved so we would expect to implement all of </a:t>
            </a:r>
            <a:r>
              <a:rPr lang="en-US" dirty="0" smtClean="0"/>
              <a:t>them </a:t>
            </a:r>
            <a:r>
              <a:rPr lang="en-US" dirty="0" smtClean="0"/>
              <a:t>unless a compelling case can be made that the </a:t>
            </a:r>
            <a:r>
              <a:rPr lang="en-US" dirty="0" smtClean="0"/>
              <a:t>business case has changed or the investment </a:t>
            </a:r>
            <a:r>
              <a:rPr lang="en-US" dirty="0" smtClean="0"/>
              <a:t>no longer makes sense</a:t>
            </a:r>
          </a:p>
        </p:txBody>
      </p:sp>
      <p:sp>
        <p:nvSpPr>
          <p:cNvPr id="2" name="Rectangle 1"/>
          <p:cNvSpPr/>
          <p:nvPr/>
        </p:nvSpPr>
        <p:spPr>
          <a:xfrm>
            <a:off x="5093368" y="1114928"/>
            <a:ext cx="3627869" cy="1569660"/>
          </a:xfrm>
          <a:prstGeom prst="rect">
            <a:avLst/>
          </a:prstGeom>
          <a:noFill/>
          <a:ln>
            <a:solidFill>
              <a:schemeClr val="accent1"/>
            </a:solidFill>
          </a:ln>
        </p:spPr>
        <p:txBody>
          <a:bodyPr wrap="square" lIns="91440" tIns="45720" rIns="91440" bIns="45720">
            <a:spAutoFit/>
          </a:bodyPr>
          <a:lstStyle/>
          <a:p>
            <a:pPr algn="ctr"/>
            <a:r>
              <a:rPr lang="en-US"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 supporting doc with this information will be shared prior to the PRS meeting</a:t>
            </a:r>
            <a:endParaRPr lang="en-US"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Right Brace 2"/>
          <p:cNvSpPr/>
          <p:nvPr/>
        </p:nvSpPr>
        <p:spPr bwMode="auto">
          <a:xfrm>
            <a:off x="4724400" y="1143000"/>
            <a:ext cx="228600" cy="149346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pPr>
            <a:endParaRPr kumimoji="0" lang="en-US" sz="16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850638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1"/>
          <p:cNvSpPr>
            <a:spLocks noGrp="1"/>
          </p:cNvSpPr>
          <p:nvPr>
            <p:ph type="title"/>
          </p:nvPr>
        </p:nvSpPr>
        <p:spPr>
          <a:xfrm>
            <a:off x="152400" y="0"/>
            <a:ext cx="7010400" cy="685800"/>
          </a:xfrm>
        </p:spPr>
        <p:txBody>
          <a:bodyPr/>
          <a:lstStyle/>
          <a:p>
            <a:pPr eaLnBrk="1" hangingPunct="1"/>
            <a:r>
              <a:rPr lang="en-US" sz="1800" dirty="0" smtClean="0"/>
              <a:t>Revision Request </a:t>
            </a:r>
            <a:r>
              <a:rPr lang="en-US" sz="1800" dirty="0" smtClean="0"/>
              <a:t>Project Funding </a:t>
            </a:r>
            <a:r>
              <a:rPr lang="en-US" sz="1800" dirty="0" smtClean="0"/>
              <a:t>History</a:t>
            </a:r>
          </a:p>
        </p:txBody>
      </p:sp>
      <p:graphicFrame>
        <p:nvGraphicFramePr>
          <p:cNvPr id="4" name="Table 3"/>
          <p:cNvGraphicFramePr>
            <a:graphicFrameLocks noGrp="1"/>
          </p:cNvGraphicFramePr>
          <p:nvPr>
            <p:extLst>
              <p:ext uri="{D42A27DB-BD31-4B8C-83A1-F6EECF244321}">
                <p14:modId xmlns:p14="http://schemas.microsoft.com/office/powerpoint/2010/main" val="2047167717"/>
              </p:ext>
            </p:extLst>
          </p:nvPr>
        </p:nvGraphicFramePr>
        <p:xfrm>
          <a:off x="762000" y="990600"/>
          <a:ext cx="7391400" cy="3047998"/>
        </p:xfrm>
        <a:graphic>
          <a:graphicData uri="http://schemas.openxmlformats.org/drawingml/2006/table">
            <a:tbl>
              <a:tblPr firstRow="1" bandRow="1">
                <a:tableStyleId>{5940675A-B579-460E-94D1-54222C63F5DA}</a:tableStyleId>
              </a:tblPr>
              <a:tblGrid>
                <a:gridCol w="1069762"/>
                <a:gridCol w="2042406"/>
                <a:gridCol w="2042361"/>
                <a:gridCol w="2236871"/>
              </a:tblGrid>
              <a:tr h="595936">
                <a:tc>
                  <a:txBody>
                    <a:bodyPr/>
                    <a:lstStyle/>
                    <a:p>
                      <a:pPr algn="ctr"/>
                      <a:r>
                        <a:rPr lang="en-US" sz="1600" b="1" dirty="0" smtClean="0"/>
                        <a:t>Year</a:t>
                      </a:r>
                      <a:endParaRPr lang="en-US" sz="1600" b="1" dirty="0">
                        <a:solidFill>
                          <a:schemeClr val="tx1"/>
                        </a:solidFill>
                      </a:endParaRPr>
                    </a:p>
                  </a:txBody>
                  <a:tcPr marT="45732" marB="45732" anchor="ctr">
                    <a:solidFill>
                      <a:srgbClr val="FFFF99"/>
                    </a:solidFill>
                  </a:tcPr>
                </a:tc>
                <a:tc>
                  <a:txBody>
                    <a:bodyPr/>
                    <a:lstStyle/>
                    <a:p>
                      <a:pPr algn="ctr"/>
                      <a:r>
                        <a:rPr lang="en-US" sz="1600" b="1" dirty="0" smtClean="0">
                          <a:solidFill>
                            <a:schemeClr val="tx1"/>
                          </a:solidFill>
                        </a:rPr>
                        <a:t>Budget</a:t>
                      </a:r>
                      <a:endParaRPr lang="en-US" sz="1600" b="1" dirty="0">
                        <a:solidFill>
                          <a:schemeClr val="tx1"/>
                        </a:solidFill>
                      </a:endParaRPr>
                    </a:p>
                  </a:txBody>
                  <a:tcPr marT="45732" marB="45732" anchor="ctr">
                    <a:solidFill>
                      <a:srgbClr val="FFFF99"/>
                    </a:solidFill>
                  </a:tcPr>
                </a:tc>
                <a:tc>
                  <a:txBody>
                    <a:bodyPr/>
                    <a:lstStyle/>
                    <a:p>
                      <a:pPr algn="ctr"/>
                      <a:r>
                        <a:rPr lang="en-US" sz="1600" b="1" dirty="0" smtClean="0">
                          <a:solidFill>
                            <a:schemeClr val="tx1"/>
                          </a:solidFill>
                        </a:rPr>
                        <a:t>Actual</a:t>
                      </a:r>
                    </a:p>
                    <a:p>
                      <a:pPr algn="ctr"/>
                      <a:r>
                        <a:rPr lang="en-US" sz="1400" b="0" dirty="0" smtClean="0">
                          <a:solidFill>
                            <a:schemeClr val="tx1"/>
                          </a:solidFill>
                        </a:rPr>
                        <a:t>(through</a:t>
                      </a:r>
                      <a:r>
                        <a:rPr lang="en-US" sz="1400" b="0" baseline="0" dirty="0" smtClean="0">
                          <a:solidFill>
                            <a:schemeClr val="tx1"/>
                          </a:solidFill>
                        </a:rPr>
                        <a:t> 5/31/2015)</a:t>
                      </a:r>
                      <a:endParaRPr lang="en-US" sz="1600" b="0" dirty="0">
                        <a:solidFill>
                          <a:schemeClr val="tx1"/>
                        </a:solidFill>
                      </a:endParaRPr>
                    </a:p>
                  </a:txBody>
                  <a:tcPr marT="45732" marB="45732" anchor="ctr">
                    <a:solidFill>
                      <a:srgbClr val="FFFF99"/>
                    </a:solidFill>
                  </a:tcPr>
                </a:tc>
                <a:tc>
                  <a:txBody>
                    <a:bodyPr/>
                    <a:lstStyle/>
                    <a:p>
                      <a:pPr algn="ctr"/>
                      <a:r>
                        <a:rPr lang="en-US" sz="1600" b="1" u="sng" dirty="0" smtClean="0">
                          <a:solidFill>
                            <a:schemeClr val="tx1"/>
                          </a:solidFill>
                        </a:rPr>
                        <a:t>Forecast</a:t>
                      </a:r>
                      <a:r>
                        <a:rPr lang="en-US" sz="1600" b="1" baseline="0" dirty="0" smtClean="0">
                          <a:solidFill>
                            <a:schemeClr val="tx1"/>
                          </a:solidFill>
                        </a:rPr>
                        <a:t> Spend on Specific RRs</a:t>
                      </a:r>
                      <a:endParaRPr lang="en-US" sz="1600" b="1" dirty="0">
                        <a:solidFill>
                          <a:schemeClr val="tx1"/>
                        </a:solidFill>
                      </a:endParaRPr>
                    </a:p>
                  </a:txBody>
                  <a:tcPr marT="45732" marB="45732" anchor="ctr">
                    <a:solidFill>
                      <a:srgbClr val="FFFF99"/>
                    </a:solidFill>
                  </a:tcPr>
                </a:tc>
              </a:tr>
              <a:tr h="4086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2013</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$3.0M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$2.5M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n/a</a:t>
                      </a:r>
                    </a:p>
                  </a:txBody>
                  <a:tcPr marT="45732" marB="45732" anchor="ctr">
                    <a:noFill/>
                  </a:tcPr>
                </a:tc>
              </a:tr>
              <a:tr h="4086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2014</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$4.0M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$2.4M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n/a</a:t>
                      </a:r>
                    </a:p>
                  </a:txBody>
                  <a:tcPr marT="45732" marB="45732" anchor="ctr">
                    <a:noFill/>
                  </a:tcPr>
                </a:tc>
              </a:tr>
              <a:tr h="4086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2015</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$4.0M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$1.1M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$1.4M</a:t>
                      </a:r>
                    </a:p>
                  </a:txBody>
                  <a:tcPr marT="45732" marB="45732" anchor="ctr">
                    <a:noFill/>
                  </a:tcPr>
                </a:tc>
              </a:tr>
              <a:tr h="4086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2016</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$4.0M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n/a</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$2.5M</a:t>
                      </a:r>
                    </a:p>
                  </a:txBody>
                  <a:tcPr marT="45732" marB="45732" anchor="ctr">
                    <a:noFill/>
                  </a:tcPr>
                </a:tc>
              </a:tr>
              <a:tr h="4086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2017</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$4.0M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n/a</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$0.0M</a:t>
                      </a:r>
                    </a:p>
                  </a:txBody>
                  <a:tcPr marT="45732" marB="45732" anchor="ctr">
                    <a:noFill/>
                  </a:tcPr>
                </a:tc>
              </a:tr>
              <a:tr h="40867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latin typeface="+mn-lt"/>
                          <a:ea typeface="+mn-ea"/>
                          <a:cs typeface="+mn-cs"/>
                        </a:rPr>
                        <a:t>2018</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$4.0M</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n/a</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dirty="0" smtClean="0">
                          <a:solidFill>
                            <a:srgbClr val="000000"/>
                          </a:solidFill>
                          <a:effectLst/>
                          <a:latin typeface="+mn-lt"/>
                        </a:rPr>
                        <a:t>$0.0M</a:t>
                      </a:r>
                    </a:p>
                  </a:txBody>
                  <a:tcPr marT="45732" marB="45732" anchor="ctr">
                    <a:noFill/>
                  </a:tcPr>
                </a:tc>
              </a:tr>
            </a:tbl>
          </a:graphicData>
        </a:graphic>
      </p:graphicFrame>
      <p:sp>
        <p:nvSpPr>
          <p:cNvPr id="5" name="Content Placeholder 16"/>
          <p:cNvSpPr txBox="1">
            <a:spLocks/>
          </p:cNvSpPr>
          <p:nvPr/>
        </p:nvSpPr>
        <p:spPr bwMode="auto">
          <a:xfrm>
            <a:off x="237064" y="4191000"/>
            <a:ext cx="8754536"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eaLnBrk="1" hangingPunct="1">
              <a:tabLst>
                <a:tab pos="6862763" algn="l"/>
              </a:tabLst>
            </a:pPr>
            <a:r>
              <a:rPr lang="en-US" kern="0" dirty="0" smtClean="0"/>
              <a:t>Comments</a:t>
            </a:r>
            <a:endParaRPr lang="en-US" kern="0" dirty="0" smtClean="0"/>
          </a:p>
          <a:p>
            <a:pPr lvl="1" eaLnBrk="1" hangingPunct="1">
              <a:tabLst>
                <a:tab pos="6862763" algn="l"/>
              </a:tabLst>
            </a:pPr>
            <a:r>
              <a:rPr lang="en-US" b="0" kern="0" dirty="0" smtClean="0"/>
              <a:t>2016 revision request funds are 60+% committed</a:t>
            </a:r>
          </a:p>
          <a:p>
            <a:pPr lvl="2" eaLnBrk="1" hangingPunct="1">
              <a:tabLst>
                <a:tab pos="6862763" algn="l"/>
              </a:tabLst>
            </a:pPr>
            <a:r>
              <a:rPr lang="en-US" b="0" kern="0" dirty="0" smtClean="0"/>
              <a:t>This can change as priorities shift</a:t>
            </a:r>
          </a:p>
          <a:p>
            <a:pPr lvl="1" eaLnBrk="1" hangingPunct="1">
              <a:tabLst>
                <a:tab pos="6862763" algn="l"/>
              </a:tabLst>
            </a:pPr>
            <a:r>
              <a:rPr lang="en-US" b="0" kern="0" dirty="0" smtClean="0"/>
              <a:t>2017 / 2018 revision request funds are uncommitted</a:t>
            </a:r>
          </a:p>
          <a:p>
            <a:pPr lvl="1" eaLnBrk="1" hangingPunct="1">
              <a:tabLst>
                <a:tab pos="6862763" algn="l"/>
              </a:tabLst>
            </a:pPr>
            <a:r>
              <a:rPr lang="en-US" b="0" kern="0" dirty="0" smtClean="0"/>
              <a:t>Ability to fund “game changers” is limited within the current </a:t>
            </a:r>
            <a:r>
              <a:rPr lang="en-US" b="0" kern="0" dirty="0" smtClean="0"/>
              <a:t>budget</a:t>
            </a:r>
            <a:endParaRPr lang="en-US" b="0" kern="0" dirty="0" smtClean="0"/>
          </a:p>
        </p:txBody>
      </p:sp>
    </p:spTree>
    <p:extLst>
      <p:ext uri="{BB962C8B-B14F-4D97-AF65-F5344CB8AC3E}">
        <p14:creationId xmlns:p14="http://schemas.microsoft.com/office/powerpoint/2010/main" val="3393799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1"/>
          <p:cNvSpPr>
            <a:spLocks noGrp="1"/>
          </p:cNvSpPr>
          <p:nvPr>
            <p:ph type="title"/>
          </p:nvPr>
        </p:nvSpPr>
        <p:spPr>
          <a:xfrm>
            <a:off x="152400" y="0"/>
            <a:ext cx="7010400" cy="685800"/>
          </a:xfrm>
        </p:spPr>
        <p:txBody>
          <a:bodyPr/>
          <a:lstStyle/>
          <a:p>
            <a:pPr eaLnBrk="1" hangingPunct="1"/>
            <a:r>
              <a:rPr lang="en-US" sz="1800" dirty="0" smtClean="0"/>
              <a:t>2015 </a:t>
            </a:r>
            <a:r>
              <a:rPr lang="en-US" sz="1800" dirty="0" smtClean="0"/>
              <a:t>Funding Challenges</a:t>
            </a:r>
            <a:endParaRPr lang="en-US" sz="1800" dirty="0" smtClean="0"/>
          </a:p>
        </p:txBody>
      </p:sp>
      <p:sp>
        <p:nvSpPr>
          <p:cNvPr id="5123" name="Content Placeholder 16"/>
          <p:cNvSpPr>
            <a:spLocks noGrp="1"/>
          </p:cNvSpPr>
          <p:nvPr>
            <p:ph idx="1"/>
          </p:nvPr>
        </p:nvSpPr>
        <p:spPr>
          <a:xfrm>
            <a:off x="84664" y="762000"/>
            <a:ext cx="8678336" cy="5410200"/>
          </a:xfrm>
        </p:spPr>
        <p:txBody>
          <a:bodyPr/>
          <a:lstStyle/>
          <a:p>
            <a:pPr eaLnBrk="1" hangingPunct="1">
              <a:tabLst>
                <a:tab pos="6862763" algn="l"/>
              </a:tabLst>
            </a:pPr>
            <a:r>
              <a:rPr lang="en-US" dirty="0" smtClean="0"/>
              <a:t>Every year, ERCOT evaluates project spending to determine how to maximize the value of our project funding</a:t>
            </a:r>
            <a:endParaRPr lang="en-US" dirty="0" smtClean="0"/>
          </a:p>
          <a:p>
            <a:pPr lvl="1" eaLnBrk="1" hangingPunct="1">
              <a:tabLst>
                <a:tab pos="6862763" algn="l"/>
              </a:tabLst>
            </a:pPr>
            <a:r>
              <a:rPr lang="en-US" b="0" dirty="0" smtClean="0"/>
              <a:t>In some years, that can mean accelerating activities that would take place early in the subsequent year to better manage future year demand</a:t>
            </a:r>
          </a:p>
          <a:p>
            <a:pPr lvl="1" eaLnBrk="1" hangingPunct="1">
              <a:tabLst>
                <a:tab pos="6862763" algn="l"/>
              </a:tabLst>
            </a:pPr>
            <a:r>
              <a:rPr lang="en-US" dirty="0" smtClean="0"/>
              <a:t>In 2015, the challenge is to maintain momentum on important efforts that have material budgets</a:t>
            </a:r>
          </a:p>
          <a:p>
            <a:pPr lvl="2" eaLnBrk="1" hangingPunct="1">
              <a:tabLst>
                <a:tab pos="6862763" algn="l"/>
              </a:tabLst>
            </a:pPr>
            <a:r>
              <a:rPr lang="en-US" dirty="0" smtClean="0"/>
              <a:t>EMS Upgrade  (go-live in 2016)</a:t>
            </a:r>
          </a:p>
          <a:p>
            <a:pPr lvl="2" eaLnBrk="1" hangingPunct="1">
              <a:tabLst>
                <a:tab pos="6862763" algn="l"/>
              </a:tabLst>
            </a:pPr>
            <a:r>
              <a:rPr lang="en-US" dirty="0" smtClean="0"/>
              <a:t>MMS/OS Tech Refresh  (complete)</a:t>
            </a:r>
          </a:p>
          <a:p>
            <a:pPr lvl="2" eaLnBrk="1" hangingPunct="1">
              <a:tabLst>
                <a:tab pos="6862763" algn="l"/>
              </a:tabLst>
            </a:pPr>
            <a:r>
              <a:rPr lang="en-US" b="0" dirty="0" smtClean="0"/>
              <a:t>NMMS Upgrade  (go-live in 2016)</a:t>
            </a:r>
          </a:p>
          <a:p>
            <a:pPr lvl="2" eaLnBrk="1" hangingPunct="1">
              <a:tabLst>
                <a:tab pos="6862763" algn="l"/>
              </a:tabLst>
            </a:pPr>
            <a:r>
              <a:rPr lang="en-US" dirty="0" smtClean="0"/>
              <a:t>CIP Compliance  (multiple efforts with go-lives in 2015)</a:t>
            </a:r>
          </a:p>
          <a:p>
            <a:pPr lvl="2" eaLnBrk="1" hangingPunct="1">
              <a:tabLst>
                <a:tab pos="6862763" algn="l"/>
              </a:tabLst>
            </a:pPr>
            <a:r>
              <a:rPr lang="en-US" b="0" dirty="0" smtClean="0"/>
              <a:t>2015 Market System Enhancements – NPRR626  (complete)</a:t>
            </a:r>
          </a:p>
          <a:p>
            <a:pPr lvl="1" eaLnBrk="1" hangingPunct="1">
              <a:tabLst>
                <a:tab pos="6862763" algn="l"/>
              </a:tabLst>
            </a:pPr>
            <a:r>
              <a:rPr lang="en-US" dirty="0" smtClean="0"/>
              <a:t>One option that can be leveraged is to fund </a:t>
            </a:r>
            <a:r>
              <a:rPr lang="en-US" u="sng" dirty="0" smtClean="0"/>
              <a:t>vendor project work </a:t>
            </a:r>
            <a:r>
              <a:rPr lang="en-US" dirty="0" smtClean="0"/>
              <a:t>with </a:t>
            </a:r>
            <a:r>
              <a:rPr lang="en-US" u="sng" dirty="0" smtClean="0"/>
              <a:t>unused vendor O&amp;M funds</a:t>
            </a:r>
          </a:p>
          <a:p>
            <a:pPr lvl="2" eaLnBrk="1" hangingPunct="1">
              <a:tabLst>
                <a:tab pos="6862763" algn="l"/>
              </a:tabLst>
            </a:pPr>
            <a:r>
              <a:rPr lang="en-US" b="0" dirty="0" smtClean="0"/>
              <a:t>Examples being considered in 2015:  NPRR219, NPRR515</a:t>
            </a:r>
            <a:endParaRPr lang="en-US" b="0" dirty="0"/>
          </a:p>
          <a:p>
            <a:pPr lvl="1" eaLnBrk="1" hangingPunct="1"/>
            <a:endParaRPr lang="en-US" dirty="0" smtClean="0"/>
          </a:p>
        </p:txBody>
      </p:sp>
    </p:spTree>
    <p:extLst>
      <p:ext uri="{BB962C8B-B14F-4D97-AF65-F5344CB8AC3E}">
        <p14:creationId xmlns:p14="http://schemas.microsoft.com/office/powerpoint/2010/main" val="4060321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smtClean="0"/>
              <a:t>Approved Revision Requests “Not Started</a:t>
            </a:r>
            <a:r>
              <a:rPr lang="en-US" sz="1600" dirty="0"/>
              <a:t>” – </a:t>
            </a:r>
            <a:r>
              <a:rPr lang="en-US" sz="1600" dirty="0" smtClean="0"/>
              <a:t>Planned to Start in Future Months</a:t>
            </a:r>
          </a:p>
        </p:txBody>
      </p:sp>
      <p:graphicFrame>
        <p:nvGraphicFramePr>
          <p:cNvPr id="5" name="Table 4"/>
          <p:cNvGraphicFramePr>
            <a:graphicFrameLocks noGrp="1"/>
          </p:cNvGraphicFramePr>
          <p:nvPr>
            <p:extLst>
              <p:ext uri="{D42A27DB-BD31-4B8C-83A1-F6EECF244321}">
                <p14:modId xmlns:p14="http://schemas.microsoft.com/office/powerpoint/2010/main" val="2252109668"/>
              </p:ext>
            </p:extLst>
          </p:nvPr>
        </p:nvGraphicFramePr>
        <p:xfrm>
          <a:off x="76201" y="762000"/>
          <a:ext cx="8991599" cy="3643803"/>
        </p:xfrm>
        <a:graphic>
          <a:graphicData uri="http://schemas.openxmlformats.org/drawingml/2006/table">
            <a:tbl>
              <a:tblPr firstRow="1" bandRow="1">
                <a:tableStyleId>{5940675A-B579-460E-94D1-54222C63F5DA}</a:tableStyleId>
              </a:tblPr>
              <a:tblGrid>
                <a:gridCol w="5465937"/>
                <a:gridCol w="858663"/>
                <a:gridCol w="761999"/>
                <a:gridCol w="1066801"/>
                <a:gridCol w="838199"/>
              </a:tblGrid>
              <a:tr h="457200">
                <a:tc>
                  <a:txBody>
                    <a:bodyPr/>
                    <a:lstStyle/>
                    <a:p>
                      <a:pPr algn="ctr"/>
                      <a:r>
                        <a:rPr lang="en-US" sz="1200" b="1" dirty="0" smtClean="0"/>
                        <a:t>Revision Request</a:t>
                      </a:r>
                      <a:endParaRPr lang="en-US" sz="1200" b="1" dirty="0">
                        <a:solidFill>
                          <a:schemeClr val="tx1"/>
                        </a:solidFill>
                      </a:endParaRPr>
                    </a:p>
                  </a:txBody>
                  <a:tcPr marT="45732" marB="45732" anchor="ctr">
                    <a:solidFill>
                      <a:srgbClr val="FFFF99"/>
                    </a:solidFill>
                  </a:tcPr>
                </a:tc>
                <a:tc>
                  <a:txBody>
                    <a:bodyPr/>
                    <a:lstStyle/>
                    <a:p>
                      <a:pPr algn="ctr"/>
                      <a:r>
                        <a:rPr lang="en-US" sz="1100" b="1" dirty="0" smtClean="0"/>
                        <a:t>Target</a:t>
                      </a:r>
                    </a:p>
                    <a:p>
                      <a:pPr algn="ctr"/>
                      <a:r>
                        <a:rPr lang="en-US" sz="1100" b="1" dirty="0" smtClean="0"/>
                        <a:t>Start Date</a:t>
                      </a:r>
                      <a:endParaRPr lang="en-US" sz="1100" b="1" dirty="0">
                        <a:solidFill>
                          <a:schemeClr val="tx1"/>
                        </a:solidFill>
                      </a:endParaRPr>
                    </a:p>
                  </a:txBody>
                  <a:tcPr marT="45732" marB="45732" anchor="ctr">
                    <a:solidFill>
                      <a:srgbClr val="99FF99"/>
                    </a:solidFill>
                  </a:tcPr>
                </a:tc>
                <a:tc>
                  <a:txBody>
                    <a:bodyPr/>
                    <a:lstStyle/>
                    <a:p>
                      <a:pPr algn="ctr"/>
                      <a:r>
                        <a:rPr lang="en-US" sz="1100" b="1" dirty="0" smtClean="0">
                          <a:solidFill>
                            <a:schemeClr val="tx1"/>
                          </a:solidFill>
                        </a:rPr>
                        <a:t>Release Target</a:t>
                      </a:r>
                      <a:endParaRPr lang="en-US" sz="11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Cost Estimate</a:t>
                      </a:r>
                      <a:endParaRPr lang="en-US" sz="12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Author</a:t>
                      </a:r>
                      <a:endParaRPr lang="en-US" sz="1200" b="1" dirty="0">
                        <a:solidFill>
                          <a:schemeClr val="tx1"/>
                        </a:solidFill>
                      </a:endParaRPr>
                    </a:p>
                  </a:txBody>
                  <a:tcPr marT="45732" marB="45732" anchor="ctr">
                    <a:solidFill>
                      <a:srgbClr val="FFFF99"/>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NPRR495 </a:t>
                      </a:r>
                      <a:r>
                        <a:rPr lang="en-US" sz="1050" b="0" dirty="0" smtClean="0"/>
                        <a:t>–</a:t>
                      </a:r>
                      <a:r>
                        <a:rPr lang="en-US" sz="1050" b="0" baseline="0" dirty="0" smtClean="0"/>
                        <a:t> Changes to Ancillary Services Capacity Monitor</a:t>
                      </a:r>
                      <a:endParaRPr lang="en-US" sz="1050" b="0" dirty="0" smtClean="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2016-R1</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$105k-$125k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mn-lt"/>
                        </a:rPr>
                        <a:t>MIS User Grp</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mn-lt"/>
                          <a:ea typeface="+mn-ea"/>
                          <a:cs typeface="+mn-cs"/>
                        </a:rPr>
                        <a:t>NPRR515 </a:t>
                      </a:r>
                      <a:r>
                        <a:rPr lang="en-US" sz="1050" b="0" kern="1200" dirty="0" smtClean="0">
                          <a:solidFill>
                            <a:schemeClr val="tx1"/>
                          </a:solidFill>
                          <a:latin typeface="+mn-lt"/>
                          <a:ea typeface="+mn-ea"/>
                          <a:cs typeface="+mn-cs"/>
                        </a:rPr>
                        <a:t>–</a:t>
                      </a:r>
                      <a:r>
                        <a:rPr lang="en-US" sz="1050" b="0" kern="1200" baseline="0" dirty="0" smtClean="0">
                          <a:solidFill>
                            <a:schemeClr val="tx1"/>
                          </a:solidFill>
                          <a:latin typeface="+mn-lt"/>
                          <a:ea typeface="+mn-ea"/>
                          <a:cs typeface="+mn-cs"/>
                        </a:rPr>
                        <a:t> </a:t>
                      </a:r>
                      <a:r>
                        <a:rPr lang="en-US" sz="1050" dirty="0" smtClean="0"/>
                        <a:t>Day-Ahead Market Self-Commitment of Generation Resources</a:t>
                      </a:r>
                      <a:endParaRPr lang="en-US" sz="1050" b="1" kern="1200" dirty="0" smtClean="0">
                        <a:solidFill>
                          <a:schemeClr val="tx1"/>
                        </a:solidFill>
                        <a:latin typeface="+mn-lt"/>
                        <a:ea typeface="+mn-ea"/>
                        <a:cs typeface="+mn-cs"/>
                      </a:endParaRP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2016-R1</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$260k-$285k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kern="1200" dirty="0" smtClean="0">
                          <a:solidFill>
                            <a:schemeClr val="tx1"/>
                          </a:solidFill>
                          <a:latin typeface="+mn-lt"/>
                          <a:ea typeface="+mn-ea"/>
                          <a:cs typeface="+mn-cs"/>
                        </a:rPr>
                        <a:t>NPRR556 </a:t>
                      </a:r>
                      <a:r>
                        <a:rPr lang="en-US" sz="1050" b="0" kern="1200" dirty="0" smtClean="0">
                          <a:solidFill>
                            <a:schemeClr val="tx1"/>
                          </a:solidFill>
                          <a:latin typeface="+mn-lt"/>
                          <a:ea typeface="+mn-ea"/>
                          <a:cs typeface="+mn-cs"/>
                        </a:rPr>
                        <a:t>–</a:t>
                      </a:r>
                      <a:r>
                        <a:rPr lang="en-US" sz="1050" b="0" kern="1200" baseline="0" dirty="0" smtClean="0">
                          <a:solidFill>
                            <a:schemeClr val="tx1"/>
                          </a:solidFill>
                          <a:latin typeface="+mn-lt"/>
                          <a:ea typeface="+mn-ea"/>
                          <a:cs typeface="+mn-cs"/>
                        </a:rPr>
                        <a:t> Resource Adequacy During Transmission Equipment Outage</a:t>
                      </a:r>
                      <a:endParaRPr lang="en-US" sz="1050" b="1" kern="1200" dirty="0" smtClean="0">
                        <a:solidFill>
                          <a:schemeClr val="tx1"/>
                        </a:solidFill>
                        <a:latin typeface="+mn-lt"/>
                        <a:ea typeface="+mn-ea"/>
                        <a:cs typeface="+mn-cs"/>
                      </a:endParaRP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$65k-$95k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Tenaska</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RMGRR126</a:t>
                      </a:r>
                      <a:r>
                        <a:rPr lang="en-US" sz="1100" b="0" dirty="0" smtClean="0"/>
                        <a:t> </a:t>
                      </a:r>
                      <a:r>
                        <a:rPr lang="en-US" sz="1050" b="0" dirty="0" smtClean="0"/>
                        <a:t>– </a:t>
                      </a:r>
                      <a:r>
                        <a:rPr lang="en-US" sz="1050" b="0" kern="1200" baseline="0" dirty="0" err="1" smtClean="0">
                          <a:solidFill>
                            <a:schemeClr val="tx1"/>
                          </a:solidFill>
                          <a:latin typeface="+mn-lt"/>
                          <a:ea typeface="+mn-ea"/>
                          <a:cs typeface="+mn-cs"/>
                        </a:rPr>
                        <a:t>Add’l</a:t>
                      </a:r>
                      <a:r>
                        <a:rPr lang="en-US" sz="1050" b="0" kern="1200" baseline="0" dirty="0" smtClean="0">
                          <a:solidFill>
                            <a:schemeClr val="tx1"/>
                          </a:solidFill>
                          <a:latin typeface="+mn-lt"/>
                          <a:ea typeface="+mn-ea"/>
                          <a:cs typeface="+mn-cs"/>
                        </a:rPr>
                        <a:t> ERCOT Validations for Customer Billing Contact Information File</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July 2015</a:t>
                      </a:r>
                    </a:p>
                  </a:txBody>
                  <a:tcPr marT="45732" marB="45732" anchor="ctr">
                    <a:solidFill>
                      <a:srgbClr val="99FF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2015-R6</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$35k-$55k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TX SET WG</a:t>
                      </a:r>
                      <a:endParaRPr lang="en-US" sz="1050" b="0" i="0" u="none" strike="noStrike" dirty="0" smtClean="0">
                        <a:solidFill>
                          <a:srgbClr val="000000"/>
                        </a:solidFill>
                        <a:effectLst/>
                        <a:latin typeface="+mn-lt"/>
                      </a:endParaRP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RRGRR003</a:t>
                      </a:r>
                      <a:r>
                        <a:rPr lang="en-US" sz="1100" b="0" dirty="0" smtClean="0"/>
                        <a:t> </a:t>
                      </a:r>
                      <a:r>
                        <a:rPr lang="en-US" sz="1050" b="0" dirty="0" smtClean="0"/>
                        <a:t>– Modifications to Improve</a:t>
                      </a:r>
                      <a:r>
                        <a:rPr lang="en-US" sz="1050" b="0" baseline="0" dirty="0" smtClean="0"/>
                        <a:t> Wind Forecasting</a:t>
                      </a:r>
                      <a:endParaRPr lang="en-US" sz="1050" b="1" dirty="0" smtClean="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Aug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$35k-$50k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NPRR419</a:t>
                      </a:r>
                      <a:r>
                        <a:rPr lang="en-US" sz="1100" b="0" dirty="0" smtClean="0"/>
                        <a:t> </a:t>
                      </a:r>
                      <a:r>
                        <a:rPr lang="en-US" sz="1050" b="0" dirty="0" smtClean="0"/>
                        <a:t>– Revise Real-Time Energy Imbalance and RMR Adjustment Charge</a:t>
                      </a:r>
                      <a:endParaRPr lang="en-US" sz="1050" b="1" dirty="0" smtClean="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kern="1200" dirty="0" smtClean="0">
                          <a:solidFill>
                            <a:srgbClr val="000000"/>
                          </a:solidFill>
                          <a:effectLst/>
                          <a:latin typeface="+mn-lt"/>
                          <a:ea typeface="+mn-ea"/>
                          <a:cs typeface="+mn-cs"/>
                        </a:rPr>
                        <a:t>Aug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$25k-$30k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NPRR617 </a:t>
                      </a:r>
                      <a:r>
                        <a:rPr lang="en-US" sz="1000" dirty="0" smtClean="0"/>
                        <a:t>– </a:t>
                      </a:r>
                      <a:r>
                        <a:rPr lang="en-US" sz="1050" kern="1200" dirty="0" smtClean="0">
                          <a:solidFill>
                            <a:schemeClr val="tx1"/>
                          </a:solidFill>
                          <a:latin typeface="+mn-lt"/>
                          <a:ea typeface="+mn-ea"/>
                          <a:cs typeface="+mn-cs"/>
                        </a:rPr>
                        <a:t>Energy Offer Flexibility</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Aug 2015</a:t>
                      </a:r>
                    </a:p>
                  </a:txBody>
                  <a:tcPr marT="45732" marB="45732" anchor="ctr">
                    <a:solidFill>
                      <a:srgbClr val="99FF99"/>
                    </a:solidFill>
                  </a:tcPr>
                </a:tc>
                <a:tc>
                  <a:txBody>
                    <a:bodyPr/>
                    <a:lstStyle/>
                    <a:p>
                      <a:pPr algn="ctr"/>
                      <a:r>
                        <a:rPr lang="en-US" sz="1050" dirty="0" smtClean="0"/>
                        <a:t>2016-R1</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$60k-$80k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Calpine</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NPRR662 </a:t>
                      </a:r>
                      <a:r>
                        <a:rPr lang="en-US" sz="1000" dirty="0" smtClean="0"/>
                        <a:t>– Proxy </a:t>
                      </a:r>
                      <a:r>
                        <a:rPr lang="en-US" sz="1050" kern="1200" dirty="0" smtClean="0">
                          <a:solidFill>
                            <a:schemeClr val="tx1"/>
                          </a:solidFill>
                          <a:latin typeface="+mn-lt"/>
                          <a:ea typeface="+mn-ea"/>
                          <a:cs typeface="+mn-cs"/>
                        </a:rPr>
                        <a:t>Energy Offer Curves</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Aug 2015</a:t>
                      </a:r>
                    </a:p>
                  </a:txBody>
                  <a:tcPr marT="45732" marB="45732" anchor="ctr">
                    <a:solidFill>
                      <a:srgbClr val="99FF99"/>
                    </a:solidFill>
                  </a:tcPr>
                </a:tc>
                <a:tc>
                  <a:txBody>
                    <a:bodyPr/>
                    <a:lstStyle/>
                    <a:p>
                      <a:pPr algn="ctr"/>
                      <a:r>
                        <a:rPr lang="en-US" sz="1050" dirty="0" smtClean="0"/>
                        <a:t>2016-R2</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$80k-$120k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TIEC</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NPRR620 </a:t>
                      </a:r>
                      <a:r>
                        <a:rPr lang="en-US" sz="1000" dirty="0" smtClean="0"/>
                        <a:t>– </a:t>
                      </a:r>
                      <a:r>
                        <a:rPr lang="en-US" sz="1050" kern="1200" dirty="0" smtClean="0">
                          <a:solidFill>
                            <a:schemeClr val="tx1"/>
                          </a:solidFill>
                          <a:latin typeface="+mn-lt"/>
                          <a:ea typeface="+mn-ea"/>
                          <a:cs typeface="+mn-cs"/>
                        </a:rPr>
                        <a:t>Collateral Requirements for Counter-Parties with No Load or Generation</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Nov 2015</a:t>
                      </a:r>
                    </a:p>
                  </a:txBody>
                  <a:tcPr marT="45732" marB="45732" anchor="ctr">
                    <a:solidFill>
                      <a:srgbClr val="99FF99"/>
                    </a:solidFill>
                  </a:tcPr>
                </a:tc>
                <a:tc>
                  <a:txBody>
                    <a:bodyPr/>
                    <a:lstStyle/>
                    <a:p>
                      <a:pPr algn="ctr"/>
                      <a:r>
                        <a:rPr lang="en-US" sz="1050" dirty="0" smtClean="0"/>
                        <a:t>2016-R2</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$80k-$100k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NPRR679 </a:t>
                      </a:r>
                      <a:r>
                        <a:rPr lang="en-US" sz="1000" dirty="0" smtClean="0"/>
                        <a:t>– ONOPTOUT for RUC Given After the Adjustment Period</a:t>
                      </a:r>
                      <a:endParaRPr lang="en-US" sz="1050" kern="1200" dirty="0" smtClean="0">
                        <a:solidFill>
                          <a:schemeClr val="tx1"/>
                        </a:solidFill>
                        <a:latin typeface="+mn-lt"/>
                        <a:ea typeface="+mn-ea"/>
                        <a:cs typeface="+mn-cs"/>
                      </a:endParaRP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Nov 2015</a:t>
                      </a:r>
                    </a:p>
                  </a:txBody>
                  <a:tcPr marT="45732" marB="45732" anchor="ctr">
                    <a:solidFill>
                      <a:srgbClr val="99FF99"/>
                    </a:solidFill>
                  </a:tcPr>
                </a:tc>
                <a:tc>
                  <a:txBody>
                    <a:bodyPr/>
                    <a:lstStyle/>
                    <a:p>
                      <a:pPr algn="ctr"/>
                      <a:r>
                        <a:rPr lang="en-US" sz="1050" dirty="0" smtClean="0"/>
                        <a:t>2016-R2</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$15k-$20k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Tenaska</a:t>
                      </a:r>
                    </a:p>
                  </a:txBody>
                  <a:tcPr marT="45732" marB="45732" anchor="ctr">
                    <a:no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NPRR683 </a:t>
                      </a:r>
                      <a:r>
                        <a:rPr lang="en-US" sz="1000" dirty="0" smtClean="0"/>
                        <a:t>– Revision to Available Credit Limit Calculation</a:t>
                      </a:r>
                      <a:endParaRPr lang="en-US" sz="1050" kern="1200" dirty="0" smtClean="0">
                        <a:solidFill>
                          <a:schemeClr val="tx1"/>
                        </a:solidFill>
                        <a:latin typeface="+mn-lt"/>
                        <a:ea typeface="+mn-ea"/>
                        <a:cs typeface="+mn-cs"/>
                      </a:endParaRP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Nov 2015</a:t>
                      </a:r>
                    </a:p>
                  </a:txBody>
                  <a:tcPr marT="45732" marB="45732" anchor="ctr">
                    <a:solidFill>
                      <a:srgbClr val="99FF99"/>
                    </a:solidFill>
                  </a:tcPr>
                </a:tc>
                <a:tc>
                  <a:txBody>
                    <a:bodyPr/>
                    <a:lstStyle/>
                    <a:p>
                      <a:pPr algn="ctr"/>
                      <a:r>
                        <a:rPr lang="en-US" sz="1050" dirty="0" smtClean="0"/>
                        <a:t>2016-R2</a:t>
                      </a:r>
                      <a:endParaRPr lang="en-US" sz="1050" dirty="0"/>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$40k-$50k</a:t>
                      </a:r>
                    </a:p>
                  </a:txBody>
                  <a:tcPr marT="45732" marB="45732" anchor="c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err="1" smtClean="0">
                          <a:solidFill>
                            <a:srgbClr val="000000"/>
                          </a:solidFill>
                          <a:effectLst/>
                          <a:latin typeface="+mn-lt"/>
                        </a:rPr>
                        <a:t>Luminant</a:t>
                      </a:r>
                      <a:endParaRPr lang="en-US" sz="1050" b="0" i="0" u="none" strike="noStrike" dirty="0" smtClean="0">
                        <a:solidFill>
                          <a:srgbClr val="000000"/>
                        </a:solidFill>
                        <a:effectLst/>
                        <a:latin typeface="+mn-lt"/>
                      </a:endParaRPr>
                    </a:p>
                  </a:txBody>
                  <a:tcPr marT="45732" marB="45732" anchor="ctr">
                    <a:noFill/>
                  </a:tcPr>
                </a:tc>
              </a:tr>
            </a:tbl>
          </a:graphicData>
        </a:graphic>
      </p:graphicFrame>
      <p:sp>
        <p:nvSpPr>
          <p:cNvPr id="3" name="Rectangle 2"/>
          <p:cNvSpPr/>
          <p:nvPr/>
        </p:nvSpPr>
        <p:spPr>
          <a:xfrm>
            <a:off x="903514" y="5562600"/>
            <a:ext cx="7239000" cy="553998"/>
          </a:xfrm>
          <a:prstGeom prst="rect">
            <a:avLst/>
          </a:prstGeom>
        </p:spPr>
        <p:txBody>
          <a:bodyPr wrap="square">
            <a:spAutoFit/>
          </a:bodyPr>
          <a:lstStyle/>
          <a:p>
            <a:pPr marL="971550" lvl="2" eaLnBrk="1" hangingPunct="1">
              <a:tabLst>
                <a:tab pos="1143000" algn="l"/>
                <a:tab pos="2514600" algn="l"/>
                <a:tab pos="6864350" algn="l"/>
              </a:tabLst>
              <a:defRPr/>
            </a:pPr>
            <a:r>
              <a:rPr lang="en-US" dirty="0" smtClean="0"/>
              <a:t>See Next Slides for More </a:t>
            </a:r>
            <a:r>
              <a:rPr lang="en-US" dirty="0"/>
              <a:t>Detailed </a:t>
            </a:r>
            <a:r>
              <a:rPr lang="en-US" dirty="0" smtClean="0"/>
              <a:t>Questions and Comments </a:t>
            </a:r>
            <a:endParaRPr lang="en-US" dirty="0"/>
          </a:p>
          <a:p>
            <a:pPr marL="1257300" lvl="2" indent="-285750">
              <a:buFont typeface="Arial" panose="020B0604020202020204" pitchFamily="34" charset="0"/>
              <a:buChar char="•"/>
              <a:tabLst>
                <a:tab pos="1143000" algn="l"/>
                <a:tab pos="2514600" algn="l"/>
                <a:tab pos="6864350" algn="l"/>
              </a:tabLst>
              <a:defRPr/>
            </a:pPr>
            <a:r>
              <a:rPr lang="en-US" sz="1400" b="0" dirty="0"/>
              <a:t>Aging Revision Requests where importance/relevance </a:t>
            </a:r>
            <a:r>
              <a:rPr lang="en-US" sz="1400" b="0" dirty="0" smtClean="0"/>
              <a:t>input is requested</a:t>
            </a:r>
            <a:endParaRPr lang="en-US" sz="1400" b="0" dirty="0"/>
          </a:p>
        </p:txBody>
      </p:sp>
    </p:spTree>
    <p:extLst>
      <p:ext uri="{BB962C8B-B14F-4D97-AF65-F5344CB8AC3E}">
        <p14:creationId xmlns:p14="http://schemas.microsoft.com/office/powerpoint/2010/main" val="1199128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smtClean="0"/>
              <a:t>Aging Revision Requests – ERCOT Comments and Requests for Market Input</a:t>
            </a:r>
          </a:p>
        </p:txBody>
      </p:sp>
      <p:graphicFrame>
        <p:nvGraphicFramePr>
          <p:cNvPr id="3" name="Table 2"/>
          <p:cNvGraphicFramePr>
            <a:graphicFrameLocks noGrp="1"/>
          </p:cNvGraphicFramePr>
          <p:nvPr>
            <p:extLst>
              <p:ext uri="{D42A27DB-BD31-4B8C-83A1-F6EECF244321}">
                <p14:modId xmlns:p14="http://schemas.microsoft.com/office/powerpoint/2010/main" val="2568848073"/>
              </p:ext>
            </p:extLst>
          </p:nvPr>
        </p:nvGraphicFramePr>
        <p:xfrm>
          <a:off x="112296" y="818144"/>
          <a:ext cx="8915400" cy="4953000"/>
        </p:xfrm>
        <a:graphic>
          <a:graphicData uri="http://schemas.openxmlformats.org/drawingml/2006/table">
            <a:tbl>
              <a:tblPr>
                <a:tableStyleId>{5C22544A-7EE6-4342-B048-85BDC9FD1C3A}</a:tableStyleId>
              </a:tblPr>
              <a:tblGrid>
                <a:gridCol w="569890"/>
                <a:gridCol w="2047740"/>
                <a:gridCol w="637504"/>
                <a:gridCol w="560231"/>
                <a:gridCol w="598868"/>
                <a:gridCol w="2733541"/>
                <a:gridCol w="1767626"/>
              </a:tblGrid>
              <a:tr h="501147">
                <a:tc>
                  <a:txBody>
                    <a:bodyPr/>
                    <a:lstStyle/>
                    <a:p>
                      <a:pPr algn="ctr" fontAlgn="ctr"/>
                      <a:r>
                        <a:rPr lang="en-US" sz="900" b="1" u="none" strike="noStrike" dirty="0">
                          <a:effectLst/>
                        </a:rPr>
                        <a:t>Item</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Description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Board Approval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Submitter</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Target PPL Start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Comments / Questions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ERCOT Opinion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r>
              <a:tr h="384213">
                <a:tc>
                  <a:txBody>
                    <a:bodyPr/>
                    <a:lstStyle/>
                    <a:p>
                      <a:pPr algn="ctr" fontAlgn="ctr"/>
                      <a:r>
                        <a:rPr lang="en-US" sz="800" u="none" strike="noStrike" dirty="0">
                          <a:effectLst/>
                        </a:rPr>
                        <a:t>NOGRR084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Daily Grid Operations Summary Report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5/15/2012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MISUG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a:effectLst/>
                        </a:rPr>
                        <a:t>Pending NOGRR to revise NOGRR084 language.  ERCOT is the author so an Impact Analysis is in progress.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Do not start - pending </a:t>
                      </a:r>
                      <a:r>
                        <a:rPr lang="en-US" sz="800" u="none" strike="noStrike" dirty="0" smtClean="0">
                          <a:effectLst/>
                        </a:rPr>
                        <a:t>revisions</a:t>
                      </a:r>
                    </a:p>
                    <a:p>
                      <a:pPr algn="l" fontAlgn="ctr"/>
                      <a:endParaRPr lang="en-US" sz="800" b="0" i="0" u="none" strike="noStrike" dirty="0" smtClean="0">
                        <a:solidFill>
                          <a:srgbClr val="000000"/>
                        </a:solidFill>
                        <a:effectLst/>
                        <a:latin typeface="Calibri"/>
                      </a:endParaRPr>
                    </a:p>
                    <a:p>
                      <a:pPr algn="l" fontAlgn="ctr"/>
                      <a:r>
                        <a:rPr lang="en-US" sz="800" b="0" i="0" u="none" strike="noStrike" dirty="0" smtClean="0">
                          <a:solidFill>
                            <a:srgbClr val="000000"/>
                          </a:solidFill>
                          <a:effectLst/>
                          <a:latin typeface="Calibri"/>
                        </a:rPr>
                        <a:t>ERCOT finalizing IA of revised NOGRR</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668196">
                <a:tc>
                  <a:txBody>
                    <a:bodyPr/>
                    <a:lstStyle/>
                    <a:p>
                      <a:pPr algn="ctr" fontAlgn="ctr"/>
                      <a:r>
                        <a:rPr lang="en-US" sz="800" u="none" strike="noStrike" dirty="0">
                          <a:effectLst/>
                        </a:rPr>
                        <a:t>NPRR181</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FIP Definition Revision</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n/a</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TAC tabled the IA in 2011 pending FERC clarification of alignment of gas and electricity days.  WMS reviewed the NPRR in 2014 and voted to continue tabling.  To our knowledge this has not been addressed by FERC. </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800" u="none" strike="noStrike" dirty="0" smtClean="0">
                          <a:effectLst/>
                        </a:rPr>
                        <a:t>Market reviewing </a:t>
                      </a:r>
                      <a:r>
                        <a:rPr lang="en-US" sz="800" u="none" strike="noStrike" dirty="0" smtClean="0">
                          <a:effectLst/>
                        </a:rPr>
                        <a:t>need</a:t>
                      </a:r>
                    </a:p>
                    <a:p>
                      <a:pPr marL="0" marR="0" indent="0" algn="l" defTabSz="914400" rtl="0" eaLnBrk="1" fontAlgn="ctr" latinLnBrk="0" hangingPunct="1">
                        <a:lnSpc>
                          <a:spcPct val="100000"/>
                        </a:lnSpc>
                        <a:spcBef>
                          <a:spcPts val="0"/>
                        </a:spcBef>
                        <a:spcAft>
                          <a:spcPts val="0"/>
                        </a:spcAft>
                        <a:buClrTx/>
                        <a:buSzTx/>
                        <a:buFontTx/>
                        <a:buNone/>
                        <a:tabLst/>
                        <a:defRPr/>
                      </a:pPr>
                      <a:endParaRPr lang="en-US" sz="800" b="0" i="0" u="none" strike="noStrike" dirty="0" smtClean="0">
                        <a:solidFill>
                          <a:srgbClr val="000000"/>
                        </a:solidFill>
                        <a:effectLst/>
                        <a:latin typeface="Calibri"/>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Calibri"/>
                        </a:rPr>
                        <a:t>Submitter has indicated</a:t>
                      </a:r>
                      <a:r>
                        <a:rPr lang="en-US" sz="800" b="0" i="0" u="none" strike="noStrike" baseline="0" dirty="0" smtClean="0">
                          <a:solidFill>
                            <a:srgbClr val="000000"/>
                          </a:solidFill>
                          <a:effectLst/>
                          <a:latin typeface="Calibri"/>
                        </a:rPr>
                        <a:t> support to eliminate</a:t>
                      </a:r>
                      <a:endParaRPr lang="en-US" sz="800" b="0" i="0" u="none" strike="noStrike" dirty="0" smtClean="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835244">
                <a:tc>
                  <a:txBody>
                    <a:bodyPr/>
                    <a:lstStyle/>
                    <a:p>
                      <a:pPr algn="ctr" fontAlgn="ctr"/>
                      <a:r>
                        <a:rPr lang="en-US" sz="800" u="none" strike="noStrike" dirty="0">
                          <a:effectLst/>
                        </a:rPr>
                        <a:t>NPRR210</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Wind Forecasting Change to P50, Sync with PRR841</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6/15/2010</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Morgan Stanley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Language issue, ERCOT can't implement as written.  The P80 forecast required in the NPRR is not available in MMS, which was assumed in the IA.  However it is available in EMS.  If the market wishes to pursue we will ask for an updated IA.  </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smtClean="0">
                          <a:effectLst/>
                        </a:rPr>
                        <a:t>ERCOT reviewing language to determine </a:t>
                      </a:r>
                      <a:r>
                        <a:rPr lang="en-US" sz="800" u="none" strike="noStrike" baseline="0" dirty="0" smtClean="0">
                          <a:effectLst/>
                        </a:rPr>
                        <a:t>changes required to ensure implementation meets the intent of the </a:t>
                      </a:r>
                      <a:r>
                        <a:rPr lang="en-US" sz="800" u="none" strike="noStrike" baseline="0" dirty="0" smtClean="0">
                          <a:effectLst/>
                        </a:rPr>
                        <a:t>NPRR</a:t>
                      </a:r>
                    </a:p>
                    <a:p>
                      <a:pPr algn="l" fontAlgn="ctr"/>
                      <a:endParaRPr lang="en-US" sz="800" b="0" i="0" u="none" strike="noStrike" baseline="0" dirty="0" smtClean="0">
                        <a:solidFill>
                          <a:srgbClr val="000000"/>
                        </a:solidFill>
                        <a:effectLst/>
                        <a:latin typeface="Calibri"/>
                      </a:endParaRPr>
                    </a:p>
                    <a:p>
                      <a:pPr algn="l" fontAlgn="ctr"/>
                      <a:r>
                        <a:rPr lang="en-US" sz="800" b="0" i="0" u="none" strike="noStrike" baseline="0" dirty="0" smtClean="0">
                          <a:solidFill>
                            <a:srgbClr val="000000"/>
                          </a:solidFill>
                          <a:effectLst/>
                          <a:latin typeface="Calibri"/>
                        </a:rPr>
                        <a:t>ERCOT has identified a missed impact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501147">
                <a:tc>
                  <a:txBody>
                    <a:bodyPr/>
                    <a:lstStyle/>
                    <a:p>
                      <a:pPr algn="ctr" fontAlgn="ctr"/>
                      <a:r>
                        <a:rPr lang="en-US" sz="800" u="none" strike="noStrike" dirty="0">
                          <a:effectLst/>
                        </a:rPr>
                        <a:t>NPRR256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Sync with PRR787, Add Non-Compliance Language to QSE Performance Standards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2 </a:t>
                      </a:r>
                      <a:r>
                        <a:rPr lang="en-US" sz="800" u="none" strike="noStrike" dirty="0" smtClean="0">
                          <a:effectLst/>
                        </a:rPr>
                        <a:t>gray boxes </a:t>
                      </a:r>
                      <a:r>
                        <a:rPr lang="en-US" sz="800" u="none" strike="noStrike" dirty="0">
                          <a:effectLst/>
                        </a:rPr>
                        <a:t>still in Protocols:</a:t>
                      </a:r>
                      <a:br>
                        <a:rPr lang="en-US" sz="800" u="none" strike="noStrike" dirty="0">
                          <a:effectLst/>
                        </a:rPr>
                      </a:br>
                      <a:r>
                        <a:rPr lang="en-US" sz="800" u="none" strike="noStrike" dirty="0">
                          <a:effectLst/>
                        </a:rPr>
                        <a:t>  -  8.1.1.4.1 (6) ( c )</a:t>
                      </a:r>
                      <a:br>
                        <a:rPr lang="en-US" sz="800" u="none" strike="noStrike" dirty="0">
                          <a:effectLst/>
                        </a:rPr>
                      </a:br>
                      <a:r>
                        <a:rPr lang="en-US" sz="800" u="none" strike="noStrike" dirty="0">
                          <a:effectLst/>
                        </a:rPr>
                        <a:t>  -  8.1.1.4.1 (7)</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smtClean="0">
                          <a:effectLst/>
                        </a:rPr>
                        <a:t>Market reviewing need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1227809">
                <a:tc>
                  <a:txBody>
                    <a:bodyPr/>
                    <a:lstStyle/>
                    <a:p>
                      <a:pPr algn="ctr" fontAlgn="ctr"/>
                      <a:r>
                        <a:rPr lang="en-US" sz="800" u="none" strike="noStrike" dirty="0">
                          <a:effectLst/>
                        </a:rPr>
                        <a:t>NPRR272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Definition and Participation of Quick Start Generation Resources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6 </a:t>
                      </a:r>
                      <a:r>
                        <a:rPr lang="en-US" sz="800" u="none" strike="noStrike" dirty="0" smtClean="0">
                          <a:effectLst/>
                        </a:rPr>
                        <a:t>gray boxes </a:t>
                      </a:r>
                      <a:r>
                        <a:rPr lang="en-US" sz="800" u="none" strike="noStrike" dirty="0">
                          <a:effectLst/>
                        </a:rPr>
                        <a:t>still in Protocols:</a:t>
                      </a:r>
                      <a:br>
                        <a:rPr lang="en-US" sz="800" u="none" strike="noStrike" dirty="0">
                          <a:effectLst/>
                        </a:rPr>
                      </a:br>
                      <a:r>
                        <a:rPr lang="en-US" sz="800" u="none" strike="noStrike" dirty="0">
                          <a:effectLst/>
                        </a:rPr>
                        <a:t>  - 3.8.3 (1)</a:t>
                      </a:r>
                      <a:br>
                        <a:rPr lang="en-US" sz="800" u="none" strike="noStrike" dirty="0">
                          <a:effectLst/>
                        </a:rPr>
                      </a:br>
                      <a:r>
                        <a:rPr lang="en-US" sz="800" u="none" strike="noStrike" dirty="0">
                          <a:effectLst/>
                        </a:rPr>
                        <a:t>  - 3.8.3 (2)</a:t>
                      </a:r>
                      <a:br>
                        <a:rPr lang="en-US" sz="800" u="none" strike="noStrike" dirty="0">
                          <a:effectLst/>
                        </a:rPr>
                      </a:br>
                      <a:r>
                        <a:rPr lang="en-US" sz="800" u="none" strike="noStrike" dirty="0">
                          <a:effectLst/>
                        </a:rPr>
                        <a:t>  - 3.8.3 (3)</a:t>
                      </a:r>
                      <a:br>
                        <a:rPr lang="en-US" sz="800" u="none" strike="noStrike" dirty="0">
                          <a:effectLst/>
                        </a:rPr>
                      </a:br>
                      <a:r>
                        <a:rPr lang="en-US" sz="800" u="none" strike="noStrike" dirty="0">
                          <a:effectLst/>
                        </a:rPr>
                        <a:t>  - 3.8.3 (7)</a:t>
                      </a:r>
                      <a:br>
                        <a:rPr lang="en-US" sz="800" u="none" strike="noStrike" dirty="0">
                          <a:effectLst/>
                        </a:rPr>
                      </a:br>
                      <a:r>
                        <a:rPr lang="en-US" sz="800" u="none" strike="noStrike" dirty="0">
                          <a:effectLst/>
                        </a:rPr>
                        <a:t>  - 3.9.1 (5)(b)(</a:t>
                      </a:r>
                      <a:r>
                        <a:rPr lang="en-US" sz="800" u="none" strike="noStrike" dirty="0" err="1">
                          <a:effectLst/>
                        </a:rPr>
                        <a:t>i</a:t>
                      </a:r>
                      <a:r>
                        <a:rPr lang="en-US" sz="800" u="none" strike="noStrike" dirty="0">
                          <a:effectLst/>
                        </a:rPr>
                        <a:t>)( C )</a:t>
                      </a:r>
                      <a:br>
                        <a:rPr lang="en-US" sz="800" u="none" strike="noStrike" dirty="0">
                          <a:effectLst/>
                        </a:rPr>
                      </a:br>
                      <a:r>
                        <a:rPr lang="en-US" sz="800" u="none" strike="noStrike" dirty="0">
                          <a:effectLst/>
                        </a:rPr>
                        <a:t>  - 3.9.1 (5)(b)(</a:t>
                      </a:r>
                      <a:r>
                        <a:rPr lang="en-US" sz="800" u="none" strike="noStrike" dirty="0" err="1">
                          <a:effectLst/>
                        </a:rPr>
                        <a:t>i</a:t>
                      </a:r>
                      <a:r>
                        <a:rPr lang="en-US" sz="800" u="none" strike="noStrike" dirty="0">
                          <a:effectLst/>
                        </a:rPr>
                        <a:t>)(N)</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smtClean="0">
                          <a:effectLst/>
                        </a:rPr>
                        <a:t>ERCOT would like to implement this NPRR – ideally, in conjunction with other</a:t>
                      </a:r>
                      <a:r>
                        <a:rPr lang="en-US" sz="800" u="none" strike="noStrike" baseline="0" dirty="0" smtClean="0">
                          <a:effectLst/>
                        </a:rPr>
                        <a:t> changes to reduce </a:t>
                      </a:r>
                      <a:r>
                        <a:rPr lang="en-US" sz="800" u="none" strike="noStrike" baseline="0" dirty="0" smtClean="0">
                          <a:effectLst/>
                        </a:rPr>
                        <a:t>cost</a:t>
                      </a:r>
                    </a:p>
                    <a:p>
                      <a:pPr algn="l" fontAlgn="ctr"/>
                      <a:endParaRPr lang="en-US" sz="800" b="0" i="0" u="none" strike="noStrike" baseline="0" dirty="0" smtClean="0">
                        <a:solidFill>
                          <a:srgbClr val="000000"/>
                        </a:solidFill>
                        <a:effectLst/>
                        <a:latin typeface="Calibri"/>
                      </a:endParaRPr>
                    </a:p>
                    <a:p>
                      <a:pPr algn="l" fontAlgn="ctr"/>
                      <a:r>
                        <a:rPr lang="en-US" sz="800" b="0" i="0" u="none" strike="noStrike" dirty="0" smtClean="0">
                          <a:solidFill>
                            <a:srgbClr val="000000"/>
                          </a:solidFill>
                          <a:effectLst/>
                          <a:latin typeface="Calibri"/>
                        </a:rPr>
                        <a:t>Currently</a:t>
                      </a:r>
                      <a:r>
                        <a:rPr lang="en-US" sz="800" b="0" i="0" u="none" strike="noStrike" baseline="0" dirty="0" smtClean="0">
                          <a:solidFill>
                            <a:srgbClr val="000000"/>
                          </a:solidFill>
                          <a:effectLst/>
                          <a:latin typeface="Calibri"/>
                        </a:rPr>
                        <a:t> investigating possibility of including this with NPRR588/NPRR615 project – similar system components are impacted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835244">
                <a:tc>
                  <a:txBody>
                    <a:bodyPr/>
                    <a:lstStyle/>
                    <a:p>
                      <a:pPr algn="ctr" fontAlgn="ctr"/>
                      <a:r>
                        <a:rPr lang="en-US" sz="800" u="none" strike="noStrike" dirty="0">
                          <a:effectLst/>
                        </a:rPr>
                        <a:t>NPRR285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fr-FR" sz="800" u="none" strike="noStrike">
                          <a:effectLst/>
                        </a:rPr>
                        <a:t>Generation Resource Base Point Deviation Charge Corrections</a:t>
                      </a:r>
                      <a:endParaRPr lang="fr-FR"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11/16/2010</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WMS</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TBD</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Section 6.5.7.4 (e) was </a:t>
                      </a:r>
                      <a:r>
                        <a:rPr lang="en-US" sz="800" u="none" strike="noStrike" dirty="0" smtClean="0">
                          <a:effectLst/>
                        </a:rPr>
                        <a:t>inadvertently un-gray-boxed </a:t>
                      </a:r>
                      <a:r>
                        <a:rPr lang="en-US" sz="800" u="none" strike="noStrike" dirty="0">
                          <a:effectLst/>
                        </a:rPr>
                        <a:t>when the first phase of this NPRR was implemented.  This caused it to be missed as part of the second (and final) phase.  The submitter has agreed it is not urgent but would like to see it implemented in 2016.</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Original NPRR was $30k-$40k.  ERCOT is investigating to determine the cost of the remaining deliverable.  No market action requested at this time.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bl>
          </a:graphicData>
        </a:graphic>
      </p:graphicFrame>
    </p:spTree>
    <p:extLst>
      <p:ext uri="{BB962C8B-B14F-4D97-AF65-F5344CB8AC3E}">
        <p14:creationId xmlns:p14="http://schemas.microsoft.com/office/powerpoint/2010/main" val="3490215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1"/>
          <p:cNvSpPr>
            <a:spLocks noGrp="1"/>
          </p:cNvSpPr>
          <p:nvPr>
            <p:ph type="title"/>
          </p:nvPr>
        </p:nvSpPr>
        <p:spPr>
          <a:xfrm>
            <a:off x="152400" y="0"/>
            <a:ext cx="8915400" cy="685800"/>
          </a:xfrm>
        </p:spPr>
        <p:txBody>
          <a:bodyPr/>
          <a:lstStyle/>
          <a:p>
            <a:pPr eaLnBrk="1" hangingPunct="1"/>
            <a:r>
              <a:rPr lang="en-US" sz="1600" dirty="0"/>
              <a:t>Aging Revision Requests – ERCOT Comments and Requests for Market Input</a:t>
            </a:r>
            <a:endParaRPr lang="en-US" sz="1600" dirty="0" smtClean="0"/>
          </a:p>
        </p:txBody>
      </p:sp>
      <p:graphicFrame>
        <p:nvGraphicFramePr>
          <p:cNvPr id="3" name="Table 2"/>
          <p:cNvGraphicFramePr>
            <a:graphicFrameLocks noGrp="1"/>
          </p:cNvGraphicFramePr>
          <p:nvPr>
            <p:extLst>
              <p:ext uri="{D42A27DB-BD31-4B8C-83A1-F6EECF244321}">
                <p14:modId xmlns:p14="http://schemas.microsoft.com/office/powerpoint/2010/main" val="1944402276"/>
              </p:ext>
            </p:extLst>
          </p:nvPr>
        </p:nvGraphicFramePr>
        <p:xfrm>
          <a:off x="112296" y="782048"/>
          <a:ext cx="8915400" cy="5007672"/>
        </p:xfrm>
        <a:graphic>
          <a:graphicData uri="http://schemas.openxmlformats.org/drawingml/2006/table">
            <a:tbl>
              <a:tblPr>
                <a:tableStyleId>{5C22544A-7EE6-4342-B048-85BDC9FD1C3A}</a:tableStyleId>
              </a:tblPr>
              <a:tblGrid>
                <a:gridCol w="569890"/>
                <a:gridCol w="2047740"/>
                <a:gridCol w="637504"/>
                <a:gridCol w="560231"/>
                <a:gridCol w="598868"/>
                <a:gridCol w="2733541"/>
                <a:gridCol w="1767626"/>
              </a:tblGrid>
              <a:tr h="737086">
                <a:tc>
                  <a:txBody>
                    <a:bodyPr/>
                    <a:lstStyle/>
                    <a:p>
                      <a:pPr algn="ctr" fontAlgn="ctr"/>
                      <a:r>
                        <a:rPr lang="en-US" sz="900" b="1" u="none" strike="noStrike" dirty="0">
                          <a:effectLst/>
                        </a:rPr>
                        <a:t>Item</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Description</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Board Approval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Submitter</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Target PPL Start Date</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a:effectLst/>
                        </a:rPr>
                        <a:t>Comments / Questions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c>
                  <a:txBody>
                    <a:bodyPr/>
                    <a:lstStyle/>
                    <a:p>
                      <a:pPr algn="ctr" fontAlgn="ctr"/>
                      <a:r>
                        <a:rPr lang="en-US" sz="900" b="1" u="none" strike="noStrike" dirty="0" smtClean="0">
                          <a:effectLst/>
                        </a:rPr>
                        <a:t>Status / Updates</a:t>
                      </a:r>
                      <a:endParaRPr lang="en-US" sz="900" b="1"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solidFill>
                      <a:srgbClr val="99FF99"/>
                    </a:solidFill>
                  </a:tcPr>
                </a:tc>
              </a:tr>
              <a:tr h="982783">
                <a:tc>
                  <a:txBody>
                    <a:bodyPr/>
                    <a:lstStyle/>
                    <a:p>
                      <a:pPr algn="ctr" fontAlgn="ctr"/>
                      <a:r>
                        <a:rPr lang="en-US" sz="800" u="none" strike="noStrike" dirty="0">
                          <a:effectLst/>
                        </a:rPr>
                        <a:t>NPRR327</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State Estimator Data Redaction Methodology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4/17/2012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Oct-2012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This NPRR has been </a:t>
                      </a:r>
                      <a:r>
                        <a:rPr lang="en-US" sz="800" u="none" strike="noStrike" dirty="0" smtClean="0">
                          <a:effectLst/>
                        </a:rPr>
                        <a:t>“On Hold” </a:t>
                      </a:r>
                      <a:r>
                        <a:rPr lang="en-US" sz="800" u="none" strike="noStrike" dirty="0">
                          <a:effectLst/>
                        </a:rPr>
                        <a:t>for an extended period.  ERCOT </a:t>
                      </a:r>
                      <a:r>
                        <a:rPr lang="en-US" sz="800" u="none" strike="noStrike" dirty="0" smtClean="0">
                          <a:effectLst/>
                        </a:rPr>
                        <a:t>has assessed the effort required to deliver and maintain</a:t>
                      </a:r>
                      <a:r>
                        <a:rPr lang="en-US" sz="800" u="none" strike="noStrike" baseline="0" dirty="0" smtClean="0">
                          <a:effectLst/>
                        </a:rPr>
                        <a:t> this reporting </a:t>
                      </a:r>
                      <a:r>
                        <a:rPr lang="en-US" sz="800" u="none" strike="noStrike" dirty="0" smtClean="0">
                          <a:effectLst/>
                        </a:rPr>
                        <a:t>and wishes</a:t>
                      </a:r>
                      <a:r>
                        <a:rPr lang="en-US" sz="800" u="none" strike="noStrike" baseline="0" dirty="0" smtClean="0">
                          <a:effectLst/>
                        </a:rPr>
                        <a:t> to discuss the value proposition with the market</a:t>
                      </a:r>
                      <a:r>
                        <a:rPr lang="en-US" sz="800" u="none" strike="noStrike" dirty="0" smtClean="0">
                          <a:effectLst/>
                        </a:rPr>
                        <a: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kern="1200" dirty="0" smtClean="0">
                          <a:solidFill>
                            <a:schemeClr val="dk1"/>
                          </a:solidFill>
                          <a:effectLst/>
                          <a:latin typeface="+mn-lt"/>
                          <a:ea typeface="+mn-ea"/>
                          <a:cs typeface="+mn-cs"/>
                        </a:rPr>
                        <a:t>ERCOT gating this NPRR back into Planning phase</a:t>
                      </a:r>
                      <a:endParaRPr lang="en-US" sz="800" u="none" strike="noStrike" kern="1200" dirty="0">
                        <a:solidFill>
                          <a:schemeClr val="dk1"/>
                        </a:solidFill>
                        <a:effectLst/>
                        <a:latin typeface="+mn-lt"/>
                        <a:ea typeface="+mn-ea"/>
                        <a:cs typeface="+mn-cs"/>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491390">
                <a:tc>
                  <a:txBody>
                    <a:bodyPr/>
                    <a:lstStyle/>
                    <a:p>
                      <a:pPr algn="ctr" fontAlgn="ctr"/>
                      <a:r>
                        <a:rPr lang="en-US" sz="800" u="none" strike="noStrike" dirty="0">
                          <a:effectLst/>
                        </a:rPr>
                        <a:t>NPRR455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CRR Shift Factors Report</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7/17/2012</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MISUG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High cost item - market has asked that ERCOT not proceed until cost can be reduced considerably</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Do not start </a:t>
                      </a:r>
                      <a:r>
                        <a:rPr lang="en-US" sz="800" u="none" strike="noStrike" dirty="0" smtClean="0">
                          <a:effectLst/>
                        </a:rPr>
                        <a:t>due to high cost.  Recommend CMWG review</a:t>
                      </a:r>
                      <a:r>
                        <a:rPr lang="en-US" sz="800" u="none" strike="noStrike" dirty="0" smtClean="0">
                          <a:effectLst/>
                        </a:rPr>
                        <a:t>.</a:t>
                      </a:r>
                    </a:p>
                    <a:p>
                      <a:pPr algn="l" fontAlgn="ctr"/>
                      <a:endParaRPr lang="en-US" sz="800" b="0" i="0" u="none" strike="noStrike" dirty="0" smtClean="0">
                        <a:solidFill>
                          <a:srgbClr val="000000"/>
                        </a:solidFill>
                        <a:effectLst/>
                        <a:latin typeface="Calibri"/>
                      </a:endParaRPr>
                    </a:p>
                    <a:p>
                      <a:pPr algn="l" fontAlgn="ctr"/>
                      <a:r>
                        <a:rPr lang="en-US" sz="800" b="0" i="0" u="none" strike="noStrike" dirty="0" smtClean="0">
                          <a:solidFill>
                            <a:srgbClr val="000000"/>
                          </a:solidFill>
                          <a:effectLst/>
                          <a:latin typeface="Calibri"/>
                        </a:rPr>
                        <a:t>ERCOT has re-evaluated</a:t>
                      </a:r>
                      <a:r>
                        <a:rPr lang="en-US" sz="800" b="0" i="0" u="none" strike="noStrike" baseline="0" dirty="0" smtClean="0">
                          <a:solidFill>
                            <a:srgbClr val="000000"/>
                          </a:solidFill>
                          <a:effectLst/>
                          <a:latin typeface="Calibri"/>
                        </a:rPr>
                        <a:t> this item to determine if more cost-effective options exist – may have results in time for PRS meeting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737086">
                <a:tc>
                  <a:txBody>
                    <a:bodyPr/>
                    <a:lstStyle/>
                    <a:p>
                      <a:pPr algn="ctr" fontAlgn="ctr"/>
                      <a:r>
                        <a:rPr lang="en-US" sz="800" u="none" strike="noStrike" dirty="0">
                          <a:effectLst/>
                        </a:rPr>
                        <a:t>NPRR484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Revisions to Congestion Revenue Rights Credit Calculations and Payments - Phase 1b / 2</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3/19/2013</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Luminant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Only Phases 1b and 2 remain - ERCOT would like to work with the market to provide clarifications to the NPRR language.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smtClean="0">
                          <a:effectLst/>
                        </a:rPr>
                        <a:t>ERCOT working with market to recommend path forward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737086">
                <a:tc>
                  <a:txBody>
                    <a:bodyPr/>
                    <a:lstStyle/>
                    <a:p>
                      <a:pPr algn="ctr" fontAlgn="ctr"/>
                      <a:r>
                        <a:rPr lang="en-US" sz="800" u="none" strike="noStrike" dirty="0">
                          <a:effectLst/>
                        </a:rPr>
                        <a:t>NPRR493</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Half-Hour RUC Clawback</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3/19/2013</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GDF Suez</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TBD</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a:effectLst/>
                        </a:rPr>
                        <a:t>Not sure if still needed given other market changes that have been implemented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smtClean="0">
                          <a:effectLst/>
                        </a:rPr>
                        <a:t>ERCOT working with market to recommend path forward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567438">
                <a:tc>
                  <a:txBody>
                    <a:bodyPr/>
                    <a:lstStyle/>
                    <a:p>
                      <a:pPr algn="ctr" fontAlgn="ctr"/>
                      <a:r>
                        <a:rPr lang="en-US" sz="800" u="none" strike="noStrike" dirty="0">
                          <a:effectLst/>
                        </a:rPr>
                        <a:t>NPRR515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a:effectLst/>
                        </a:rPr>
                        <a:t>Day-Ahead Market Self-Commitment of Generation Resources</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a:effectLst/>
                        </a:rPr>
                        <a:t>7/16/2013</a:t>
                      </a:r>
                      <a:endParaRPr lang="en-US" sz="800" b="0" i="0" u="none" strike="noStrike">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ERCOT</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smtClean="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smtClean="0">
                          <a:effectLst/>
                        </a:rPr>
                        <a:t>ERCOT has a</a:t>
                      </a:r>
                      <a:r>
                        <a:rPr lang="en-US" sz="800" u="none" strike="noStrike" baseline="0" dirty="0" smtClean="0">
                          <a:effectLst/>
                        </a:rPr>
                        <a:t> revised position on this item:  Recommend start in 2015</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c>
                  <a:txBody>
                    <a:bodyPr/>
                    <a:lstStyle/>
                    <a:p>
                      <a:pPr algn="l" fontAlgn="ctr"/>
                      <a:r>
                        <a:rPr lang="en-US" sz="800" u="none" strike="noStrike" dirty="0" smtClean="0">
                          <a:effectLst/>
                        </a:rPr>
                        <a:t>ERCOT</a:t>
                      </a:r>
                      <a:r>
                        <a:rPr lang="en-US" sz="800" u="none" strike="noStrike" baseline="0" dirty="0" smtClean="0">
                          <a:effectLst/>
                        </a:rPr>
                        <a:t> reported to WMS that this item can be funded with O&amp;M funds budgeted for vendor maintenance work</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tr>
              <a:tr h="386624">
                <a:tc>
                  <a:txBody>
                    <a:bodyPr/>
                    <a:lstStyle/>
                    <a:p>
                      <a:pPr algn="ctr" fontAlgn="ctr"/>
                      <a:r>
                        <a:rPr lang="en-US" sz="800" u="none" strike="noStrike" dirty="0">
                          <a:effectLst/>
                        </a:rPr>
                        <a:t>NPRR664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Index Fuel Price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12/9/2014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RCWG</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ctr" fontAlgn="ctr"/>
                      <a:r>
                        <a:rPr lang="en-US" sz="800" u="none" strike="noStrike" dirty="0">
                          <a:effectLst/>
                        </a:rPr>
                        <a:t>TBD</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TAC asked that ERCOT not proceed until further notice</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c>
                  <a:txBody>
                    <a:bodyPr/>
                    <a:lstStyle/>
                    <a:p>
                      <a:pPr algn="l" fontAlgn="ctr"/>
                      <a:r>
                        <a:rPr lang="en-US" sz="800" u="none" strike="noStrike" dirty="0">
                          <a:effectLst/>
                        </a:rPr>
                        <a:t>Do not </a:t>
                      </a:r>
                      <a:r>
                        <a:rPr lang="en-US" sz="800" u="none" strike="noStrike" dirty="0" smtClean="0">
                          <a:effectLst/>
                        </a:rPr>
                        <a:t>start – may</a:t>
                      </a:r>
                      <a:r>
                        <a:rPr lang="en-US" sz="800" u="none" strike="noStrike" baseline="0" dirty="0" smtClean="0">
                          <a:effectLst/>
                        </a:rPr>
                        <a:t> be eliminated by NPRR714</a:t>
                      </a:r>
                      <a:endParaRPr lang="en-US" sz="800" b="0" i="0" u="none" strike="noStrike" dirty="0">
                        <a:solidFill>
                          <a:srgbClr val="000000"/>
                        </a:solidFill>
                        <a:effectLst/>
                        <a:latin typeface="Calibri"/>
                      </a:endParaRPr>
                    </a:p>
                  </a:txBody>
                  <a:tcPr marL="6129" marR="6129" marT="6129" marB="0" anchor="ctr">
                    <a:lnL w="6350" cap="flat" cmpd="sng" algn="ctr">
                      <a:solidFill>
                        <a:schemeClr val="tx1"/>
                      </a:solidFill>
                      <a:prstDash val="sysDot"/>
                      <a:round/>
                      <a:headEnd type="none" w="med" len="med"/>
                      <a:tailEnd type="none" w="med" len="med"/>
                    </a:lnL>
                    <a:lnR w="6350" cap="flat" cmpd="sng" algn="ctr">
                      <a:solidFill>
                        <a:schemeClr val="tx1"/>
                      </a:solidFill>
                      <a:prstDash val="sysDot"/>
                      <a:round/>
                      <a:headEnd type="none" w="med" len="med"/>
                      <a:tailEnd type="none" w="med" len="med"/>
                    </a:lnR>
                    <a:lnT w="6350" cap="flat" cmpd="sng" algn="ctr">
                      <a:solidFill>
                        <a:schemeClr val="tx1"/>
                      </a:solidFill>
                      <a:prstDash val="sysDot"/>
                      <a:round/>
                      <a:headEnd type="none" w="med" len="med"/>
                      <a:tailEnd type="none" w="med" len="med"/>
                    </a:lnT>
                    <a:lnB w="6350" cap="flat" cmpd="sng" algn="ctr">
                      <a:solidFill>
                        <a:schemeClr val="tx1"/>
                      </a:solidFill>
                      <a:prstDash val="sysDot"/>
                      <a:round/>
                      <a:headEnd type="none" w="med" len="med"/>
                      <a:tailEnd type="none" w="med" len="med"/>
                    </a:lnB>
                  </a:tcPr>
                </a:tc>
              </a:tr>
            </a:tbl>
          </a:graphicData>
        </a:graphic>
      </p:graphicFrame>
    </p:spTree>
    <p:extLst>
      <p:ext uri="{BB962C8B-B14F-4D97-AF65-F5344CB8AC3E}">
        <p14:creationId xmlns:p14="http://schemas.microsoft.com/office/powerpoint/2010/main" val="2692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228600" marR="0" indent="-228600" algn="ctr" defTabSz="914400" rtl="0" eaLnBrk="1" fontAlgn="base" latinLnBrk="0" hangingPunct="1">
          <a:lnSpc>
            <a:spcPct val="80000"/>
          </a:lnSpc>
          <a:spcBef>
            <a:spcPct val="20000"/>
          </a:spcBef>
          <a:spcAft>
            <a:spcPct val="0"/>
          </a:spcAft>
          <a:buClrTx/>
          <a:buSzTx/>
          <a:buFontTx/>
          <a:buNone/>
          <a:tabLst>
            <a:tab pos="1033463" algn="l"/>
            <a:tab pos="1143000" algn="l"/>
            <a:tab pos="2624138" algn="l"/>
          </a:tabLst>
          <a:defRPr kumimoji="0" lang="en-US" sz="1600" b="1"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62569</TotalTime>
  <Words>1219</Words>
  <Application>Microsoft Office PowerPoint</Application>
  <PresentationFormat>On-screen Show (4:3)</PresentationFormat>
  <Paragraphs>254</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Custom Design</vt:lpstr>
      <vt:lpstr>PowerPoint Presentation</vt:lpstr>
      <vt:lpstr>Project Prioritization – Agenda</vt:lpstr>
      <vt:lpstr>Discussion Approach</vt:lpstr>
      <vt:lpstr>Revision Request Project Funding History</vt:lpstr>
      <vt:lpstr>2015 Funding Challenges</vt:lpstr>
      <vt:lpstr>Approved Revision Requests “Not Started” – Planned to Start in Future Months</vt:lpstr>
      <vt:lpstr>Aging Revision Requests – ERCOT Comments and Requests for Market Input</vt:lpstr>
      <vt:lpstr>Aging Revision Requests – ERCOT Comments and Requests for Market Input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Anderson, Troy</dc:creator>
  <cp:lastModifiedBy>Anderson, Troy</cp:lastModifiedBy>
  <cp:revision>1496</cp:revision>
  <cp:lastPrinted>2014-10-08T13:10:42Z</cp:lastPrinted>
  <dcterms:created xsi:type="dcterms:W3CDTF">2005-04-21T14:28:35Z</dcterms:created>
  <dcterms:modified xsi:type="dcterms:W3CDTF">2015-07-10T15:20:53Z</dcterms:modified>
</cp:coreProperties>
</file>